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2"/>
  </p:notesMasterIdLst>
  <p:handoutMasterIdLst>
    <p:handoutMasterId r:id="rId63"/>
  </p:handoutMasterIdLst>
  <p:sldIdLst>
    <p:sldId id="309" r:id="rId3"/>
    <p:sldId id="359" r:id="rId4"/>
    <p:sldId id="414" r:id="rId5"/>
    <p:sldId id="508" r:id="rId6"/>
    <p:sldId id="432" r:id="rId7"/>
    <p:sldId id="426" r:id="rId8"/>
    <p:sldId id="397" r:id="rId9"/>
    <p:sldId id="538" r:id="rId10"/>
    <p:sldId id="542" r:id="rId11"/>
    <p:sldId id="551" r:id="rId12"/>
    <p:sldId id="533" r:id="rId13"/>
    <p:sldId id="548" r:id="rId14"/>
    <p:sldId id="546" r:id="rId15"/>
    <p:sldId id="547" r:id="rId16"/>
    <p:sldId id="513" r:id="rId17"/>
    <p:sldId id="479" r:id="rId18"/>
    <p:sldId id="480" r:id="rId19"/>
    <p:sldId id="431" r:id="rId20"/>
    <p:sldId id="481" r:id="rId21"/>
    <p:sldId id="488" r:id="rId22"/>
    <p:sldId id="511" r:id="rId23"/>
    <p:sldId id="512" r:id="rId24"/>
    <p:sldId id="429" r:id="rId25"/>
    <p:sldId id="293" r:id="rId26"/>
    <p:sldId id="291" r:id="rId27"/>
    <p:sldId id="408" r:id="rId28"/>
    <p:sldId id="323" r:id="rId29"/>
    <p:sldId id="380" r:id="rId30"/>
    <p:sldId id="325" r:id="rId31"/>
    <p:sldId id="509" r:id="rId32"/>
    <p:sldId id="381" r:id="rId33"/>
    <p:sldId id="402" r:id="rId34"/>
    <p:sldId id="303" r:id="rId35"/>
    <p:sldId id="365" r:id="rId36"/>
    <p:sldId id="399" r:id="rId37"/>
    <p:sldId id="383" r:id="rId38"/>
    <p:sldId id="400" r:id="rId39"/>
    <p:sldId id="401" r:id="rId40"/>
    <p:sldId id="341" r:id="rId41"/>
    <p:sldId id="362" r:id="rId42"/>
    <p:sldId id="360" r:id="rId43"/>
    <p:sldId id="392" r:id="rId44"/>
    <p:sldId id="430" r:id="rId45"/>
    <p:sldId id="473" r:id="rId46"/>
    <p:sldId id="415" r:id="rId47"/>
    <p:sldId id="550" r:id="rId48"/>
    <p:sldId id="552" r:id="rId49"/>
    <p:sldId id="487" r:id="rId50"/>
    <p:sldId id="496" r:id="rId51"/>
    <p:sldId id="491" r:id="rId52"/>
    <p:sldId id="492" r:id="rId53"/>
    <p:sldId id="382" r:id="rId54"/>
    <p:sldId id="369" r:id="rId55"/>
    <p:sldId id="366" r:id="rId56"/>
    <p:sldId id="364" r:id="rId57"/>
    <p:sldId id="368" r:id="rId58"/>
    <p:sldId id="335" r:id="rId59"/>
    <p:sldId id="379" r:id="rId60"/>
    <p:sldId id="34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7"/>
    <a:srgbClr val="EFB51F"/>
    <a:srgbClr val="D9D9D9"/>
    <a:srgbClr val="92D050"/>
    <a:srgbClr val="ED7D31"/>
    <a:srgbClr val="FFFFFF"/>
    <a:srgbClr val="000000"/>
    <a:srgbClr val="F9B73D"/>
    <a:srgbClr val="EDF9F8"/>
    <a:srgbClr val="E7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5118" autoAdjust="0"/>
  </p:normalViewPr>
  <p:slideViewPr>
    <p:cSldViewPr snapToGrid="0">
      <p:cViewPr varScale="1">
        <p:scale>
          <a:sx n="83" d="100"/>
          <a:sy n="83" d="100"/>
        </p:scale>
        <p:origin x="150" y="114"/>
      </p:cViewPr>
      <p:guideLst/>
    </p:cSldViewPr>
  </p:slideViewPr>
  <p:outlineViewPr>
    <p:cViewPr>
      <p:scale>
        <a:sx n="33" d="100"/>
        <a:sy n="33" d="100"/>
      </p:scale>
      <p:origin x="0" y="-134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484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fr-FR" sz="1800" dirty="0"/>
              <a:t>% d'espèces</a:t>
            </a:r>
            <a:r>
              <a:rPr lang="fr-FR" sz="1800" baseline="0" dirty="0"/>
              <a:t> $ en banque, </a:t>
            </a:r>
            <a:br>
              <a:rPr lang="fr-FR" sz="1800" baseline="0" dirty="0"/>
            </a:br>
            <a:r>
              <a:rPr lang="fr-FR" sz="1600" baseline="0" dirty="0"/>
              <a:t>par niveau de richesse</a:t>
            </a:r>
            <a:r>
              <a:rPr lang="fr-FR" sz="1600" dirty="0"/>
              <a:t> (US)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1769814103401017E-2"/>
          <c:y val="7.2285022581936684E-2"/>
          <c:w val="0.95128118911972082"/>
          <c:h val="0.79557566164887428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Compte espèces</c:v>
                </c:pt>
              </c:strCache>
            </c:strRef>
          </c:tx>
          <c:spPr>
            <a:ln w="25400" cap="rnd">
              <a:solidFill>
                <a:schemeClr val="bg1">
                  <a:alpha val="6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3834668946216385E-2"/>
                  <c:y val="-1.4256367657128744E-2"/>
                </c:manualLayout>
              </c:layout>
              <c:tx>
                <c:rich>
                  <a:bodyPr rot="0" spcFirstLastPara="1" vertOverflow="ellipsis" vert="horz" wrap="square" lIns="38100" tIns="36000" rIns="38100" bIns="252000" anchor="t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rgbClr val="FFD9D9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E2A9391-8328-436B-A717-2C7B55091F7D}" type="VALUE">
                      <a:rPr lang="en-US" sz="1800">
                        <a:solidFill>
                          <a:srgbClr val="FFD9D9"/>
                        </a:solidFill>
                      </a:rPr>
                      <a:pPr>
                        <a:defRPr sz="1400" b="1" i="0" u="none" strike="noStrike" kern="1200" baseline="0">
                          <a:solidFill>
                            <a:srgbClr val="FFD9D9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[VALEUR]</a:t>
                    </a:fld>
                    <a:endParaRPr lang="en-US"/>
                  </a:p>
                </c:rich>
              </c:tx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9.4700995090555934E-2"/>
                      <c:h val="0.22312749533206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E6F-4CC8-9457-88BE2A56C085}"/>
                </c:ext>
              </c:extLst>
            </c:dLbl>
            <c:dLbl>
              <c:idx val="1"/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36000" rIns="38100" bIns="252000" anchor="t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6804601792373745E-2"/>
                      <c:h val="0.20149169181339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E6F-4CC8-9457-88BE2A56C085}"/>
                </c:ext>
              </c:extLst>
            </c:dLbl>
            <c:dLbl>
              <c:idx val="2"/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36000" rIns="38100" bIns="252000" anchor="t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6.1353827885729774E-2"/>
                      <c:h val="0.195871769667969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EE6F-4CC8-9457-88BE2A56C085}"/>
                </c:ext>
              </c:extLst>
            </c:dLbl>
            <c:dLbl>
              <c:idx val="3"/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36000" rIns="38100" bIns="252000" anchor="t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5.7648587085193541E-2"/>
                      <c:h val="0.210756652096932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E6F-4CC8-9457-88BE2A56C085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36000" rIns="38100" bIns="252000" anchor="t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rgbClr val="E7FBE5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4FE0C55-8E11-4A71-BE5D-7D7AEA4BE34F}" type="VALUE">
                      <a:rPr lang="en-US" sz="1800">
                        <a:solidFill>
                          <a:srgbClr val="E7FBE5"/>
                        </a:solidFill>
                      </a:rPr>
                      <a:pPr>
                        <a:defRPr sz="1800" b="1" i="0" u="none" strike="noStrike" kern="1200" baseline="0">
                          <a:solidFill>
                            <a:srgbClr val="E7FBE5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[VALEUR]</a:t>
                    </a:fld>
                    <a:endParaRPr lang="en-US"/>
                  </a:p>
                </c:rich>
              </c:tx>
              <c:spPr>
                <a:solidFill>
                  <a:schemeClr val="accent1"/>
                </a:solidFill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8.5437893089215344E-2"/>
                      <c:h val="0.247516735329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E6F-4CC8-9457-88BE2A56C085}"/>
                </c:ext>
              </c:extLst>
            </c:dLbl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36000" rIns="38100" bIns="252000" anchor="t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28575" cap="rnd">
                <a:solidFill>
                  <a:schemeClr val="bg1">
                    <a:alpha val="69000"/>
                  </a:schemeClr>
                </a:solidFill>
                <a:round/>
              </a:ln>
              <a:effectLst/>
            </c:spPr>
            <c:trendlineType val="poly"/>
            <c:order val="6"/>
            <c:dispRSqr val="0"/>
            <c:dispEq val="0"/>
          </c:trendline>
          <c:cat>
            <c:strRef>
              <c:f>Feuil1!$A$2:$A$6</c:f>
              <c:strCache>
                <c:ptCount val="5"/>
                <c:pt idx="0">
                  <c:v>10 à 25%</c:v>
                </c:pt>
                <c:pt idx="1">
                  <c:v>25% à 50%</c:v>
                </c:pt>
                <c:pt idx="2">
                  <c:v>50% à 75%</c:v>
                </c:pt>
                <c:pt idx="3">
                  <c:v>75% à 90%</c:v>
                </c:pt>
                <c:pt idx="4">
                  <c:v>Top 10% riches US</c:v>
                </c:pt>
              </c:strCache>
            </c:strRef>
          </c:cat>
          <c:val>
            <c:numRef>
              <c:f>Feuil1!$B$2:$B$6</c:f>
              <c:numCache>
                <c:formatCode>0%</c:formatCode>
                <c:ptCount val="5"/>
                <c:pt idx="0">
                  <c:v>0.65</c:v>
                </c:pt>
                <c:pt idx="1">
                  <c:v>0.28000000000000003</c:v>
                </c:pt>
                <c:pt idx="2">
                  <c:v>0.3</c:v>
                </c:pt>
                <c:pt idx="3">
                  <c:v>0.23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6F-4CC8-9457-88BE2A56C08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350054048"/>
        <c:axId val="350032000"/>
      </c:lineChart>
      <c:catAx>
        <c:axId val="35005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32000"/>
        <c:crosses val="autoZero"/>
        <c:auto val="1"/>
        <c:lblAlgn val="ctr"/>
        <c:lblOffset val="100"/>
        <c:noMultiLvlLbl val="0"/>
      </c:catAx>
      <c:valAx>
        <c:axId val="3500320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50054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B41B142-57FB-332B-3DFD-B8417C76B6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C8A55E-B3BC-825E-4165-84C3DBF7C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963-F290-401C-A053-7BC56467C2A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FC98BC-1D40-8D41-ECC4-8B92B5ACFD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83F665-29D7-3E34-D552-DDE6FD8A3F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70FEB-AC52-4F6A-BE8F-369079809A2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0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3E4B6-A543-4088-ADDA-26C35CD5CCE8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DFC5B-18C4-4BF0-AB08-A0B3680019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5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1F8EC-2D08-4718-B96D-7C1502BC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9E8388-F197-4947-8787-A04D372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D2B0FA-31D6-4F85-95B9-492BF9EA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95F3-D10C-4DF9-9E8F-20BAA3A4E9B1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AB38DD-DC27-45D9-AA35-5989E87F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FFBAA3-9F1E-45B1-BCD3-35E0D3F2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938" y="6438238"/>
            <a:ext cx="2743200" cy="365125"/>
          </a:xfrm>
        </p:spPr>
        <p:txBody>
          <a:bodyPr/>
          <a:lstStyle>
            <a:lvl1pPr>
              <a:defRPr sz="1300"/>
            </a:lvl1pPr>
          </a:lstStyle>
          <a:p>
            <a:fld id="{D6E42032-26C2-4DC2-87E1-07B72908253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ersonnalisée san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F54B2-3CE9-292E-297C-24B3E0F5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8E311BE-534C-5E08-2AC7-C8FE1619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40A3-BE71-4591-A256-26BB99B7648A}" type="datetime1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50113D-6D6E-B972-D034-FEE9A116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8FDDF4E-03CE-71AD-CAB1-AE0BA6D0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9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9E5C1-B013-4016-9EB3-BA213A882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7A6871-06E9-458F-A7C1-AE72E2072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DA9660-DC8A-4C49-83B4-DFD0AF10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FB10-2E5C-4938-890E-1D19B4736275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2BC97F-F1E9-4CFA-B019-6AD8C1BA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E9163E-5501-4122-9602-13C09667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4628" y="6356350"/>
            <a:ext cx="2743200" cy="365125"/>
          </a:xfrm>
        </p:spPr>
        <p:txBody>
          <a:bodyPr/>
          <a:lstStyle/>
          <a:p>
            <a:fld id="{D6E42032-26C2-4DC2-87E1-07B72908253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0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2CCE8-9F5A-42F7-9D27-70B9B005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42483A-4B70-4AB0-B894-6722C2504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D307BE-447D-438B-A6EF-8BB05A2D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EF71B-C07D-42CA-A3A5-D25B30FC6B0C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F386A8-35DE-4D84-8E45-2DBDBAF1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0A9932-4406-4CFD-9D49-478AFE92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1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5E14D-7D1C-4B81-9060-DE227ADE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059B9A-2632-4A95-8E53-138CEE0B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BDEC7-3353-4C57-BDEE-E4E45E03022C}" type="datetime1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14D05-8631-41B5-9624-9D6E9C14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2D1DA9-2C3D-4F36-8589-B8401160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0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FA87FD-F65B-490E-B190-54A070D5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D68E2-48B0-41BC-8CB2-4D373D1E12F8}" type="datetime1">
              <a:rPr lang="en-US" smtClean="0"/>
              <a:t>6/25/2024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B042B7-204D-4357-B840-E842C6B4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8B0E01-D3EF-452E-BD39-B17FAD83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F54B2-3CE9-292E-297C-24B3E0F5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8E311BE-534C-5E08-2AC7-C8FE1619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B460-3614-47EB-BA6F-F5BE21C029C8}" type="datetime1">
              <a:rPr lang="en-US" smtClean="0"/>
              <a:t>6/25/2024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50113D-6D6E-B972-D034-FEE9A116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8FDDF4E-03CE-71AD-CAB1-AE0BA6D0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pPr/>
              <a:t>‹N°›</a:t>
            </a:fld>
            <a:r>
              <a:rPr lang="en-US" dirty="0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9622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1F8EC-2D08-4718-B96D-7C1502BC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9E8388-F197-4947-8787-A04D372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D2B0FA-31D6-4F85-95B9-492BF9EA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C326-2FE9-4057-890A-3845F8E71EE2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AB38DD-DC27-45D9-AA35-5989E87F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FFBAA3-9F1E-45B1-BCD3-35E0D3F2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pPr/>
              <a:t>‹N°›</a:t>
            </a:fld>
            <a:r>
              <a:rPr lang="en-US" dirty="0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53730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43FEFA-0D82-4913-9530-60836A36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F174F0-93A5-4DFE-AF7D-19502981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DFE1A7-2D9F-4A5F-846A-B4706A00F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85E1-4E44-40F9-8B5E-C9B04291813C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1DECAE-6751-49F4-82C1-48216CD9C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AE15FD-CB56-440A-8E82-CC3EF786E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4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42032-26C2-4DC2-87E1-07B729082538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24998E0-E0BF-4FEE-F948-4B129DBF8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150" y="-252725"/>
            <a:ext cx="3371850" cy="33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49" r:id="rId3"/>
    <p:sldLayoutId id="2147483651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43FEFA-0D82-4913-9530-60836A36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F174F0-93A5-4DFE-AF7D-19502981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DFE1A7-2D9F-4A5F-846A-B4706A00F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0A37-71CF-493B-BEDE-2B77B837F8EE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1DECAE-6751-49F4-82C1-48216CD9C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AE15FD-CB56-440A-8E82-CC3EF786E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42032-26C2-4DC2-87E1-07B72908253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3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twitter.com/SortieDeBanque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hyperlink" Target="https://www.bitrequest.io/brewery/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cakewallet.com/" TargetMode="External"/><Relationship Id="rId10" Type="http://schemas.microsoft.com/office/2007/relationships/hdphoto" Target="../media/hdphoto19.wdp"/><Relationship Id="rId4" Type="http://schemas.openxmlformats.org/officeDocument/2006/relationships/hyperlink" Target="https://lunu.io/products#payment-system" TargetMode="External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1.wdp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tcmap.org/map?communitiesOnly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olaris-france.org/" TargetMode="External"/><Relationship Id="rId4" Type="http://schemas.openxmlformats.org/officeDocument/2006/relationships/hyperlink" Target="https://decouvrebitcoin.fr/ambassadeur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microsoft.com/office/2007/relationships/hdphoto" Target="../media/hdphoto2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eg"/><Relationship Id="rId4" Type="http://schemas.microsoft.com/office/2007/relationships/hdphoto" Target="../media/hdphoto2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6.png"/><Relationship Id="rId7" Type="http://schemas.microsoft.com/office/2007/relationships/hdphoto" Target="../media/hdphoto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microsoft.com/office/2007/relationships/hdphoto" Target="../media/hdphoto2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23.wdp"/><Relationship Id="rId7" Type="http://schemas.microsoft.com/office/2007/relationships/hdphoto" Target="../media/hdphoto24.wdp"/><Relationship Id="rId12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jpeg"/><Relationship Id="rId10" Type="http://schemas.openxmlformats.org/officeDocument/2006/relationships/image" Target="../media/image82.png"/><Relationship Id="rId4" Type="http://schemas.openxmlformats.org/officeDocument/2006/relationships/image" Target="../media/image78.jpeg"/><Relationship Id="rId9" Type="http://schemas.microsoft.com/office/2007/relationships/hdphoto" Target="../media/hdphoto25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23.wdp"/><Relationship Id="rId7" Type="http://schemas.openxmlformats.org/officeDocument/2006/relationships/image" Target="../media/image8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10" Type="http://schemas.openxmlformats.org/officeDocument/2006/relationships/image" Target="../media/image79.jpe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infocharts.com/monero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itinfocharts.com/monero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66.png"/><Relationship Id="rId18" Type="http://schemas.openxmlformats.org/officeDocument/2006/relationships/image" Target="../media/image98.png"/><Relationship Id="rId3" Type="http://schemas.openxmlformats.org/officeDocument/2006/relationships/image" Target="../media/image75.png"/><Relationship Id="rId7" Type="http://schemas.openxmlformats.org/officeDocument/2006/relationships/image" Target="../media/image94.jpeg"/><Relationship Id="rId12" Type="http://schemas.openxmlformats.org/officeDocument/2006/relationships/image" Target="../media/image95.png"/><Relationship Id="rId17" Type="http://schemas.microsoft.com/office/2007/relationships/hdphoto" Target="../media/hdphoto27.wdp"/><Relationship Id="rId2" Type="http://schemas.openxmlformats.org/officeDocument/2006/relationships/image" Target="../media/image91.jp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6.wdp"/><Relationship Id="rId11" Type="http://schemas.microsoft.com/office/2007/relationships/hdphoto" Target="../media/hdphoto17.wdp"/><Relationship Id="rId5" Type="http://schemas.openxmlformats.org/officeDocument/2006/relationships/image" Target="../media/image93.png"/><Relationship Id="rId15" Type="http://schemas.openxmlformats.org/officeDocument/2006/relationships/image" Target="../media/image96.png"/><Relationship Id="rId10" Type="http://schemas.openxmlformats.org/officeDocument/2006/relationships/image" Target="../media/image52.png"/><Relationship Id="rId19" Type="http://schemas.microsoft.com/office/2007/relationships/hdphoto" Target="../media/hdphoto28.wdp"/><Relationship Id="rId4" Type="http://schemas.openxmlformats.org/officeDocument/2006/relationships/image" Target="../media/image92.jpeg"/><Relationship Id="rId9" Type="http://schemas.microsoft.com/office/2007/relationships/hdphoto" Target="../media/hdphoto23.wdp"/><Relationship Id="rId14" Type="http://schemas.microsoft.com/office/2007/relationships/hdphoto" Target="../media/hdphoto21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13" Type="http://schemas.openxmlformats.org/officeDocument/2006/relationships/image" Target="../media/image101.jpeg"/><Relationship Id="rId3" Type="http://schemas.microsoft.com/office/2007/relationships/hdphoto" Target="../media/hdphoto26.wdp"/><Relationship Id="rId7" Type="http://schemas.openxmlformats.org/officeDocument/2006/relationships/image" Target="../media/image100.png"/><Relationship Id="rId12" Type="http://schemas.microsoft.com/office/2007/relationships/hdphoto" Target="../media/hdphoto28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8.png"/><Relationship Id="rId5" Type="http://schemas.microsoft.com/office/2007/relationships/hdphoto" Target="../media/hdphoto29.wdp"/><Relationship Id="rId15" Type="http://schemas.microsoft.com/office/2007/relationships/hdphoto" Target="../media/hdphoto31.wdp"/><Relationship Id="rId10" Type="http://schemas.microsoft.com/office/2007/relationships/hdphoto" Target="../media/hdphoto27.wdp"/><Relationship Id="rId4" Type="http://schemas.openxmlformats.org/officeDocument/2006/relationships/image" Target="../media/image99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microsoft.com/office/2007/relationships/hdphoto" Target="../media/hdphoto2.wdp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monerujo.io/" TargetMode="External"/><Relationship Id="rId13" Type="http://schemas.openxmlformats.org/officeDocument/2006/relationships/hyperlink" Target="https://www.exodus.com/" TargetMode="External"/><Relationship Id="rId18" Type="http://schemas.openxmlformats.org/officeDocument/2006/relationships/image" Target="../media/image8.png"/><Relationship Id="rId3" Type="http://schemas.openxmlformats.org/officeDocument/2006/relationships/image" Target="../media/image52.png"/><Relationship Id="rId7" Type="http://schemas.openxmlformats.org/officeDocument/2006/relationships/hyperlink" Target="https://cakewallet.com/" TargetMode="External"/><Relationship Id="rId12" Type="http://schemas.openxmlformats.org/officeDocument/2006/relationships/hyperlink" Target="https://www.mtpelerin.com/fr/bridge-wallet" TargetMode="External"/><Relationship Id="rId17" Type="http://schemas.microsoft.com/office/2007/relationships/hdphoto" Target="../media/hdphoto33.wdp"/><Relationship Id="rId2" Type="http://schemas.openxmlformats.org/officeDocument/2006/relationships/image" Target="../media/image108.png"/><Relationship Id="rId16" Type="http://schemas.openxmlformats.org/officeDocument/2006/relationships/image" Target="../media/image111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75.png"/><Relationship Id="rId5" Type="http://schemas.openxmlformats.org/officeDocument/2006/relationships/image" Target="../media/image109.png"/><Relationship Id="rId15" Type="http://schemas.microsoft.com/office/2007/relationships/hdphoto" Target="../media/hdphoto32.wdp"/><Relationship Id="rId10" Type="http://schemas.openxmlformats.org/officeDocument/2006/relationships/hyperlink" Target="Phoenix%20Wallet" TargetMode="External"/><Relationship Id="rId19" Type="http://schemas.microsoft.com/office/2007/relationships/hdphoto" Target="../media/hdphoto2.wdp"/><Relationship Id="rId4" Type="http://schemas.microsoft.com/office/2007/relationships/hdphoto" Target="../media/hdphoto17.wdp"/><Relationship Id="rId9" Type="http://schemas.openxmlformats.org/officeDocument/2006/relationships/hyperlink" Target="https://relai.app/" TargetMode="External"/><Relationship Id="rId1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microsoft.com/office/2007/relationships/hdphoto" Target="../media/hdphoto6.wdp"/><Relationship Id="rId3" Type="http://schemas.openxmlformats.org/officeDocument/2006/relationships/image" Target="../media/image4.jpeg"/><Relationship Id="rId21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10.jpe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microsoft.com/office/2007/relationships/hdphoto" Target="../media/hdphoto5.wdp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23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Bitgild.com" TargetMode="External"/><Relationship Id="rId13" Type="http://schemas.openxmlformats.org/officeDocument/2006/relationships/image" Target="../media/image112.png"/><Relationship Id="rId3" Type="http://schemas.microsoft.com/office/2007/relationships/hdphoto" Target="../media/hdphoto17.wdp"/><Relationship Id="rId7" Type="http://schemas.openxmlformats.org/officeDocument/2006/relationships/hyperlink" Target="CelticGold.eu" TargetMode="External"/><Relationship Id="rId12" Type="http://schemas.openxmlformats.org/officeDocument/2006/relationships/image" Target="../media/image107.png"/><Relationship Id="rId17" Type="http://schemas.openxmlformats.org/officeDocument/2006/relationships/image" Target="../media/image114.png"/><Relationship Id="rId2" Type="http://schemas.openxmlformats.org/officeDocument/2006/relationships/image" Target="../media/image52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lai.app/" TargetMode="External"/><Relationship Id="rId11" Type="http://schemas.microsoft.com/office/2007/relationships/hdphoto" Target="../media/hdphoto2.wdp"/><Relationship Id="rId5" Type="http://schemas.openxmlformats.org/officeDocument/2006/relationships/hyperlink" Target="https://cakewallet.com/" TargetMode="External"/><Relationship Id="rId15" Type="http://schemas.openxmlformats.org/officeDocument/2006/relationships/hyperlink" Target="https://bullionexchanges.com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95.png"/><Relationship Id="rId9" Type="http://schemas.openxmlformats.org/officeDocument/2006/relationships/image" Target="../media/image75.png"/><Relationship Id="rId14" Type="http://schemas.microsoft.com/office/2007/relationships/hdphoto" Target="../media/hdphoto33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4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microsoft.com/office/2007/relationships/hdphoto" Target="../media/hdphoto3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6.png"/><Relationship Id="rId18" Type="http://schemas.openxmlformats.org/officeDocument/2006/relationships/image" Target="../media/image3.png"/><Relationship Id="rId26" Type="http://schemas.openxmlformats.org/officeDocument/2006/relationships/image" Target="../media/image137.png"/><Relationship Id="rId3" Type="http://schemas.openxmlformats.org/officeDocument/2006/relationships/image" Target="../media/image128.png"/><Relationship Id="rId21" Type="http://schemas.openxmlformats.org/officeDocument/2006/relationships/hyperlink" Target="https://fr.wikipedia.org/wiki/Pi%C3%A8ces_en_euro_destin%C3%A9es_%C3%A0_la_circulation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17" Type="http://schemas.openxmlformats.org/officeDocument/2006/relationships/image" Target="../media/image75.png"/><Relationship Id="rId25" Type="http://schemas.microsoft.com/office/2007/relationships/hdphoto" Target="../media/hdphoto39.wdp"/><Relationship Id="rId2" Type="http://schemas.openxmlformats.org/officeDocument/2006/relationships/image" Target="../media/image127.png"/><Relationship Id="rId16" Type="http://schemas.openxmlformats.org/officeDocument/2006/relationships/image" Target="../media/image95.png"/><Relationship Id="rId20" Type="http://schemas.openxmlformats.org/officeDocument/2006/relationships/hyperlink" Target="https://fr.wikipedia.org/wiki/Liste_des_%C3%A9missions_de_franc_fran%C3%A7ais_depuis_196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4.png"/><Relationship Id="rId24" Type="http://schemas.openxmlformats.org/officeDocument/2006/relationships/image" Target="../media/image136.png"/><Relationship Id="rId5" Type="http://schemas.openxmlformats.org/officeDocument/2006/relationships/image" Target="../media/image129.jpeg"/><Relationship Id="rId15" Type="http://schemas.openxmlformats.org/officeDocument/2006/relationships/image" Target="../media/image133.png"/><Relationship Id="rId23" Type="http://schemas.microsoft.com/office/2007/relationships/hdphoto" Target="../media/hdphoto38.wdp"/><Relationship Id="rId10" Type="http://schemas.microsoft.com/office/2007/relationships/hdphoto" Target="../media/hdphoto37.wdp"/><Relationship Id="rId19" Type="http://schemas.openxmlformats.org/officeDocument/2006/relationships/image" Target="../media/image134.jpeg"/><Relationship Id="rId4" Type="http://schemas.microsoft.com/office/2007/relationships/hdphoto" Target="../media/hdphoto36.wdp"/><Relationship Id="rId9" Type="http://schemas.openxmlformats.org/officeDocument/2006/relationships/image" Target="../media/image131.png"/><Relationship Id="rId14" Type="http://schemas.openxmlformats.org/officeDocument/2006/relationships/image" Target="../media/image132.png"/><Relationship Id="rId22" Type="http://schemas.openxmlformats.org/officeDocument/2006/relationships/image" Target="../media/image135.png"/><Relationship Id="rId27" Type="http://schemas.microsoft.com/office/2007/relationships/hdphoto" Target="../media/hdphoto40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95.png"/><Relationship Id="rId18" Type="http://schemas.microsoft.com/office/2007/relationships/hdphoto" Target="../media/hdphoto39.wdp"/><Relationship Id="rId3" Type="http://schemas.openxmlformats.org/officeDocument/2006/relationships/image" Target="../media/image128.png"/><Relationship Id="rId21" Type="http://schemas.openxmlformats.org/officeDocument/2006/relationships/image" Target="../media/image138.png"/><Relationship Id="rId7" Type="http://schemas.microsoft.com/office/2007/relationships/hdphoto" Target="../media/hdphoto6.wdp"/><Relationship Id="rId12" Type="http://schemas.openxmlformats.org/officeDocument/2006/relationships/image" Target="../media/image133.png"/><Relationship Id="rId17" Type="http://schemas.openxmlformats.org/officeDocument/2006/relationships/image" Target="../media/image136.png"/><Relationship Id="rId2" Type="http://schemas.openxmlformats.org/officeDocument/2006/relationships/image" Target="../media/image127.png"/><Relationship Id="rId16" Type="http://schemas.openxmlformats.org/officeDocument/2006/relationships/image" Target="../media/image130.png"/><Relationship Id="rId20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37.wdp"/><Relationship Id="rId5" Type="http://schemas.openxmlformats.org/officeDocument/2006/relationships/image" Target="../media/image129.jpeg"/><Relationship Id="rId15" Type="http://schemas.openxmlformats.org/officeDocument/2006/relationships/image" Target="../media/image134.jpeg"/><Relationship Id="rId10" Type="http://schemas.openxmlformats.org/officeDocument/2006/relationships/image" Target="../media/image131.png"/><Relationship Id="rId19" Type="http://schemas.openxmlformats.org/officeDocument/2006/relationships/image" Target="../media/image66.png"/><Relationship Id="rId4" Type="http://schemas.microsoft.com/office/2007/relationships/hdphoto" Target="../media/hdphoto36.wdp"/><Relationship Id="rId9" Type="http://schemas.microsoft.com/office/2007/relationships/hdphoto" Target="../media/hdphoto40.wdp"/><Relationship Id="rId14" Type="http://schemas.openxmlformats.org/officeDocument/2006/relationships/image" Target="../media/image75.png"/><Relationship Id="rId22" Type="http://schemas.microsoft.com/office/2007/relationships/hdphoto" Target="../media/hdphoto4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ingsat.com/" TargetMode="External"/><Relationship Id="rId2" Type="http://schemas.openxmlformats.org/officeDocument/2006/relationships/hyperlink" Target="https://dcabtc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microsoft.com/office/2007/relationships/hdphoto" Target="../media/hdphoto6.wdp"/><Relationship Id="rId3" Type="http://schemas.openxmlformats.org/officeDocument/2006/relationships/image" Target="../media/image4.jpeg"/><Relationship Id="rId21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10.jpeg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microsoft.com/office/2007/relationships/hdphoto" Target="../media/hdphoto5.wdp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23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microsoft.com/office/2007/relationships/hdphoto" Target="../media/hdphoto42.wdp"/><Relationship Id="rId7" Type="http://schemas.openxmlformats.org/officeDocument/2006/relationships/image" Target="../media/image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3.wdp"/><Relationship Id="rId5" Type="http://schemas.openxmlformats.org/officeDocument/2006/relationships/image" Target="../media/image148.png"/><Relationship Id="rId4" Type="http://schemas.openxmlformats.org/officeDocument/2006/relationships/image" Target="../media/image147.jpeg"/><Relationship Id="rId9" Type="http://schemas.openxmlformats.org/officeDocument/2006/relationships/image" Target="../media/image15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twitter.com/SortieDeBanqu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linktr.ee/sortiedebanqu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twitter.com/SortieDeBanqu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linktr.ee/sortiedebanque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3.png"/><Relationship Id="rId3" Type="http://schemas.openxmlformats.org/officeDocument/2006/relationships/image" Target="../media/image42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11" Type="http://schemas.openxmlformats.org/officeDocument/2006/relationships/hyperlink" Target="FixedFloat.com" TargetMode="External"/><Relationship Id="rId5" Type="http://schemas.openxmlformats.org/officeDocument/2006/relationships/image" Target="../media/image5.png"/><Relationship Id="rId10" Type="http://schemas.openxmlformats.org/officeDocument/2006/relationships/hyperlink" Target="MajesticBank.sc" TargetMode="External"/><Relationship Id="rId4" Type="http://schemas.openxmlformats.org/officeDocument/2006/relationships/image" Target="../media/image75.png"/><Relationship Id="rId9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54.png"/><Relationship Id="rId3" Type="http://schemas.openxmlformats.org/officeDocument/2006/relationships/image" Target="../media/image75.png"/><Relationship Id="rId7" Type="http://schemas.openxmlformats.org/officeDocument/2006/relationships/image" Target="../media/image153.png"/><Relationship Id="rId12" Type="http://schemas.openxmlformats.org/officeDocument/2006/relationships/hyperlink" Target="kycnot.me" TargetMode="External"/><Relationship Id="rId17" Type="http://schemas.microsoft.com/office/2007/relationships/hdphoto" Target="../media/hdphoto40.wdp"/><Relationship Id="rId2" Type="http://schemas.openxmlformats.org/officeDocument/2006/relationships/image" Target="../media/image42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8.xml"/><Relationship Id="rId6" Type="http://schemas.openxmlformats.org/officeDocument/2006/relationships/hyperlink" Target="FixedFloat.com" TargetMode="External"/><Relationship Id="rId11" Type="http://schemas.microsoft.com/office/2007/relationships/hdphoto" Target="../media/hdphoto28.wdp"/><Relationship Id="rId5" Type="http://schemas.openxmlformats.org/officeDocument/2006/relationships/image" Target="../media/image151.png"/><Relationship Id="rId15" Type="http://schemas.microsoft.com/office/2007/relationships/hdphoto" Target="../media/hdphoto36.wdp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microsoft.com/office/2007/relationships/hdphoto" Target="../media/hdphoto27.wdp"/><Relationship Id="rId1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microsoft.com/office/2007/relationships/hdphoto" Target="../media/hdphoto8.wdp"/><Relationship Id="rId7" Type="http://schemas.openxmlformats.org/officeDocument/2006/relationships/image" Target="../media/image21.png"/><Relationship Id="rId12" Type="http://schemas.openxmlformats.org/officeDocument/2006/relationships/image" Target="../media/image25.jpeg"/><Relationship Id="rId17" Type="http://schemas.microsoft.com/office/2007/relationships/hdphoto" Target="../media/hdphoto11.wdp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microsoft.com/office/2007/relationships/hdphoto" Target="../media/hdphoto10.wdp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7.wdp"/><Relationship Id="rId18" Type="http://schemas.openxmlformats.org/officeDocument/2006/relationships/image" Target="../media/image42.png"/><Relationship Id="rId3" Type="http://schemas.openxmlformats.org/officeDocument/2006/relationships/image" Target="../media/image75.png"/><Relationship Id="rId21" Type="http://schemas.openxmlformats.org/officeDocument/2006/relationships/image" Target="../media/image128.png"/><Relationship Id="rId7" Type="http://schemas.openxmlformats.org/officeDocument/2006/relationships/image" Target="../media/image155.png"/><Relationship Id="rId12" Type="http://schemas.openxmlformats.org/officeDocument/2006/relationships/image" Target="../media/image97.png"/><Relationship Id="rId17" Type="http://schemas.openxmlformats.org/officeDocument/2006/relationships/image" Target="../media/image154.png"/><Relationship Id="rId2" Type="http://schemas.openxmlformats.org/officeDocument/2006/relationships/image" Target="../media/image33.png"/><Relationship Id="rId16" Type="http://schemas.openxmlformats.org/officeDocument/2006/relationships/hyperlink" Target="kycnot.me" TargetMode="External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11" Type="http://schemas.openxmlformats.org/officeDocument/2006/relationships/hyperlink" Target="FixedFloat.com" TargetMode="External"/><Relationship Id="rId24" Type="http://schemas.microsoft.com/office/2007/relationships/hdphoto" Target="../media/hdphoto40.wdp"/><Relationship Id="rId5" Type="http://schemas.microsoft.com/office/2007/relationships/hdphoto" Target="../media/hdphoto1.wdp"/><Relationship Id="rId15" Type="http://schemas.microsoft.com/office/2007/relationships/hdphoto" Target="../media/hdphoto28.wdp"/><Relationship Id="rId23" Type="http://schemas.openxmlformats.org/officeDocument/2006/relationships/image" Target="../media/image137.png"/><Relationship Id="rId10" Type="http://schemas.openxmlformats.org/officeDocument/2006/relationships/hyperlink" Target="MajesticBank.sc" TargetMode="External"/><Relationship Id="rId19" Type="http://schemas.openxmlformats.org/officeDocument/2006/relationships/image" Target="../media/image153.png"/><Relationship Id="rId4" Type="http://schemas.openxmlformats.org/officeDocument/2006/relationships/image" Target="../media/image5.png"/><Relationship Id="rId9" Type="http://schemas.openxmlformats.org/officeDocument/2006/relationships/hyperlink" Target="https://www.gchange.fr/" TargetMode="External"/><Relationship Id="rId14" Type="http://schemas.openxmlformats.org/officeDocument/2006/relationships/image" Target="../media/image98.png"/><Relationship Id="rId22" Type="http://schemas.microsoft.com/office/2007/relationships/hdphoto" Target="../media/hdphoto36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FixedFloat.com" TargetMode="External"/><Relationship Id="rId13" Type="http://schemas.openxmlformats.org/officeDocument/2006/relationships/hyperlink" Target="https://cryptwerk.com/" TargetMode="External"/><Relationship Id="rId18" Type="http://schemas.openxmlformats.org/officeDocument/2006/relationships/image" Target="../media/image156.png"/><Relationship Id="rId3" Type="http://schemas.openxmlformats.org/officeDocument/2006/relationships/image" Target="../media/image75.png"/><Relationship Id="rId21" Type="http://schemas.openxmlformats.org/officeDocument/2006/relationships/image" Target="../media/image137.png"/><Relationship Id="rId7" Type="http://schemas.openxmlformats.org/officeDocument/2006/relationships/image" Target="../media/image7.png"/><Relationship Id="rId12" Type="http://schemas.microsoft.com/office/2007/relationships/hdphoto" Target="../media/hdphoto28.wdp"/><Relationship Id="rId17" Type="http://schemas.openxmlformats.org/officeDocument/2006/relationships/image" Target="../media/image154.png"/><Relationship Id="rId2" Type="http://schemas.openxmlformats.org/officeDocument/2006/relationships/image" Target="../media/image33.png"/><Relationship Id="rId16" Type="http://schemas.openxmlformats.org/officeDocument/2006/relationships/image" Target="../media/image157.png"/><Relationship Id="rId20" Type="http://schemas.microsoft.com/office/2007/relationships/hdphoto" Target="../media/hdphoto36.wdp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change.fr/" TargetMode="External"/><Relationship Id="rId11" Type="http://schemas.openxmlformats.org/officeDocument/2006/relationships/image" Target="../media/image98.png"/><Relationship Id="rId5" Type="http://schemas.openxmlformats.org/officeDocument/2006/relationships/image" Target="../media/image155.png"/><Relationship Id="rId15" Type="http://schemas.microsoft.com/office/2007/relationships/hdphoto" Target="../media/hdphoto1.wdp"/><Relationship Id="rId10" Type="http://schemas.microsoft.com/office/2007/relationships/hdphoto" Target="../media/hdphoto27.wdp"/><Relationship Id="rId19" Type="http://schemas.openxmlformats.org/officeDocument/2006/relationships/image" Target="../media/image128.png"/><Relationship Id="rId4" Type="http://schemas.openxmlformats.org/officeDocument/2006/relationships/image" Target="../media/image3.png"/><Relationship Id="rId9" Type="http://schemas.openxmlformats.org/officeDocument/2006/relationships/image" Target="../media/image97.png"/><Relationship Id="rId14" Type="http://schemas.openxmlformats.org/officeDocument/2006/relationships/image" Target="../media/image5.png"/><Relationship Id="rId22" Type="http://schemas.microsoft.com/office/2007/relationships/hdphoto" Target="../media/hdphoto40.wdp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verity_france/status/1622219116990849028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9.wdp"/><Relationship Id="rId7" Type="http://schemas.microsoft.com/office/2007/relationships/hdphoto" Target="../media/hdphoto31.wdp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29.wdp"/><Relationship Id="rId18" Type="http://schemas.microsoft.com/office/2007/relationships/hdphoto" Target="../media/hdphoto45.wdp"/><Relationship Id="rId3" Type="http://schemas.microsoft.com/office/2007/relationships/hdphoto" Target="../media/hdphoto31.wdp"/><Relationship Id="rId7" Type="http://schemas.microsoft.com/office/2007/relationships/hdphoto" Target="../media/hdphoto21.wdp"/><Relationship Id="rId12" Type="http://schemas.openxmlformats.org/officeDocument/2006/relationships/image" Target="../media/image161.png"/><Relationship Id="rId17" Type="http://schemas.openxmlformats.org/officeDocument/2006/relationships/image" Target="../media/image162.png"/><Relationship Id="rId2" Type="http://schemas.openxmlformats.org/officeDocument/2006/relationships/image" Target="../media/image10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microsoft.com/office/2007/relationships/hdphoto" Target="../media/hdphoto28.wdp"/><Relationship Id="rId5" Type="http://schemas.microsoft.com/office/2007/relationships/hdphoto" Target="../media/hdphoto36.wdp"/><Relationship Id="rId15" Type="http://schemas.microsoft.com/office/2007/relationships/hdphoto" Target="../media/hdphoto1.wdp"/><Relationship Id="rId10" Type="http://schemas.openxmlformats.org/officeDocument/2006/relationships/image" Target="../media/image98.png"/><Relationship Id="rId4" Type="http://schemas.openxmlformats.org/officeDocument/2006/relationships/image" Target="../media/image128.png"/><Relationship Id="rId9" Type="http://schemas.microsoft.com/office/2007/relationships/hdphoto" Target="../media/hdphoto27.wdp"/><Relationship Id="rId1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microsoft.com/office/2007/relationships/hdphoto" Target="../media/hdphoto31.wdp"/><Relationship Id="rId7" Type="http://schemas.microsoft.com/office/2007/relationships/hdphoto" Target="../media/hdphoto28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microsoft.com/office/2007/relationships/hdphoto" Target="../media/hdphoto27.wdp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kycnot.me/services?type=SMS" TargetMode="External"/><Relationship Id="rId2" Type="http://schemas.openxmlformats.org/officeDocument/2006/relationships/hyperlink" Target="https://kycnot.me/services?type=VPN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ycnot.me/services?type=VP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t.me/SortieDeBanque" TargetMode="External"/><Relationship Id="rId3" Type="http://schemas.openxmlformats.org/officeDocument/2006/relationships/image" Target="../media/image74.png"/><Relationship Id="rId7" Type="http://schemas.openxmlformats.org/officeDocument/2006/relationships/hyperlink" Target="twitter.com/SortieDeBanque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6.wdp"/><Relationship Id="rId5" Type="http://schemas.openxmlformats.org/officeDocument/2006/relationships/image" Target="../media/image167.png"/><Relationship Id="rId10" Type="http://schemas.openxmlformats.org/officeDocument/2006/relationships/hyperlink" Target="https://odysee.com/@SortieDeBanque" TargetMode="External"/><Relationship Id="rId4" Type="http://schemas.microsoft.com/office/2007/relationships/hdphoto" Target="../media/hdphoto1.wdp"/><Relationship Id="rId9" Type="http://schemas.openxmlformats.org/officeDocument/2006/relationships/hyperlink" Target="mailto:youtube.com/@sortiedebanqu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ckchaincenter.net/en/bitcoin-rainbow-char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17" Type="http://schemas.openxmlformats.org/officeDocument/2006/relationships/hyperlink" Target="https://monezon.com/" TargetMode="External"/><Relationship Id="rId2" Type="http://schemas.openxmlformats.org/officeDocument/2006/relationships/image" Target="../media/image33.png"/><Relationship Id="rId16" Type="http://schemas.openxmlformats.org/officeDocument/2006/relationships/hyperlink" Target="https://yo-crypto.com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4.wdp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microsoft.com/office/2007/relationships/hdphoto" Target="../media/hdphoto12.wdp"/><Relationship Id="rId9" Type="http://schemas.openxmlformats.org/officeDocument/2006/relationships/hyperlink" Target="https://www.bitrequest.io/brewery/" TargetMode="External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8.png"/><Relationship Id="rId18" Type="http://schemas.microsoft.com/office/2007/relationships/hdphoto" Target="../media/hdphoto16.wdp"/><Relationship Id="rId3" Type="http://schemas.openxmlformats.org/officeDocument/2006/relationships/image" Target="../media/image33.png"/><Relationship Id="rId21" Type="http://schemas.openxmlformats.org/officeDocument/2006/relationships/image" Target="../media/image53.png"/><Relationship Id="rId7" Type="http://schemas.openxmlformats.org/officeDocument/2006/relationships/image" Target="../media/image36.png"/><Relationship Id="rId12" Type="http://schemas.openxmlformats.org/officeDocument/2006/relationships/image" Target="../media/image47.jpeg"/><Relationship Id="rId17" Type="http://schemas.openxmlformats.org/officeDocument/2006/relationships/image" Target="../media/image51.png"/><Relationship Id="rId2" Type="http://schemas.openxmlformats.org/officeDocument/2006/relationships/image" Target="../media/image44.jpeg"/><Relationship Id="rId16" Type="http://schemas.openxmlformats.org/officeDocument/2006/relationships/image" Target="../media/image50.png"/><Relationship Id="rId20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46.png"/><Relationship Id="rId5" Type="http://schemas.openxmlformats.org/officeDocument/2006/relationships/image" Target="../media/image35.png"/><Relationship Id="rId15" Type="http://schemas.microsoft.com/office/2007/relationships/hdphoto" Target="../media/hdphoto15.wdp"/><Relationship Id="rId23" Type="http://schemas.openxmlformats.org/officeDocument/2006/relationships/hyperlink" Target="https://relai.app/" TargetMode="External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4" Type="http://schemas.openxmlformats.org/officeDocument/2006/relationships/hyperlink" Target="https://cakewallet.com/" TargetMode="External"/><Relationship Id="rId9" Type="http://schemas.openxmlformats.org/officeDocument/2006/relationships/hyperlink" Target="https://www.bitrequest.io/brewery/" TargetMode="External"/><Relationship Id="rId14" Type="http://schemas.openxmlformats.org/officeDocument/2006/relationships/image" Target="../media/image49.png"/><Relationship Id="rId22" Type="http://schemas.openxmlformats.org/officeDocument/2006/relationships/hyperlink" Target="https://monerujo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7E1552-39AA-49DA-8375-3DC113293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543" y="2558371"/>
            <a:ext cx="9689226" cy="873448"/>
          </a:xfrm>
        </p:spPr>
        <p:txBody>
          <a:bodyPr>
            <a:normAutofit/>
          </a:bodyPr>
          <a:lstStyle/>
          <a:p>
            <a:r>
              <a:rPr lang="fr-FR" sz="4000" b="1" dirty="0"/>
              <a:t>PARTIE 2 / 2  (25 Mo)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0176F-0638-405B-86AF-7732065AA4EF}"/>
              </a:ext>
            </a:extLst>
          </p:cNvPr>
          <p:cNvSpPr/>
          <p:nvPr/>
        </p:nvSpPr>
        <p:spPr>
          <a:xfrm>
            <a:off x="2238506" y="334011"/>
            <a:ext cx="753274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dirty="0"/>
              <a:t>Sortie progressive de l’euro en faillite</a:t>
            </a:r>
          </a:p>
          <a:p>
            <a:pPr algn="ctr"/>
            <a:r>
              <a:rPr lang="fr-FR" sz="2800" dirty="0"/>
              <a:t>- Proposition d’une solution alternative simple et applicable dès aujourd’hui -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D15C3-6C7A-4E14-8C78-91FC74C33701}"/>
              </a:ext>
            </a:extLst>
          </p:cNvPr>
          <p:cNvSpPr/>
          <p:nvPr/>
        </p:nvSpPr>
        <p:spPr>
          <a:xfrm>
            <a:off x="3642782" y="4204110"/>
            <a:ext cx="455765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/>
              <a:t>Twitter : </a:t>
            </a: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 action="ppaction://hlinkfile"/>
              </a:rPr>
              <a:t>@SortieDeBanque</a:t>
            </a:r>
            <a:br>
              <a:rPr lang="fr-FR" sz="2800" b="1" dirty="0"/>
            </a:br>
            <a:r>
              <a:rPr lang="fr-FR" sz="2800" b="1" dirty="0"/>
              <a:t>Telegram : @SortieDeBanque</a:t>
            </a:r>
          </a:p>
          <a:p>
            <a:pPr algn="ctr"/>
            <a:r>
              <a:rPr lang="fr-FR" sz="2800" b="1" dirty="0" err="1"/>
              <a:t>Youtube</a:t>
            </a:r>
            <a:r>
              <a:rPr lang="fr-FR" sz="2800" b="1" dirty="0"/>
              <a:t> : @SortieDeBanque</a:t>
            </a:r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A748809D-B4BE-42E6-86AC-9549B8C8D7A9}"/>
              </a:ext>
            </a:extLst>
          </p:cNvPr>
          <p:cNvSpPr/>
          <p:nvPr/>
        </p:nvSpPr>
        <p:spPr>
          <a:xfrm rot="5400000">
            <a:off x="402614" y="-402614"/>
            <a:ext cx="1879783" cy="2685011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FBF22C-74D2-4A66-819A-80A2F3AE6EAB}"/>
              </a:ext>
            </a:extLst>
          </p:cNvPr>
          <p:cNvSpPr/>
          <p:nvPr/>
        </p:nvSpPr>
        <p:spPr>
          <a:xfrm>
            <a:off x="370031" y="4978216"/>
            <a:ext cx="26850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/>
              <a:t>Créé : 08/2022</a:t>
            </a:r>
            <a:br>
              <a:rPr lang="fr-FR" sz="2000" i="1" dirty="0"/>
            </a:br>
            <a:r>
              <a:rPr lang="fr-FR" sz="2000" i="1" dirty="0"/>
              <a:t>Mise à jour :  </a:t>
            </a:r>
            <a:r>
              <a:rPr lang="fr-FR" sz="2000" b="1" i="1" dirty="0"/>
              <a:t>06/2024</a:t>
            </a:r>
          </a:p>
          <a:p>
            <a:endParaRPr lang="fr-FR" sz="2000" b="1" i="1" dirty="0"/>
          </a:p>
          <a:p>
            <a:r>
              <a:rPr lang="fr-FR" sz="2000" b="1" i="1" dirty="0"/>
              <a:t>Open Source !</a:t>
            </a:r>
            <a:br>
              <a:rPr lang="fr-FR" sz="2000" b="1" i="1" dirty="0"/>
            </a:br>
            <a:r>
              <a:rPr lang="fr-FR" sz="2000" b="1" i="1" u="sng" dirty="0">
                <a:solidFill>
                  <a:schemeClr val="accent5">
                    <a:lumMod val="75000"/>
                  </a:schemeClr>
                </a:solidFill>
              </a:rPr>
              <a:t>Merci de nous citer</a:t>
            </a:r>
            <a:endParaRPr lang="en-US" sz="2000" b="1" i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F77384-B4C7-1FA7-0C99-45B7A724016A}"/>
              </a:ext>
            </a:extLst>
          </p:cNvPr>
          <p:cNvSpPr txBox="1"/>
          <p:nvPr/>
        </p:nvSpPr>
        <p:spPr>
          <a:xfrm>
            <a:off x="3055042" y="5694471"/>
            <a:ext cx="5646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Clause de non-</a:t>
            </a:r>
            <a:r>
              <a:rPr lang="en-US" sz="1600" dirty="0" err="1">
                <a:solidFill>
                  <a:schemeClr val="dk1"/>
                </a:solidFill>
              </a:rPr>
              <a:t>responsabilité</a:t>
            </a:r>
            <a:r>
              <a:rPr lang="en-US" sz="1600" dirty="0">
                <a:solidFill>
                  <a:schemeClr val="dk1"/>
                </a:solidFill>
              </a:rPr>
              <a:t> (extrait) – </a:t>
            </a:r>
            <a:r>
              <a:rPr lang="en-US" sz="1600" dirty="0" err="1">
                <a:solidFill>
                  <a:schemeClr val="dk1"/>
                </a:solidFill>
              </a:rPr>
              <a:t>Rien</a:t>
            </a:r>
            <a:r>
              <a:rPr lang="en-US" sz="1600" dirty="0">
                <a:solidFill>
                  <a:schemeClr val="dk1"/>
                </a:solidFill>
              </a:rPr>
              <a:t> de </a:t>
            </a:r>
            <a:r>
              <a:rPr lang="en-US" sz="1600" dirty="0" err="1">
                <a:solidFill>
                  <a:schemeClr val="dk1"/>
                </a:solidFill>
              </a:rPr>
              <a:t>ce</a:t>
            </a:r>
            <a:r>
              <a:rPr lang="en-US" sz="1600" dirty="0">
                <a:solidFill>
                  <a:schemeClr val="dk1"/>
                </a:solidFill>
              </a:rPr>
              <a:t> qui suit ne fait office de conseil financier. </a:t>
            </a:r>
            <a:r>
              <a:rPr lang="en-US" sz="1600" dirty="0" err="1">
                <a:solidFill>
                  <a:schemeClr val="dk1"/>
                </a:solidFill>
              </a:rPr>
              <a:t>Faites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toujours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vos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propres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recherches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avant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toute</a:t>
            </a:r>
            <a:r>
              <a:rPr lang="en-US" sz="1600" dirty="0">
                <a:solidFill>
                  <a:schemeClr val="dk1"/>
                </a:solidFill>
              </a:rPr>
              <a:t> decision </a:t>
            </a:r>
            <a:r>
              <a:rPr lang="en-US" sz="1600" dirty="0" err="1">
                <a:solidFill>
                  <a:schemeClr val="dk1"/>
                </a:solidFill>
              </a:rPr>
              <a:t>d'investissement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276D37-3199-B055-0CD9-0D46ECDD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960" y="4158550"/>
            <a:ext cx="1944948" cy="1951419"/>
          </a:xfrm>
          <a:prstGeom prst="rect">
            <a:avLst/>
          </a:prstGeom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1CCEC496-7DDD-4F98-B7FC-030C2D496F10}"/>
              </a:ext>
            </a:extLst>
          </p:cNvPr>
          <p:cNvSpPr/>
          <p:nvPr/>
        </p:nvSpPr>
        <p:spPr>
          <a:xfrm rot="16200000">
            <a:off x="9909603" y="4575602"/>
            <a:ext cx="1879783" cy="2685011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A65801B-CF7F-9B18-8B76-9BFFF237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76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A33A4A27-D864-DB80-1BFD-462B9BF420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4"/>
          <a:stretch/>
        </p:blipFill>
        <p:spPr>
          <a:xfrm>
            <a:off x="590549" y="0"/>
            <a:ext cx="11332185" cy="665480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482301A-4359-A1C6-CEE8-9AAFCA2E23B4}"/>
              </a:ext>
            </a:extLst>
          </p:cNvPr>
          <p:cNvSpPr/>
          <p:nvPr/>
        </p:nvSpPr>
        <p:spPr>
          <a:xfrm rot="1021818">
            <a:off x="9758141" y="709561"/>
            <a:ext cx="2370911" cy="543559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7A0419-53AD-463F-6345-6C689E91B30D}"/>
              </a:ext>
            </a:extLst>
          </p:cNvPr>
          <p:cNvSpPr txBox="1"/>
          <p:nvPr/>
        </p:nvSpPr>
        <p:spPr>
          <a:xfrm rot="60000">
            <a:off x="1748060" y="3972311"/>
            <a:ext cx="2444705" cy="523220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Bitrequest.io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17554A-DA10-DE69-BDA2-8DCFEC105C09}"/>
              </a:ext>
            </a:extLst>
          </p:cNvPr>
          <p:cNvSpPr txBox="1"/>
          <p:nvPr/>
        </p:nvSpPr>
        <p:spPr>
          <a:xfrm rot="16200000">
            <a:off x="-1452713" y="4386020"/>
            <a:ext cx="33346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https://lunu.io/products#payment-system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E4250AC-6F44-5BC0-2732-EE74936E8108}"/>
              </a:ext>
            </a:extLst>
          </p:cNvPr>
          <p:cNvSpPr/>
          <p:nvPr/>
        </p:nvSpPr>
        <p:spPr>
          <a:xfrm rot="1021818">
            <a:off x="1338670" y="1198177"/>
            <a:ext cx="1332548" cy="559078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A5320B9-7163-8AA1-C313-DA3C6A0597F6}"/>
              </a:ext>
            </a:extLst>
          </p:cNvPr>
          <p:cNvSpPr/>
          <p:nvPr/>
        </p:nvSpPr>
        <p:spPr>
          <a:xfrm rot="1021818">
            <a:off x="6089333" y="5859072"/>
            <a:ext cx="1228610" cy="346560"/>
          </a:xfrm>
          <a:prstGeom prst="roundRect">
            <a:avLst>
              <a:gd name="adj" fmla="val 32113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FAF197-6C98-99DF-E813-DF2A75C9D859}"/>
              </a:ext>
            </a:extLst>
          </p:cNvPr>
          <p:cNvSpPr txBox="1"/>
          <p:nvPr/>
        </p:nvSpPr>
        <p:spPr>
          <a:xfrm rot="60000">
            <a:off x="3659441" y="5295824"/>
            <a:ext cx="2904634" cy="553998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FR" sz="3000" dirty="0">
                <a:hlinkClick r:id="rId5"/>
              </a:rPr>
              <a:t>CakeWallet.com</a:t>
            </a:r>
            <a:endParaRPr lang="en-US" sz="30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E2CDA3D-A532-5DC9-C145-399AEB570138}"/>
              </a:ext>
            </a:extLst>
          </p:cNvPr>
          <p:cNvSpPr txBox="1"/>
          <p:nvPr/>
        </p:nvSpPr>
        <p:spPr>
          <a:xfrm rot="60000">
            <a:off x="1688157" y="4425513"/>
            <a:ext cx="2444705" cy="861774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Terminal de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paiement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Multi-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employés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Comptabilité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BE3F066-68B1-DB90-03FD-64755DCD0CD6}"/>
              </a:ext>
            </a:extLst>
          </p:cNvPr>
          <p:cNvSpPr txBox="1"/>
          <p:nvPr/>
        </p:nvSpPr>
        <p:spPr>
          <a:xfrm rot="60000">
            <a:off x="3812604" y="5760725"/>
            <a:ext cx="2444705" cy="646331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Compte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pro"</a:t>
            </a:r>
          </a:p>
          <a:p>
            <a:pPr algn="ctr"/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incensurable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F975371-49B8-6877-042A-61829DD5EE44}"/>
              </a:ext>
            </a:extLst>
          </p:cNvPr>
          <p:cNvSpPr txBox="1"/>
          <p:nvPr/>
        </p:nvSpPr>
        <p:spPr>
          <a:xfrm rot="60000">
            <a:off x="7881649" y="1482056"/>
            <a:ext cx="2904634" cy="707886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FR" sz="20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Monero-map.org</a:t>
            </a:r>
            <a:endParaRPr lang="fr-FR" sz="2000" dirty="0">
              <a:solidFill>
                <a:schemeClr val="accent1"/>
              </a:solidFill>
            </a:endParaRPr>
          </a:p>
          <a:p>
            <a:r>
              <a:rPr lang="fr-FR" sz="2000" dirty="0">
                <a:solidFill>
                  <a:schemeClr val="accent1"/>
                </a:solidFill>
              </a:rPr>
              <a:t>Btcmap.org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26CD9DA-5CE3-C3C0-B863-ABC0A5F50606}"/>
              </a:ext>
            </a:extLst>
          </p:cNvPr>
          <p:cNvSpPr txBox="1"/>
          <p:nvPr/>
        </p:nvSpPr>
        <p:spPr>
          <a:xfrm rot="60000">
            <a:off x="8060815" y="2088969"/>
            <a:ext cx="2444705" cy="307777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arte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commerces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FE1BE83-4434-EC39-13B5-1C0987C970DF}"/>
              </a:ext>
            </a:extLst>
          </p:cNvPr>
          <p:cNvSpPr txBox="1"/>
          <p:nvPr/>
        </p:nvSpPr>
        <p:spPr>
          <a:xfrm rot="60000">
            <a:off x="9011694" y="2968344"/>
            <a:ext cx="2904634" cy="970779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800" dirty="0">
                <a:solidFill>
                  <a:schemeClr val="accent1"/>
                </a:solidFill>
              </a:rPr>
              <a:t>Monezon.com</a:t>
            </a:r>
          </a:p>
          <a:p>
            <a:pPr>
              <a:lnSpc>
                <a:spcPts val="1700"/>
              </a:lnSpc>
            </a:pPr>
            <a:r>
              <a:rPr lang="fr-FR" sz="1800" dirty="0">
                <a:solidFill>
                  <a:schemeClr val="accent1"/>
                </a:solidFill>
              </a:rPr>
              <a:t>Yo-crypto.com </a:t>
            </a:r>
            <a:br>
              <a:rPr lang="fr-FR" sz="1800" b="0" dirty="0">
                <a:solidFill>
                  <a:schemeClr val="accent1"/>
                </a:solidFill>
              </a:rPr>
            </a:br>
            <a:r>
              <a:rPr lang="fr-FR" sz="1800" b="0" dirty="0">
                <a:solidFill>
                  <a:schemeClr val="accent1"/>
                </a:solidFill>
              </a:rPr>
              <a:t>Bitrefill.com</a:t>
            </a:r>
            <a:br>
              <a:rPr lang="fr-FR" sz="1800" b="0" dirty="0">
                <a:solidFill>
                  <a:schemeClr val="accent1"/>
                </a:solidFill>
              </a:rPr>
            </a:br>
            <a:r>
              <a:rPr lang="fr-FR" sz="1800" b="0" dirty="0" err="1">
                <a:solidFill>
                  <a:schemeClr val="accent1"/>
                </a:solidFill>
              </a:rPr>
              <a:t>MtPelerin</a:t>
            </a:r>
            <a:r>
              <a:rPr lang="fr-FR" sz="1800" b="0" dirty="0">
                <a:solidFill>
                  <a:schemeClr val="accent1"/>
                </a:solidFill>
              </a:rPr>
              <a:t>/</a:t>
            </a:r>
            <a:r>
              <a:rPr lang="fr-FR" sz="1800" b="0" dirty="0" err="1">
                <a:solidFill>
                  <a:schemeClr val="accent1"/>
                </a:solidFill>
              </a:rPr>
              <a:t>Bity</a:t>
            </a:r>
            <a:r>
              <a:rPr lang="fr-FR" sz="1800" b="0" dirty="0">
                <a:solidFill>
                  <a:schemeClr val="accent1"/>
                </a:solidFill>
              </a:rPr>
              <a:t>..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06EBBF9-538D-ECC8-A90E-E3A165E5D44A}"/>
              </a:ext>
            </a:extLst>
          </p:cNvPr>
          <p:cNvSpPr/>
          <p:nvPr/>
        </p:nvSpPr>
        <p:spPr>
          <a:xfrm rot="1021818">
            <a:off x="10111866" y="4917028"/>
            <a:ext cx="979354" cy="230004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DA33C5C5-0846-A4DA-1E79-F5515820CBA6}"/>
              </a:ext>
            </a:extLst>
          </p:cNvPr>
          <p:cNvSpPr/>
          <p:nvPr/>
        </p:nvSpPr>
        <p:spPr>
          <a:xfrm rot="1021818">
            <a:off x="5246598" y="1543305"/>
            <a:ext cx="1691914" cy="364761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051826AF-90B3-1A13-A273-0DA6F938AEF8}"/>
              </a:ext>
            </a:extLst>
          </p:cNvPr>
          <p:cNvSpPr txBox="1">
            <a:spLocks/>
          </p:cNvSpPr>
          <p:nvPr/>
        </p:nvSpPr>
        <p:spPr>
          <a:xfrm>
            <a:off x="9985517" y="5984520"/>
            <a:ext cx="1232052" cy="378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@SortieDeBanque  V1.1 Juin2024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F111C0F-A2E0-D2F1-8A26-CAA6108E08D2}"/>
              </a:ext>
            </a:extLst>
          </p:cNvPr>
          <p:cNvSpPr txBox="1"/>
          <p:nvPr/>
        </p:nvSpPr>
        <p:spPr>
          <a:xfrm rot="60000">
            <a:off x="4866326" y="5217637"/>
            <a:ext cx="2904634" cy="303225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400" b="0" dirty="0">
                <a:solidFill>
                  <a:schemeClr val="accent1"/>
                </a:solidFill>
              </a:rPr>
              <a:t>Conversion</a:t>
            </a:r>
            <a:endParaRPr lang="en-US" sz="1400" b="0" dirty="0">
              <a:solidFill>
                <a:schemeClr val="accent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29365216-F857-FD54-7F5A-CCF3DA2036AD}"/>
              </a:ext>
            </a:extLst>
          </p:cNvPr>
          <p:cNvSpPr/>
          <p:nvPr/>
        </p:nvSpPr>
        <p:spPr>
          <a:xfrm rot="1021818">
            <a:off x="1031874" y="3441539"/>
            <a:ext cx="1504879" cy="211395"/>
          </a:xfrm>
          <a:prstGeom prst="roundRect">
            <a:avLst>
              <a:gd name="adj" fmla="val 1114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78EE1EAC-3F56-DE2D-0109-21BE89BC3C9C}"/>
              </a:ext>
            </a:extLst>
          </p:cNvPr>
          <p:cNvSpPr/>
          <p:nvPr/>
        </p:nvSpPr>
        <p:spPr>
          <a:xfrm rot="344225">
            <a:off x="2677245" y="1308"/>
            <a:ext cx="1599478" cy="2262635"/>
          </a:xfrm>
          <a:prstGeom prst="roundRect">
            <a:avLst>
              <a:gd name="adj" fmla="val 37378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299F7089-DC8E-FE0E-FD52-E9D5C8BB55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434" y="286060"/>
            <a:ext cx="1143355" cy="1914349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21155CFC-6253-9341-79AC-0A7ADE6220D7}"/>
              </a:ext>
            </a:extLst>
          </p:cNvPr>
          <p:cNvSpPr txBox="1"/>
          <p:nvPr/>
        </p:nvSpPr>
        <p:spPr>
          <a:xfrm rot="60000">
            <a:off x="514014" y="3475498"/>
            <a:ext cx="2904634" cy="310341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0,01€ de frais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B23856B-8375-156C-E651-C17B2425B7C6}"/>
              </a:ext>
            </a:extLst>
          </p:cNvPr>
          <p:cNvSpPr txBox="1"/>
          <p:nvPr/>
        </p:nvSpPr>
        <p:spPr>
          <a:xfrm rot="60000">
            <a:off x="7677252" y="4009164"/>
            <a:ext cx="640278" cy="316753"/>
          </a:xfrm>
          <a:prstGeom prst="rect">
            <a:avLst/>
          </a:prstGeom>
          <a:solidFill>
            <a:srgbClr val="FFFFFF"/>
          </a:solidFill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1,5%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82F22DBC-FEB0-1ECD-5786-4CABCDA6D544}"/>
              </a:ext>
            </a:extLst>
          </p:cNvPr>
          <p:cNvSpPr txBox="1">
            <a:spLocks/>
          </p:cNvSpPr>
          <p:nvPr/>
        </p:nvSpPr>
        <p:spPr>
          <a:xfrm rot="60000">
            <a:off x="79104" y="-123160"/>
            <a:ext cx="1417269" cy="1661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Paiements :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libres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incensurables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indépendants des banques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open source</a:t>
            </a:r>
          </a:p>
          <a:p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- 0,01 de frais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C32C185-22DD-8EE4-3A77-3DE157306757}"/>
              </a:ext>
            </a:extLst>
          </p:cNvPr>
          <p:cNvSpPr txBox="1"/>
          <p:nvPr/>
        </p:nvSpPr>
        <p:spPr>
          <a:xfrm rot="60000">
            <a:off x="9298366" y="2728507"/>
            <a:ext cx="2444705" cy="307777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Dépenser avec : 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C757E038-B1A8-7291-9CC9-D75F0834FBE6}"/>
              </a:ext>
            </a:extLst>
          </p:cNvPr>
          <p:cNvSpPr txBox="1">
            <a:spLocks/>
          </p:cNvSpPr>
          <p:nvPr/>
        </p:nvSpPr>
        <p:spPr>
          <a:xfrm>
            <a:off x="7825457" y="6078387"/>
            <a:ext cx="2124755" cy="570249"/>
          </a:xfrm>
          <a:prstGeom prst="rect">
            <a:avLst/>
          </a:prstGeom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Commerçant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1EF8919-10E6-1583-CE63-297B1661A15B}"/>
              </a:ext>
            </a:extLst>
          </p:cNvPr>
          <p:cNvSpPr txBox="1"/>
          <p:nvPr/>
        </p:nvSpPr>
        <p:spPr>
          <a:xfrm rot="60000">
            <a:off x="7409067" y="4293514"/>
            <a:ext cx="1495331" cy="316753"/>
          </a:xfrm>
          <a:prstGeom prst="rect">
            <a:avLst/>
          </a:prstGeom>
          <a:noFill/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Relai.app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61DC3DA-CA38-1014-8766-C24D6852FD94}"/>
              </a:ext>
            </a:extLst>
          </p:cNvPr>
          <p:cNvSpPr txBox="1"/>
          <p:nvPr/>
        </p:nvSpPr>
        <p:spPr>
          <a:xfrm rot="60000">
            <a:off x="8323991" y="3430196"/>
            <a:ext cx="1062384" cy="534762"/>
          </a:xfrm>
          <a:prstGeom prst="rect">
            <a:avLst/>
          </a:prstGeom>
          <a:solidFill>
            <a:srgbClr val="FFFFFF"/>
          </a:solidFill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Revente en €</a:t>
            </a:r>
            <a:endParaRPr lang="en-US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D579602-EBA6-E022-8B42-E9A2B5061C32}"/>
              </a:ext>
            </a:extLst>
          </p:cNvPr>
          <p:cNvSpPr txBox="1"/>
          <p:nvPr/>
        </p:nvSpPr>
        <p:spPr>
          <a:xfrm>
            <a:off x="819560" y="2296993"/>
            <a:ext cx="2293541" cy="313419"/>
          </a:xfrm>
          <a:prstGeom prst="rect">
            <a:avLst/>
          </a:prstGeom>
          <a:solidFill>
            <a:srgbClr val="FFFFFF"/>
          </a:solidFill>
          <a:scene3d>
            <a:camera prst="perspectiveContrastingRightFacing" fov="0">
              <a:rot lat="2400000" lon="19200000" rev="0"/>
            </a:camera>
            <a:lightRig rig="threePt" dir="t"/>
          </a:scene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lnSpc>
                <a:spcPts val="1700"/>
              </a:lnSpc>
            </a:pPr>
            <a:r>
              <a:rPr lang="fr-FR" sz="17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Payent en crypto libre</a:t>
            </a:r>
            <a:endParaRPr lang="en-US" sz="17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9144039-27CD-5195-5666-1428A8D66DF0}"/>
              </a:ext>
            </a:extLst>
          </p:cNvPr>
          <p:cNvSpPr txBox="1"/>
          <p:nvPr/>
        </p:nvSpPr>
        <p:spPr>
          <a:xfrm rot="16200000">
            <a:off x="-1770902" y="2325594"/>
            <a:ext cx="4065245" cy="258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ea typeface="+mj-ea"/>
                <a:cs typeface="+mj-cs"/>
              </a:defRPr>
            </a:lvl1pPr>
          </a:lstStyle>
          <a:p>
            <a:r>
              <a:rPr lang="fr-FR" sz="2000" dirty="0"/>
              <a:t>Libre &amp; open source</a:t>
            </a:r>
          </a:p>
        </p:txBody>
      </p:sp>
      <p:pic>
        <p:nvPicPr>
          <p:cNvPr id="60" name="Picture 2" descr="Icones Cadenas, images Cadenas png et ico">
            <a:extLst>
              <a:ext uri="{FF2B5EF4-FFF2-40B4-BE49-F238E27FC236}">
                <a16:creationId xmlns:a16="http://schemas.microsoft.com/office/drawing/2014/main" id="{9F925B78-40F3-9A88-403A-7E426202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 flipH="1">
            <a:off x="6173372" y="3177365"/>
            <a:ext cx="479456" cy="4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Supprimer le cadenas BitLocker sur l'icône du disque (C) W11">
            <a:extLst>
              <a:ext uri="{FF2B5EF4-FFF2-40B4-BE49-F238E27FC236}">
                <a16:creationId xmlns:a16="http://schemas.microsoft.com/office/drawing/2014/main" id="{027E89CF-4C19-4247-530E-BEC31AEDA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343" b="100000" l="10036" r="89964">
                        <a14:foregroundMark x1="20789" y1="42537" x2="25448" y2="73134"/>
                        <a14:foregroundMark x1="51613" y1="7090" x2="58423" y2="7649"/>
                        <a14:foregroundMark x1="55914" y1="87313" x2="56989" y2="95149"/>
                        <a14:foregroundMark x1="41219" y1="97388" x2="51971" y2="99813"/>
                        <a14:foregroundMark x1="89964" y1="44216" x2="89964" y2="61940"/>
                        <a14:foregroundMark x1="86738" y1="72575" x2="81004" y2="779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157" y="6159401"/>
            <a:ext cx="333830" cy="64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C1C9590-8901-5EB9-6AFA-E433BDE3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10</a:t>
            </a:fld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63A7246-A177-E93C-07AA-FED055D85794}"/>
              </a:ext>
            </a:extLst>
          </p:cNvPr>
          <p:cNvSpPr txBox="1">
            <a:spLocks/>
          </p:cNvSpPr>
          <p:nvPr/>
        </p:nvSpPr>
        <p:spPr>
          <a:xfrm>
            <a:off x="3699181" y="1505801"/>
            <a:ext cx="1498601" cy="570249"/>
          </a:xfrm>
          <a:prstGeom prst="rect">
            <a:avLst/>
          </a:prstGeom>
          <a:scene3d>
            <a:camera prst="isometricLeftDown">
              <a:rot lat="1200000" lon="2100000" rev="0"/>
            </a:camera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+mn-lt"/>
              </a:rPr>
              <a:t>Clients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709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A99431-79B6-EB4A-D6D5-D02C9308F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1699" y="990600"/>
            <a:ext cx="6146898" cy="52784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8A94AA-8740-6CD5-E71E-B15D18577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2065227"/>
            <a:ext cx="5854699" cy="420381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7DD95AB-6ED6-6879-3E8E-655283804E41}"/>
              </a:ext>
            </a:extLst>
          </p:cNvPr>
          <p:cNvSpPr txBox="1"/>
          <p:nvPr/>
        </p:nvSpPr>
        <p:spPr>
          <a:xfrm>
            <a:off x="165100" y="1491734"/>
            <a:ext cx="223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BTCMap.org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5CD4AA-5D96-138C-62DF-4AE36816A21F}"/>
              </a:ext>
            </a:extLst>
          </p:cNvPr>
          <p:cNvSpPr txBox="1"/>
          <p:nvPr/>
        </p:nvSpPr>
        <p:spPr>
          <a:xfrm>
            <a:off x="6032499" y="421629"/>
            <a:ext cx="57404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combinée avec Monero-Map.org  </a:t>
            </a:r>
            <a:r>
              <a:rPr lang="fr-FR" sz="2400" dirty="0"/>
              <a:t> (</a:t>
            </a:r>
            <a:r>
              <a:rPr lang="fr-FR" sz="2400" dirty="0" err="1"/>
              <a:t>PoC</a:t>
            </a:r>
            <a:r>
              <a:rPr lang="fr-FR" sz="2400" dirty="0"/>
              <a:t>)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5FDA7CB-A396-9C95-9C43-2AEAAD80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153292"/>
            <a:ext cx="4559300" cy="855019"/>
          </a:xfrm>
        </p:spPr>
        <p:txBody>
          <a:bodyPr>
            <a:noAutofit/>
          </a:bodyPr>
          <a:lstStyle/>
          <a:p>
            <a:r>
              <a:rPr lang="fr-FR" sz="3200" dirty="0"/>
              <a:t>Commerçants – com' (2/2)</a:t>
            </a:r>
            <a:endParaRPr lang="en-US" sz="32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FB917A-F0AC-AC7B-A751-3BB47B87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195CB9-B15C-EE69-2143-B903DEB6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40800" cy="587375"/>
          </a:xfrm>
        </p:spPr>
        <p:txBody>
          <a:bodyPr>
            <a:normAutofit fontScale="90000"/>
          </a:bodyPr>
          <a:lstStyle/>
          <a:p>
            <a:r>
              <a:rPr lang="fr-FR" dirty="0"/>
              <a:t>Commerçants – communication (1/2)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7969026-F09E-4208-4376-087EC5E7F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9870" y="1346111"/>
            <a:ext cx="2345130" cy="38154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D34CD7E-D8AB-FC0F-F7D8-7DBA5B51B1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30" y="1618503"/>
            <a:ext cx="3437262" cy="378383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704576B-0E21-BBE1-8517-C25BC70D1B5C}"/>
              </a:ext>
            </a:extLst>
          </p:cNvPr>
          <p:cNvSpPr txBox="1"/>
          <p:nvPr/>
        </p:nvSpPr>
        <p:spPr>
          <a:xfrm>
            <a:off x="1282461" y="5606673"/>
            <a:ext cx="180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Flyers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C22F79-52E3-FBCC-FAD7-5C374690EEE0}"/>
              </a:ext>
            </a:extLst>
          </p:cNvPr>
          <p:cNvSpPr txBox="1"/>
          <p:nvPr/>
        </p:nvSpPr>
        <p:spPr>
          <a:xfrm>
            <a:off x="4933951" y="5896084"/>
            <a:ext cx="180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Stickers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17D351-0332-2B35-1D40-968C8B9B19C9}"/>
              </a:ext>
            </a:extLst>
          </p:cNvPr>
          <p:cNvSpPr txBox="1"/>
          <p:nvPr/>
        </p:nvSpPr>
        <p:spPr>
          <a:xfrm>
            <a:off x="7753350" y="5402335"/>
            <a:ext cx="401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dirty="0"/>
              <a:t>Démonstrateur ludique </a:t>
            </a:r>
            <a:br>
              <a:rPr lang="fr-FR" sz="2200" dirty="0"/>
            </a:br>
            <a:r>
              <a:rPr lang="fr-FR" sz="2200" dirty="0"/>
              <a:t>autonome et sans coût à l'entrée</a:t>
            </a:r>
            <a:br>
              <a:rPr lang="fr-FR" sz="2200" dirty="0"/>
            </a:br>
            <a:r>
              <a:rPr lang="fr-FR" sz="2200" dirty="0"/>
              <a:t>(</a:t>
            </a:r>
            <a:r>
              <a:rPr lang="fr-FR" sz="2200" dirty="0" err="1"/>
              <a:t>Silexpérience</a:t>
            </a:r>
            <a:r>
              <a:rPr lang="fr-FR" sz="2200" dirty="0"/>
              <a:t>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5977973-4588-BFD4-5D51-F15DE8DB7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6600" y="1217156"/>
            <a:ext cx="2730500" cy="220242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2147840-7ABB-ED21-09CE-ADE269977C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340"/>
          <a:stretch/>
        </p:blipFill>
        <p:spPr>
          <a:xfrm>
            <a:off x="4546600" y="3559264"/>
            <a:ext cx="2730500" cy="220242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9D6FC58-60B3-600B-56D6-1EB912B1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66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D980866-6FF5-5D0D-3375-215360AB42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2" y="135643"/>
            <a:ext cx="8788400" cy="6586713"/>
          </a:xfrm>
          <a:prstGeom prst="rect">
            <a:avLst/>
          </a:prstGeom>
        </p:spPr>
      </p:pic>
      <p:grpSp>
        <p:nvGrpSpPr>
          <p:cNvPr id="99" name="Groupe 98">
            <a:extLst>
              <a:ext uri="{FF2B5EF4-FFF2-40B4-BE49-F238E27FC236}">
                <a16:creationId xmlns:a16="http://schemas.microsoft.com/office/drawing/2014/main" id="{D5F35725-37FD-1B0B-61AE-A9FC6392B0DD}"/>
              </a:ext>
            </a:extLst>
          </p:cNvPr>
          <p:cNvGrpSpPr/>
          <p:nvPr/>
        </p:nvGrpSpPr>
        <p:grpSpPr>
          <a:xfrm>
            <a:off x="770797" y="2182535"/>
            <a:ext cx="3853000" cy="3889022"/>
            <a:chOff x="401500" y="2184400"/>
            <a:chExt cx="3853000" cy="3889022"/>
          </a:xfrm>
        </p:grpSpPr>
        <p:pic>
          <p:nvPicPr>
            <p:cNvPr id="6" name="Picture 2" descr="Carte des DOM TOM de France.">
              <a:extLst>
                <a:ext uri="{FF2B5EF4-FFF2-40B4-BE49-F238E27FC236}">
                  <a16:creationId xmlns:a16="http://schemas.microsoft.com/office/drawing/2014/main" id="{6EBE7983-07B8-16A3-879C-540CA8B85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63" r="-1"/>
            <a:stretch/>
          </p:blipFill>
          <p:spPr bwMode="auto">
            <a:xfrm>
              <a:off x="401500" y="2274675"/>
              <a:ext cx="3853000" cy="3798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Green Check Mark Logo Template Illustration Design. Vector EPS 10 ...">
              <a:extLst>
                <a:ext uri="{FF2B5EF4-FFF2-40B4-BE49-F238E27FC236}">
                  <a16:creationId xmlns:a16="http://schemas.microsoft.com/office/drawing/2014/main" id="{2494A255-7845-440A-99BA-68A5DD7B86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500" b="72250" l="29000" r="76083">
                          <a14:foregroundMark x1="41750" y1="67583" x2="48417" y2="72250"/>
                          <a14:foregroundMark x1="36500" y1="59167" x2="29083" y2="52417"/>
                          <a14:foregroundMark x1="72583" y1="31583" x2="76083" y2="28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3" t="20990" r="19548" b="22351"/>
            <a:stretch/>
          </p:blipFill>
          <p:spPr bwMode="auto">
            <a:xfrm>
              <a:off x="993750" y="2184401"/>
              <a:ext cx="457807" cy="466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 descr="Green Check Mark Logo Template Illustration Design. Vector EPS 10 ...">
              <a:extLst>
                <a:ext uri="{FF2B5EF4-FFF2-40B4-BE49-F238E27FC236}">
                  <a16:creationId xmlns:a16="http://schemas.microsoft.com/office/drawing/2014/main" id="{90D7D49C-BA65-23CB-DBD9-6D486F15D4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500" b="72250" l="29000" r="76083">
                          <a14:foregroundMark x1="41750" y1="67583" x2="48417" y2="72250"/>
                          <a14:foregroundMark x1="36500" y1="59167" x2="29083" y2="52417"/>
                          <a14:foregroundMark x1="72583" y1="31583" x2="76083" y2="28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3" t="20990" r="19548" b="22351"/>
            <a:stretch/>
          </p:blipFill>
          <p:spPr bwMode="auto">
            <a:xfrm>
              <a:off x="2555850" y="2184400"/>
              <a:ext cx="457807" cy="466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Green Check Mark Logo Template Illustration Design. Vector EPS 10 ...">
              <a:extLst>
                <a:ext uri="{FF2B5EF4-FFF2-40B4-BE49-F238E27FC236}">
                  <a16:creationId xmlns:a16="http://schemas.microsoft.com/office/drawing/2014/main" id="{1BD17273-5557-A325-3A1F-3985E32713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500" b="72250" l="29000" r="76083">
                          <a14:foregroundMark x1="41750" y1="67583" x2="48417" y2="72250"/>
                          <a14:foregroundMark x1="36500" y1="59167" x2="29083" y2="52417"/>
                          <a14:foregroundMark x1="72583" y1="31583" x2="76083" y2="28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3" t="20990" r="19548" b="22351"/>
            <a:stretch/>
          </p:blipFill>
          <p:spPr bwMode="auto">
            <a:xfrm>
              <a:off x="807022" y="4599876"/>
              <a:ext cx="373455" cy="380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F37602D-10EB-B8EE-B165-0914BB241F56}"/>
              </a:ext>
            </a:extLst>
          </p:cNvPr>
          <p:cNvGrpSpPr/>
          <p:nvPr/>
        </p:nvGrpSpPr>
        <p:grpSpPr>
          <a:xfrm rot="21374765">
            <a:off x="6096055" y="1890231"/>
            <a:ext cx="363422" cy="516258"/>
            <a:chOff x="6219786" y="1966486"/>
            <a:chExt cx="708485" cy="1015025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2D275A1-0B9E-E582-9A51-A2A2CA57B823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BBF74469-4AC7-DE3B-6E37-B6A19B65FB61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5D40D239-3836-F240-7012-9A46F5478C66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88881C2-398C-1AFE-9A0B-C586A57AD489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rgbClr val="00D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0F4BF0F-2DDE-6E13-2CAE-C701ED26B238}"/>
              </a:ext>
            </a:extLst>
          </p:cNvPr>
          <p:cNvGrpSpPr/>
          <p:nvPr/>
        </p:nvGrpSpPr>
        <p:grpSpPr>
          <a:xfrm rot="21374765">
            <a:off x="6158801" y="2521858"/>
            <a:ext cx="363422" cy="516258"/>
            <a:chOff x="6219786" y="1966486"/>
            <a:chExt cx="708485" cy="1015025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B39A9152-AF24-E1C7-4115-F39C1A039776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11D92AE1-3D35-0F7B-61B6-D73666D3009C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1D4B712A-0631-37DF-9689-612003F9CA2D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D83EDD26-70CA-3756-1A71-49964C2333EC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rgbClr val="00D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8058578-28C9-2015-AB33-CE5C405EE83F}"/>
              </a:ext>
            </a:extLst>
          </p:cNvPr>
          <p:cNvGrpSpPr/>
          <p:nvPr/>
        </p:nvGrpSpPr>
        <p:grpSpPr>
          <a:xfrm rot="21374765">
            <a:off x="6639199" y="3711858"/>
            <a:ext cx="363422" cy="516258"/>
            <a:chOff x="6219786" y="1966486"/>
            <a:chExt cx="708485" cy="1015025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855C628-DA25-B4DA-0DF5-6E833413AE7B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61F19110-169F-FFD8-1588-75EFC0FF1687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717E3050-B198-66C3-5279-554FA02CDFE1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2D6901E0-9F2D-BBC5-D629-92A6970666A8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rgbClr val="00D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FC528AE-63A6-FAB5-124A-07D8F5F90A26}"/>
              </a:ext>
            </a:extLst>
          </p:cNvPr>
          <p:cNvGrpSpPr/>
          <p:nvPr/>
        </p:nvGrpSpPr>
        <p:grpSpPr>
          <a:xfrm rot="21374765">
            <a:off x="7247929" y="4828725"/>
            <a:ext cx="363422" cy="516258"/>
            <a:chOff x="6219786" y="1966486"/>
            <a:chExt cx="708485" cy="1015025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6C61ED4D-23E6-41B9-8BED-291961C46801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ABC0F78C-F73E-EBAD-8256-681A6F861D8A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351F87D1-C9E4-F595-5A5B-D8D51844E56C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18F6954E-C2DC-8D7A-AA09-78F02D661F80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rgbClr val="00D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5486421E-BA9D-C8B7-EAEA-5E6FC69C9915}"/>
              </a:ext>
            </a:extLst>
          </p:cNvPr>
          <p:cNvGrpSpPr/>
          <p:nvPr/>
        </p:nvGrpSpPr>
        <p:grpSpPr>
          <a:xfrm rot="21374765">
            <a:off x="7718892" y="1567254"/>
            <a:ext cx="363422" cy="516258"/>
            <a:chOff x="6219786" y="1966486"/>
            <a:chExt cx="708485" cy="1015025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393CD19-AD03-90C6-B430-C3E7BFA4927B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CDF07972-E3FC-B1E8-0294-172C453D6F1B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8A96F3E5-B6FA-BA30-18F6-E087BD6BBA79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F0FEB049-1269-B227-9A68-B9488CACC54A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rgbClr val="00D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0AEA5B5-FBF9-7DB6-088F-C4438E4317B3}"/>
              </a:ext>
            </a:extLst>
          </p:cNvPr>
          <p:cNvGrpSpPr/>
          <p:nvPr/>
        </p:nvGrpSpPr>
        <p:grpSpPr>
          <a:xfrm rot="21374765">
            <a:off x="7881777" y="1709151"/>
            <a:ext cx="363422" cy="516258"/>
            <a:chOff x="6219786" y="1966486"/>
            <a:chExt cx="708485" cy="1015025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573CA708-35F8-A7C4-7C96-D463E28339DB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C64AB6B7-2BE5-4970-C38E-27AECA1A1143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872924E-1FEA-D844-417B-064E25564D21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1D192782-EE61-ADF6-10FF-CAF7D389B2B2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rgbClr val="00D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1D7376F-BB2D-4A81-832A-010CF549B75D}"/>
              </a:ext>
            </a:extLst>
          </p:cNvPr>
          <p:cNvGrpSpPr/>
          <p:nvPr/>
        </p:nvGrpSpPr>
        <p:grpSpPr>
          <a:xfrm rot="21374765">
            <a:off x="9381700" y="1804127"/>
            <a:ext cx="363422" cy="516258"/>
            <a:chOff x="6219786" y="1966486"/>
            <a:chExt cx="708485" cy="1015025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A992E971-9CFC-1C0D-3490-C780D7181B76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24A6F30E-0CBE-7483-3400-960338DC3407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CC98D419-25B5-772B-EA0A-135C313033CC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386B81F8-411A-0306-85AB-4D5889981BDB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rgbClr val="00D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3AE5E198-DDF0-1435-235C-E57A118DF9A2}"/>
              </a:ext>
            </a:extLst>
          </p:cNvPr>
          <p:cNvGrpSpPr/>
          <p:nvPr/>
        </p:nvGrpSpPr>
        <p:grpSpPr>
          <a:xfrm rot="21374765">
            <a:off x="8026271" y="153430"/>
            <a:ext cx="363422" cy="516258"/>
            <a:chOff x="6219786" y="1966486"/>
            <a:chExt cx="708485" cy="1015025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4BA97C95-CA79-588A-CBCD-18B66FBCC567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B3B51898-5B0C-786A-A83F-F7815AB77727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3E7AD976-1731-D912-70C3-D68929939371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437563BE-98AA-9EB2-550E-07256C110F1C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7F5755D5-C44A-2D5A-CBF8-451B6F7958A7}"/>
              </a:ext>
            </a:extLst>
          </p:cNvPr>
          <p:cNvGrpSpPr/>
          <p:nvPr/>
        </p:nvGrpSpPr>
        <p:grpSpPr>
          <a:xfrm rot="21374765">
            <a:off x="9599319" y="4703479"/>
            <a:ext cx="363422" cy="516258"/>
            <a:chOff x="6219786" y="1966486"/>
            <a:chExt cx="708485" cy="1015025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1F38950F-34A1-BAE5-5ECC-6129B5AEDBAA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3A74A7ED-D408-7FD4-BFE6-6EEF367C93B1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F5E9B6CE-F132-D298-6CC0-CB743894E706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54784F03-E312-45AD-18BA-B1C7A1634A2B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rgbClr val="00D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3D911C40-6A45-517E-89F1-13E080A677F7}"/>
              </a:ext>
            </a:extLst>
          </p:cNvPr>
          <p:cNvGrpSpPr/>
          <p:nvPr/>
        </p:nvGrpSpPr>
        <p:grpSpPr>
          <a:xfrm>
            <a:off x="9090594" y="4483610"/>
            <a:ext cx="514155" cy="747259"/>
            <a:chOff x="8975226" y="4244994"/>
            <a:chExt cx="514155" cy="747259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B1E3E251-D5AE-FDD4-5462-6547E83AB7BA}"/>
                </a:ext>
              </a:extLst>
            </p:cNvPr>
            <p:cNvGrpSpPr/>
            <p:nvPr/>
          </p:nvGrpSpPr>
          <p:grpSpPr>
            <a:xfrm rot="21374765">
              <a:off x="9075330" y="4244994"/>
              <a:ext cx="363422" cy="516258"/>
              <a:chOff x="6219786" y="1966486"/>
              <a:chExt cx="708485" cy="1015025"/>
            </a:xfrm>
          </p:grpSpPr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7984CD81-665E-8F1E-5BFD-C1277603672C}"/>
                  </a:ext>
                </a:extLst>
              </p:cNvPr>
              <p:cNvGrpSpPr/>
              <p:nvPr/>
            </p:nvGrpSpPr>
            <p:grpSpPr>
              <a:xfrm rot="10800000">
                <a:off x="6219786" y="1966486"/>
                <a:ext cx="673393" cy="673394"/>
                <a:chOff x="3047504" y="3383586"/>
                <a:chExt cx="982683" cy="982683"/>
              </a:xfrm>
              <a:solidFill>
                <a:schemeClr val="accent1"/>
              </a:solidFill>
            </p:grpSpPr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CD46B104-0E18-54A4-B478-972341C9DAD9}"/>
                    </a:ext>
                  </a:extLst>
                </p:cNvPr>
                <p:cNvSpPr/>
                <p:nvPr/>
              </p:nvSpPr>
              <p:spPr>
                <a:xfrm>
                  <a:off x="3047504" y="3383586"/>
                  <a:ext cx="982683" cy="982683"/>
                </a:xfrm>
                <a:prstGeom prst="ellipse">
                  <a:avLst/>
                </a:prstGeom>
                <a:solidFill>
                  <a:srgbClr val="00D00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387A935E-E698-53EF-AFD7-2595A7E3EECA}"/>
                    </a:ext>
                  </a:extLst>
                </p:cNvPr>
                <p:cNvSpPr/>
                <p:nvPr/>
              </p:nvSpPr>
              <p:spPr>
                <a:xfrm>
                  <a:off x="3302303" y="3649794"/>
                  <a:ext cx="486075" cy="48607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9AF51476-C068-958C-5B9B-60065F162341}"/>
                  </a:ext>
                </a:extLst>
              </p:cNvPr>
              <p:cNvSpPr/>
              <p:nvPr/>
            </p:nvSpPr>
            <p:spPr>
              <a:xfrm rot="20001424">
                <a:off x="6301673" y="2253404"/>
                <a:ext cx="626598" cy="728107"/>
              </a:xfrm>
              <a:custGeom>
                <a:avLst/>
                <a:gdLst>
                  <a:gd name="connsiteX0" fmla="*/ 228600 w 876300"/>
                  <a:gd name="connsiteY0" fmla="*/ 0 h 976313"/>
                  <a:gd name="connsiteX1" fmla="*/ 0 w 876300"/>
                  <a:gd name="connsiteY1" fmla="*/ 976313 h 976313"/>
                  <a:gd name="connsiteX2" fmla="*/ 876300 w 876300"/>
                  <a:gd name="connsiteY2" fmla="*/ 238125 h 976313"/>
                  <a:gd name="connsiteX3" fmla="*/ 433388 w 876300"/>
                  <a:gd name="connsiteY3" fmla="*/ 295275 h 976313"/>
                  <a:gd name="connsiteX4" fmla="*/ 228600 w 876300"/>
                  <a:gd name="connsiteY4" fmla="*/ 0 h 976313"/>
                  <a:gd name="connsiteX0" fmla="*/ 228600 w 847725"/>
                  <a:gd name="connsiteY0" fmla="*/ 0 h 976313"/>
                  <a:gd name="connsiteX1" fmla="*/ 0 w 847725"/>
                  <a:gd name="connsiteY1" fmla="*/ 976313 h 976313"/>
                  <a:gd name="connsiteX2" fmla="*/ 847725 w 847725"/>
                  <a:gd name="connsiteY2" fmla="*/ 323850 h 976313"/>
                  <a:gd name="connsiteX3" fmla="*/ 433388 w 847725"/>
                  <a:gd name="connsiteY3" fmla="*/ 295275 h 976313"/>
                  <a:gd name="connsiteX4" fmla="*/ 228600 w 847725"/>
                  <a:gd name="connsiteY4" fmla="*/ 0 h 976313"/>
                  <a:gd name="connsiteX0" fmla="*/ 52387 w 671512"/>
                  <a:gd name="connsiteY0" fmla="*/ 0 h 723900"/>
                  <a:gd name="connsiteX1" fmla="*/ 0 w 671512"/>
                  <a:gd name="connsiteY1" fmla="*/ 723900 h 723900"/>
                  <a:gd name="connsiteX2" fmla="*/ 671512 w 671512"/>
                  <a:gd name="connsiteY2" fmla="*/ 323850 h 723900"/>
                  <a:gd name="connsiteX3" fmla="*/ 257175 w 671512"/>
                  <a:gd name="connsiteY3" fmla="*/ 295275 h 723900"/>
                  <a:gd name="connsiteX4" fmla="*/ 52387 w 671512"/>
                  <a:gd name="connsiteY4" fmla="*/ 0 h 723900"/>
                  <a:gd name="connsiteX0" fmla="*/ 52387 w 619125"/>
                  <a:gd name="connsiteY0" fmla="*/ 0 h 723900"/>
                  <a:gd name="connsiteX1" fmla="*/ 0 w 619125"/>
                  <a:gd name="connsiteY1" fmla="*/ 723900 h 723900"/>
                  <a:gd name="connsiteX2" fmla="*/ 619125 w 619125"/>
                  <a:gd name="connsiteY2" fmla="*/ 314325 h 723900"/>
                  <a:gd name="connsiteX3" fmla="*/ 257175 w 619125"/>
                  <a:gd name="connsiteY3" fmla="*/ 295275 h 723900"/>
                  <a:gd name="connsiteX4" fmla="*/ 52387 w 619125"/>
                  <a:gd name="connsiteY4" fmla="*/ 0 h 723900"/>
                  <a:gd name="connsiteX0" fmla="*/ 151352 w 718090"/>
                  <a:gd name="connsiteY0" fmla="*/ 0 h 848487"/>
                  <a:gd name="connsiteX1" fmla="*/ 0 w 718090"/>
                  <a:gd name="connsiteY1" fmla="*/ 848487 h 848487"/>
                  <a:gd name="connsiteX2" fmla="*/ 718090 w 718090"/>
                  <a:gd name="connsiteY2" fmla="*/ 314325 h 848487"/>
                  <a:gd name="connsiteX3" fmla="*/ 356140 w 718090"/>
                  <a:gd name="connsiteY3" fmla="*/ 295275 h 848487"/>
                  <a:gd name="connsiteX4" fmla="*/ 151352 w 718090"/>
                  <a:gd name="connsiteY4" fmla="*/ 0 h 848487"/>
                  <a:gd name="connsiteX0" fmla="*/ 69651 w 636389"/>
                  <a:gd name="connsiteY0" fmla="*/ 0 h 720435"/>
                  <a:gd name="connsiteX1" fmla="*/ 0 w 636389"/>
                  <a:gd name="connsiteY1" fmla="*/ 720435 h 720435"/>
                  <a:gd name="connsiteX2" fmla="*/ 636389 w 636389"/>
                  <a:gd name="connsiteY2" fmla="*/ 314325 h 720435"/>
                  <a:gd name="connsiteX3" fmla="*/ 274439 w 636389"/>
                  <a:gd name="connsiteY3" fmla="*/ 295275 h 720435"/>
                  <a:gd name="connsiteX4" fmla="*/ 69651 w 636389"/>
                  <a:gd name="connsiteY4" fmla="*/ 0 h 720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389" h="720435">
                    <a:moveTo>
                      <a:pt x="69651" y="0"/>
                    </a:moveTo>
                    <a:lnTo>
                      <a:pt x="0" y="720435"/>
                    </a:lnTo>
                    <a:lnTo>
                      <a:pt x="636389" y="314325"/>
                    </a:lnTo>
                    <a:lnTo>
                      <a:pt x="274439" y="295275"/>
                    </a:lnTo>
                    <a:lnTo>
                      <a:pt x="69651" y="0"/>
                    </a:lnTo>
                    <a:close/>
                  </a:path>
                </a:pathLst>
              </a:cu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F7EB7EA5-DDD9-366B-1FF8-ED83B6E1CC94}"/>
                </a:ext>
              </a:extLst>
            </p:cNvPr>
            <p:cNvSpPr txBox="1"/>
            <p:nvPr/>
          </p:nvSpPr>
          <p:spPr>
            <a:xfrm>
              <a:off x="8975226" y="4730643"/>
              <a:ext cx="51415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fr-FR" sz="11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Aix</a:t>
              </a:r>
              <a:endParaRPr lang="en-US" sz="1400" b="1" dirty="0"/>
            </a:p>
          </p:txBody>
        </p:sp>
      </p:grpSp>
      <p:sp>
        <p:nvSpPr>
          <p:cNvPr id="76" name="ZoneTexte 75">
            <a:extLst>
              <a:ext uri="{FF2B5EF4-FFF2-40B4-BE49-F238E27FC236}">
                <a16:creationId xmlns:a16="http://schemas.microsoft.com/office/drawing/2014/main" id="{7EC51593-8BA1-C5C9-0BFD-38EEA2932528}"/>
              </a:ext>
            </a:extLst>
          </p:cNvPr>
          <p:cNvSpPr txBox="1"/>
          <p:nvPr/>
        </p:nvSpPr>
        <p:spPr>
          <a:xfrm>
            <a:off x="9574456" y="5241428"/>
            <a:ext cx="6920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1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Frejus</a:t>
            </a:r>
            <a:endParaRPr lang="en-US" sz="1400" b="1" dirty="0"/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28F3996F-6958-3901-EB6C-135F7E8154C8}"/>
              </a:ext>
            </a:extLst>
          </p:cNvPr>
          <p:cNvGrpSpPr/>
          <p:nvPr/>
        </p:nvGrpSpPr>
        <p:grpSpPr>
          <a:xfrm>
            <a:off x="8101125" y="4572786"/>
            <a:ext cx="905091" cy="757353"/>
            <a:chOff x="7898992" y="4632046"/>
            <a:chExt cx="905091" cy="757353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086167AD-FA80-22BB-936E-BB536B34A49A}"/>
                </a:ext>
              </a:extLst>
            </p:cNvPr>
            <p:cNvGrpSpPr/>
            <p:nvPr/>
          </p:nvGrpSpPr>
          <p:grpSpPr>
            <a:xfrm rot="21374765">
              <a:off x="8200501" y="4632046"/>
              <a:ext cx="363422" cy="516258"/>
              <a:chOff x="6219786" y="1966486"/>
              <a:chExt cx="708485" cy="1015025"/>
            </a:xfrm>
          </p:grpSpPr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C19D6C06-83C7-58FC-4BEB-E13BE2109EB7}"/>
                  </a:ext>
                </a:extLst>
              </p:cNvPr>
              <p:cNvGrpSpPr/>
              <p:nvPr/>
            </p:nvGrpSpPr>
            <p:grpSpPr>
              <a:xfrm rot="10800000">
                <a:off x="6219786" y="1966486"/>
                <a:ext cx="673393" cy="673394"/>
                <a:chOff x="3047504" y="3383586"/>
                <a:chExt cx="982683" cy="982683"/>
              </a:xfrm>
              <a:solidFill>
                <a:schemeClr val="accent1"/>
              </a:solidFill>
            </p:grpSpPr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3FE7F3D5-199E-55D0-5193-68BD450463AC}"/>
                    </a:ext>
                  </a:extLst>
                </p:cNvPr>
                <p:cNvSpPr/>
                <p:nvPr/>
              </p:nvSpPr>
              <p:spPr>
                <a:xfrm>
                  <a:off x="3047504" y="3383586"/>
                  <a:ext cx="982683" cy="982683"/>
                </a:xfrm>
                <a:prstGeom prst="ellipse">
                  <a:avLst/>
                </a:prstGeom>
                <a:solidFill>
                  <a:srgbClr val="00D00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E2F9A765-6A69-3268-D38F-FB5B1609C8CF}"/>
                    </a:ext>
                  </a:extLst>
                </p:cNvPr>
                <p:cNvSpPr/>
                <p:nvPr/>
              </p:nvSpPr>
              <p:spPr>
                <a:xfrm>
                  <a:off x="3302303" y="3649794"/>
                  <a:ext cx="486075" cy="48607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A9708B70-CDD7-56F6-4C36-57A837579E0E}"/>
                  </a:ext>
                </a:extLst>
              </p:cNvPr>
              <p:cNvSpPr/>
              <p:nvPr/>
            </p:nvSpPr>
            <p:spPr>
              <a:xfrm rot="20001424">
                <a:off x="6301673" y="2253404"/>
                <a:ext cx="626598" cy="728107"/>
              </a:xfrm>
              <a:custGeom>
                <a:avLst/>
                <a:gdLst>
                  <a:gd name="connsiteX0" fmla="*/ 228600 w 876300"/>
                  <a:gd name="connsiteY0" fmla="*/ 0 h 976313"/>
                  <a:gd name="connsiteX1" fmla="*/ 0 w 876300"/>
                  <a:gd name="connsiteY1" fmla="*/ 976313 h 976313"/>
                  <a:gd name="connsiteX2" fmla="*/ 876300 w 876300"/>
                  <a:gd name="connsiteY2" fmla="*/ 238125 h 976313"/>
                  <a:gd name="connsiteX3" fmla="*/ 433388 w 876300"/>
                  <a:gd name="connsiteY3" fmla="*/ 295275 h 976313"/>
                  <a:gd name="connsiteX4" fmla="*/ 228600 w 876300"/>
                  <a:gd name="connsiteY4" fmla="*/ 0 h 976313"/>
                  <a:gd name="connsiteX0" fmla="*/ 228600 w 847725"/>
                  <a:gd name="connsiteY0" fmla="*/ 0 h 976313"/>
                  <a:gd name="connsiteX1" fmla="*/ 0 w 847725"/>
                  <a:gd name="connsiteY1" fmla="*/ 976313 h 976313"/>
                  <a:gd name="connsiteX2" fmla="*/ 847725 w 847725"/>
                  <a:gd name="connsiteY2" fmla="*/ 323850 h 976313"/>
                  <a:gd name="connsiteX3" fmla="*/ 433388 w 847725"/>
                  <a:gd name="connsiteY3" fmla="*/ 295275 h 976313"/>
                  <a:gd name="connsiteX4" fmla="*/ 228600 w 847725"/>
                  <a:gd name="connsiteY4" fmla="*/ 0 h 976313"/>
                  <a:gd name="connsiteX0" fmla="*/ 52387 w 671512"/>
                  <a:gd name="connsiteY0" fmla="*/ 0 h 723900"/>
                  <a:gd name="connsiteX1" fmla="*/ 0 w 671512"/>
                  <a:gd name="connsiteY1" fmla="*/ 723900 h 723900"/>
                  <a:gd name="connsiteX2" fmla="*/ 671512 w 671512"/>
                  <a:gd name="connsiteY2" fmla="*/ 323850 h 723900"/>
                  <a:gd name="connsiteX3" fmla="*/ 257175 w 671512"/>
                  <a:gd name="connsiteY3" fmla="*/ 295275 h 723900"/>
                  <a:gd name="connsiteX4" fmla="*/ 52387 w 671512"/>
                  <a:gd name="connsiteY4" fmla="*/ 0 h 723900"/>
                  <a:gd name="connsiteX0" fmla="*/ 52387 w 619125"/>
                  <a:gd name="connsiteY0" fmla="*/ 0 h 723900"/>
                  <a:gd name="connsiteX1" fmla="*/ 0 w 619125"/>
                  <a:gd name="connsiteY1" fmla="*/ 723900 h 723900"/>
                  <a:gd name="connsiteX2" fmla="*/ 619125 w 619125"/>
                  <a:gd name="connsiteY2" fmla="*/ 314325 h 723900"/>
                  <a:gd name="connsiteX3" fmla="*/ 257175 w 619125"/>
                  <a:gd name="connsiteY3" fmla="*/ 295275 h 723900"/>
                  <a:gd name="connsiteX4" fmla="*/ 52387 w 619125"/>
                  <a:gd name="connsiteY4" fmla="*/ 0 h 723900"/>
                  <a:gd name="connsiteX0" fmla="*/ 151352 w 718090"/>
                  <a:gd name="connsiteY0" fmla="*/ 0 h 848487"/>
                  <a:gd name="connsiteX1" fmla="*/ 0 w 718090"/>
                  <a:gd name="connsiteY1" fmla="*/ 848487 h 848487"/>
                  <a:gd name="connsiteX2" fmla="*/ 718090 w 718090"/>
                  <a:gd name="connsiteY2" fmla="*/ 314325 h 848487"/>
                  <a:gd name="connsiteX3" fmla="*/ 356140 w 718090"/>
                  <a:gd name="connsiteY3" fmla="*/ 295275 h 848487"/>
                  <a:gd name="connsiteX4" fmla="*/ 151352 w 718090"/>
                  <a:gd name="connsiteY4" fmla="*/ 0 h 848487"/>
                  <a:gd name="connsiteX0" fmla="*/ 69651 w 636389"/>
                  <a:gd name="connsiteY0" fmla="*/ 0 h 720435"/>
                  <a:gd name="connsiteX1" fmla="*/ 0 w 636389"/>
                  <a:gd name="connsiteY1" fmla="*/ 720435 h 720435"/>
                  <a:gd name="connsiteX2" fmla="*/ 636389 w 636389"/>
                  <a:gd name="connsiteY2" fmla="*/ 314325 h 720435"/>
                  <a:gd name="connsiteX3" fmla="*/ 274439 w 636389"/>
                  <a:gd name="connsiteY3" fmla="*/ 295275 h 720435"/>
                  <a:gd name="connsiteX4" fmla="*/ 69651 w 636389"/>
                  <a:gd name="connsiteY4" fmla="*/ 0 h 720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389" h="720435">
                    <a:moveTo>
                      <a:pt x="69651" y="0"/>
                    </a:moveTo>
                    <a:lnTo>
                      <a:pt x="0" y="720435"/>
                    </a:lnTo>
                    <a:lnTo>
                      <a:pt x="636389" y="314325"/>
                    </a:lnTo>
                    <a:lnTo>
                      <a:pt x="274439" y="295275"/>
                    </a:lnTo>
                    <a:lnTo>
                      <a:pt x="69651" y="0"/>
                    </a:lnTo>
                    <a:close/>
                  </a:path>
                </a:pathLst>
              </a:cu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3106589F-144B-7F09-B0C9-6E31047A9084}"/>
                </a:ext>
              </a:extLst>
            </p:cNvPr>
            <p:cNvSpPr txBox="1"/>
            <p:nvPr/>
          </p:nvSpPr>
          <p:spPr>
            <a:xfrm>
              <a:off x="7898992" y="5127789"/>
              <a:ext cx="90509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100" b="1" dirty="0">
                  <a:solidFill>
                    <a:prstClr val="black"/>
                  </a:solidFill>
                  <a:latin typeface="Calibri" panose="020F0502020204030204"/>
                </a:rPr>
                <a:t>Montpellier</a:t>
              </a:r>
              <a:endParaRPr lang="en-US" sz="1400" b="1" dirty="0"/>
            </a:p>
          </p:txBody>
        </p:sp>
      </p:grpSp>
      <p:sp>
        <p:nvSpPr>
          <p:cNvPr id="78" name="ZoneTexte 77">
            <a:extLst>
              <a:ext uri="{FF2B5EF4-FFF2-40B4-BE49-F238E27FC236}">
                <a16:creationId xmlns:a16="http://schemas.microsoft.com/office/drawing/2014/main" id="{5F6E44E4-AC0A-1793-2A63-D90221BF8169}"/>
              </a:ext>
            </a:extLst>
          </p:cNvPr>
          <p:cNvSpPr txBox="1"/>
          <p:nvPr/>
        </p:nvSpPr>
        <p:spPr>
          <a:xfrm>
            <a:off x="6980593" y="5301155"/>
            <a:ext cx="833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prstClr val="black"/>
                </a:solidFill>
                <a:latin typeface="Calibri" panose="020F0502020204030204"/>
              </a:rPr>
              <a:t>Pau-Tarbes</a:t>
            </a:r>
            <a:endParaRPr lang="en-US" sz="1400" b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0CED92C8-77A3-ECBC-6154-03667A15A290}"/>
              </a:ext>
            </a:extLst>
          </p:cNvPr>
          <p:cNvSpPr txBox="1"/>
          <p:nvPr/>
        </p:nvSpPr>
        <p:spPr>
          <a:xfrm>
            <a:off x="6446649" y="4269080"/>
            <a:ext cx="833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prstClr val="black"/>
                </a:solidFill>
                <a:latin typeface="Calibri" panose="020F0502020204030204"/>
              </a:rPr>
              <a:t>Bordeaux</a:t>
            </a:r>
            <a:endParaRPr lang="en-US" sz="1400" b="1" dirty="0"/>
          </a:p>
        </p:txBody>
      </p: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439675C6-65B1-D7D7-7B82-7DDA2BBF2428}"/>
              </a:ext>
            </a:extLst>
          </p:cNvPr>
          <p:cNvGrpSpPr/>
          <p:nvPr/>
        </p:nvGrpSpPr>
        <p:grpSpPr>
          <a:xfrm>
            <a:off x="8589356" y="3326784"/>
            <a:ext cx="833720" cy="751330"/>
            <a:chOff x="8666960" y="3276117"/>
            <a:chExt cx="833720" cy="751330"/>
          </a:xfrm>
        </p:grpSpPr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C0CCC748-3555-3FC7-4A16-350B87CB4192}"/>
                </a:ext>
              </a:extLst>
            </p:cNvPr>
            <p:cNvGrpSpPr/>
            <p:nvPr/>
          </p:nvGrpSpPr>
          <p:grpSpPr>
            <a:xfrm rot="21374765">
              <a:off x="8943134" y="3276117"/>
              <a:ext cx="363422" cy="516258"/>
              <a:chOff x="6219786" y="1966486"/>
              <a:chExt cx="708485" cy="1015025"/>
            </a:xfrm>
          </p:grpSpPr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EC4F4765-50B5-CA72-7240-477BA4452CB4}"/>
                  </a:ext>
                </a:extLst>
              </p:cNvPr>
              <p:cNvGrpSpPr/>
              <p:nvPr/>
            </p:nvGrpSpPr>
            <p:grpSpPr>
              <a:xfrm rot="10800000">
                <a:off x="6219786" y="1966486"/>
                <a:ext cx="673393" cy="673394"/>
                <a:chOff x="3047504" y="3383586"/>
                <a:chExt cx="982683" cy="982683"/>
              </a:xfrm>
              <a:solidFill>
                <a:schemeClr val="accent1"/>
              </a:solidFill>
            </p:grpSpPr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31CEC7CF-8229-34A9-0FC5-0A7F439FC1C1}"/>
                    </a:ext>
                  </a:extLst>
                </p:cNvPr>
                <p:cNvSpPr/>
                <p:nvPr/>
              </p:nvSpPr>
              <p:spPr>
                <a:xfrm>
                  <a:off x="3047504" y="3383586"/>
                  <a:ext cx="982683" cy="982683"/>
                </a:xfrm>
                <a:prstGeom prst="ellipse">
                  <a:avLst/>
                </a:prstGeom>
                <a:solidFill>
                  <a:srgbClr val="00D00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2D7ABFAA-5AFA-353D-27A8-1A46EB0810DD}"/>
                    </a:ext>
                  </a:extLst>
                </p:cNvPr>
                <p:cNvSpPr/>
                <p:nvPr/>
              </p:nvSpPr>
              <p:spPr>
                <a:xfrm>
                  <a:off x="3302303" y="3649794"/>
                  <a:ext cx="486075" cy="48607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43ACE9A8-13F2-F0DF-1940-A03F9DB6864C}"/>
                  </a:ext>
                </a:extLst>
              </p:cNvPr>
              <p:cNvSpPr/>
              <p:nvPr/>
            </p:nvSpPr>
            <p:spPr>
              <a:xfrm rot="20001424">
                <a:off x="6301673" y="2253404"/>
                <a:ext cx="626598" cy="728107"/>
              </a:xfrm>
              <a:custGeom>
                <a:avLst/>
                <a:gdLst>
                  <a:gd name="connsiteX0" fmla="*/ 228600 w 876300"/>
                  <a:gd name="connsiteY0" fmla="*/ 0 h 976313"/>
                  <a:gd name="connsiteX1" fmla="*/ 0 w 876300"/>
                  <a:gd name="connsiteY1" fmla="*/ 976313 h 976313"/>
                  <a:gd name="connsiteX2" fmla="*/ 876300 w 876300"/>
                  <a:gd name="connsiteY2" fmla="*/ 238125 h 976313"/>
                  <a:gd name="connsiteX3" fmla="*/ 433388 w 876300"/>
                  <a:gd name="connsiteY3" fmla="*/ 295275 h 976313"/>
                  <a:gd name="connsiteX4" fmla="*/ 228600 w 876300"/>
                  <a:gd name="connsiteY4" fmla="*/ 0 h 976313"/>
                  <a:gd name="connsiteX0" fmla="*/ 228600 w 847725"/>
                  <a:gd name="connsiteY0" fmla="*/ 0 h 976313"/>
                  <a:gd name="connsiteX1" fmla="*/ 0 w 847725"/>
                  <a:gd name="connsiteY1" fmla="*/ 976313 h 976313"/>
                  <a:gd name="connsiteX2" fmla="*/ 847725 w 847725"/>
                  <a:gd name="connsiteY2" fmla="*/ 323850 h 976313"/>
                  <a:gd name="connsiteX3" fmla="*/ 433388 w 847725"/>
                  <a:gd name="connsiteY3" fmla="*/ 295275 h 976313"/>
                  <a:gd name="connsiteX4" fmla="*/ 228600 w 847725"/>
                  <a:gd name="connsiteY4" fmla="*/ 0 h 976313"/>
                  <a:gd name="connsiteX0" fmla="*/ 52387 w 671512"/>
                  <a:gd name="connsiteY0" fmla="*/ 0 h 723900"/>
                  <a:gd name="connsiteX1" fmla="*/ 0 w 671512"/>
                  <a:gd name="connsiteY1" fmla="*/ 723900 h 723900"/>
                  <a:gd name="connsiteX2" fmla="*/ 671512 w 671512"/>
                  <a:gd name="connsiteY2" fmla="*/ 323850 h 723900"/>
                  <a:gd name="connsiteX3" fmla="*/ 257175 w 671512"/>
                  <a:gd name="connsiteY3" fmla="*/ 295275 h 723900"/>
                  <a:gd name="connsiteX4" fmla="*/ 52387 w 671512"/>
                  <a:gd name="connsiteY4" fmla="*/ 0 h 723900"/>
                  <a:gd name="connsiteX0" fmla="*/ 52387 w 619125"/>
                  <a:gd name="connsiteY0" fmla="*/ 0 h 723900"/>
                  <a:gd name="connsiteX1" fmla="*/ 0 w 619125"/>
                  <a:gd name="connsiteY1" fmla="*/ 723900 h 723900"/>
                  <a:gd name="connsiteX2" fmla="*/ 619125 w 619125"/>
                  <a:gd name="connsiteY2" fmla="*/ 314325 h 723900"/>
                  <a:gd name="connsiteX3" fmla="*/ 257175 w 619125"/>
                  <a:gd name="connsiteY3" fmla="*/ 295275 h 723900"/>
                  <a:gd name="connsiteX4" fmla="*/ 52387 w 619125"/>
                  <a:gd name="connsiteY4" fmla="*/ 0 h 723900"/>
                  <a:gd name="connsiteX0" fmla="*/ 151352 w 718090"/>
                  <a:gd name="connsiteY0" fmla="*/ 0 h 848487"/>
                  <a:gd name="connsiteX1" fmla="*/ 0 w 718090"/>
                  <a:gd name="connsiteY1" fmla="*/ 848487 h 848487"/>
                  <a:gd name="connsiteX2" fmla="*/ 718090 w 718090"/>
                  <a:gd name="connsiteY2" fmla="*/ 314325 h 848487"/>
                  <a:gd name="connsiteX3" fmla="*/ 356140 w 718090"/>
                  <a:gd name="connsiteY3" fmla="*/ 295275 h 848487"/>
                  <a:gd name="connsiteX4" fmla="*/ 151352 w 718090"/>
                  <a:gd name="connsiteY4" fmla="*/ 0 h 848487"/>
                  <a:gd name="connsiteX0" fmla="*/ 69651 w 636389"/>
                  <a:gd name="connsiteY0" fmla="*/ 0 h 720435"/>
                  <a:gd name="connsiteX1" fmla="*/ 0 w 636389"/>
                  <a:gd name="connsiteY1" fmla="*/ 720435 h 720435"/>
                  <a:gd name="connsiteX2" fmla="*/ 636389 w 636389"/>
                  <a:gd name="connsiteY2" fmla="*/ 314325 h 720435"/>
                  <a:gd name="connsiteX3" fmla="*/ 274439 w 636389"/>
                  <a:gd name="connsiteY3" fmla="*/ 295275 h 720435"/>
                  <a:gd name="connsiteX4" fmla="*/ 69651 w 636389"/>
                  <a:gd name="connsiteY4" fmla="*/ 0 h 720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389" h="720435">
                    <a:moveTo>
                      <a:pt x="69651" y="0"/>
                    </a:moveTo>
                    <a:lnTo>
                      <a:pt x="0" y="720435"/>
                    </a:lnTo>
                    <a:lnTo>
                      <a:pt x="636389" y="314325"/>
                    </a:lnTo>
                    <a:lnTo>
                      <a:pt x="274439" y="295275"/>
                    </a:lnTo>
                    <a:lnTo>
                      <a:pt x="69651" y="0"/>
                    </a:lnTo>
                    <a:close/>
                  </a:path>
                </a:pathLst>
              </a:cu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1996216D-BEF2-1D7D-05F9-D86B0C88EEE8}"/>
                </a:ext>
              </a:extLst>
            </p:cNvPr>
            <p:cNvSpPr txBox="1"/>
            <p:nvPr/>
          </p:nvSpPr>
          <p:spPr>
            <a:xfrm>
              <a:off x="8666960" y="3765837"/>
              <a:ext cx="83372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100" b="1" dirty="0">
                  <a:solidFill>
                    <a:prstClr val="black"/>
                  </a:solidFill>
                  <a:latin typeface="Calibri" panose="020F0502020204030204"/>
                </a:rPr>
                <a:t>Lyon</a:t>
              </a:r>
              <a:endParaRPr lang="en-US" sz="1400" b="1" dirty="0"/>
            </a:p>
          </p:txBody>
        </p:sp>
      </p:grpSp>
      <p:sp>
        <p:nvSpPr>
          <p:cNvPr id="81" name="ZoneTexte 80">
            <a:extLst>
              <a:ext uri="{FF2B5EF4-FFF2-40B4-BE49-F238E27FC236}">
                <a16:creationId xmlns:a16="http://schemas.microsoft.com/office/drawing/2014/main" id="{FFACF88B-E2A0-DCB1-44CA-3DE1E94F92A0}"/>
              </a:ext>
            </a:extLst>
          </p:cNvPr>
          <p:cNvSpPr txBox="1"/>
          <p:nvPr/>
        </p:nvSpPr>
        <p:spPr>
          <a:xfrm>
            <a:off x="9251954" y="3575687"/>
            <a:ext cx="514155" cy="270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prstClr val="black"/>
                </a:solidFill>
                <a:latin typeface="Calibri" panose="020F0502020204030204"/>
              </a:rPr>
              <a:t>Ain</a:t>
            </a:r>
            <a:endParaRPr lang="en-US" sz="1400" b="1" dirty="0"/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64AD4E09-7650-0CA5-28E6-975820239B1D}"/>
              </a:ext>
            </a:extLst>
          </p:cNvPr>
          <p:cNvGrpSpPr/>
          <p:nvPr/>
        </p:nvGrpSpPr>
        <p:grpSpPr>
          <a:xfrm rot="21374765">
            <a:off x="9349602" y="3069976"/>
            <a:ext cx="363422" cy="516258"/>
            <a:chOff x="6219786" y="1966486"/>
            <a:chExt cx="708485" cy="1015025"/>
          </a:xfrm>
        </p:grpSpPr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9BCA960F-520E-47EF-1122-7B869054C4A1}"/>
                </a:ext>
              </a:extLst>
            </p:cNvPr>
            <p:cNvGrpSpPr/>
            <p:nvPr/>
          </p:nvGrpSpPr>
          <p:grpSpPr>
            <a:xfrm rot="10800000">
              <a:off x="6219786" y="1966486"/>
              <a:ext cx="673393" cy="673394"/>
              <a:chOff x="3047504" y="3383586"/>
              <a:chExt cx="982683" cy="982683"/>
            </a:xfrm>
            <a:solidFill>
              <a:schemeClr val="accent1"/>
            </a:solidFill>
          </p:grpSpPr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5157E009-F0F8-E447-73CC-3C9FF2625093}"/>
                  </a:ext>
                </a:extLst>
              </p:cNvPr>
              <p:cNvSpPr/>
              <p:nvPr/>
            </p:nvSpPr>
            <p:spPr>
              <a:xfrm>
                <a:off x="3047504" y="3383586"/>
                <a:ext cx="982683" cy="982683"/>
              </a:xfrm>
              <a:prstGeom prst="ellipse">
                <a:avLst/>
              </a:prstGeom>
              <a:solidFill>
                <a:srgbClr val="00D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E59765AE-62F7-C663-D194-3569D640D849}"/>
                  </a:ext>
                </a:extLst>
              </p:cNvPr>
              <p:cNvSpPr/>
              <p:nvPr/>
            </p:nvSpPr>
            <p:spPr>
              <a:xfrm>
                <a:off x="3302303" y="3649794"/>
                <a:ext cx="486075" cy="486074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50016E54-7CA8-7DD0-1A57-F04F95FF1AFC}"/>
                </a:ext>
              </a:extLst>
            </p:cNvPr>
            <p:cNvSpPr/>
            <p:nvPr/>
          </p:nvSpPr>
          <p:spPr>
            <a:xfrm rot="20001424">
              <a:off x="6301673" y="2253404"/>
              <a:ext cx="626598" cy="728107"/>
            </a:xfrm>
            <a:custGeom>
              <a:avLst/>
              <a:gdLst>
                <a:gd name="connsiteX0" fmla="*/ 228600 w 876300"/>
                <a:gd name="connsiteY0" fmla="*/ 0 h 976313"/>
                <a:gd name="connsiteX1" fmla="*/ 0 w 876300"/>
                <a:gd name="connsiteY1" fmla="*/ 976313 h 976313"/>
                <a:gd name="connsiteX2" fmla="*/ 876300 w 876300"/>
                <a:gd name="connsiteY2" fmla="*/ 238125 h 976313"/>
                <a:gd name="connsiteX3" fmla="*/ 433388 w 876300"/>
                <a:gd name="connsiteY3" fmla="*/ 295275 h 976313"/>
                <a:gd name="connsiteX4" fmla="*/ 228600 w 876300"/>
                <a:gd name="connsiteY4" fmla="*/ 0 h 976313"/>
                <a:gd name="connsiteX0" fmla="*/ 228600 w 847725"/>
                <a:gd name="connsiteY0" fmla="*/ 0 h 976313"/>
                <a:gd name="connsiteX1" fmla="*/ 0 w 847725"/>
                <a:gd name="connsiteY1" fmla="*/ 976313 h 976313"/>
                <a:gd name="connsiteX2" fmla="*/ 847725 w 847725"/>
                <a:gd name="connsiteY2" fmla="*/ 323850 h 976313"/>
                <a:gd name="connsiteX3" fmla="*/ 433388 w 847725"/>
                <a:gd name="connsiteY3" fmla="*/ 295275 h 976313"/>
                <a:gd name="connsiteX4" fmla="*/ 228600 w 847725"/>
                <a:gd name="connsiteY4" fmla="*/ 0 h 976313"/>
                <a:gd name="connsiteX0" fmla="*/ 52387 w 671512"/>
                <a:gd name="connsiteY0" fmla="*/ 0 h 723900"/>
                <a:gd name="connsiteX1" fmla="*/ 0 w 671512"/>
                <a:gd name="connsiteY1" fmla="*/ 723900 h 723900"/>
                <a:gd name="connsiteX2" fmla="*/ 671512 w 671512"/>
                <a:gd name="connsiteY2" fmla="*/ 323850 h 723900"/>
                <a:gd name="connsiteX3" fmla="*/ 257175 w 671512"/>
                <a:gd name="connsiteY3" fmla="*/ 295275 h 723900"/>
                <a:gd name="connsiteX4" fmla="*/ 52387 w 671512"/>
                <a:gd name="connsiteY4" fmla="*/ 0 h 723900"/>
                <a:gd name="connsiteX0" fmla="*/ 52387 w 619125"/>
                <a:gd name="connsiteY0" fmla="*/ 0 h 723900"/>
                <a:gd name="connsiteX1" fmla="*/ 0 w 619125"/>
                <a:gd name="connsiteY1" fmla="*/ 723900 h 723900"/>
                <a:gd name="connsiteX2" fmla="*/ 619125 w 619125"/>
                <a:gd name="connsiteY2" fmla="*/ 314325 h 723900"/>
                <a:gd name="connsiteX3" fmla="*/ 257175 w 619125"/>
                <a:gd name="connsiteY3" fmla="*/ 295275 h 723900"/>
                <a:gd name="connsiteX4" fmla="*/ 52387 w 619125"/>
                <a:gd name="connsiteY4" fmla="*/ 0 h 723900"/>
                <a:gd name="connsiteX0" fmla="*/ 151352 w 718090"/>
                <a:gd name="connsiteY0" fmla="*/ 0 h 848487"/>
                <a:gd name="connsiteX1" fmla="*/ 0 w 718090"/>
                <a:gd name="connsiteY1" fmla="*/ 848487 h 848487"/>
                <a:gd name="connsiteX2" fmla="*/ 718090 w 718090"/>
                <a:gd name="connsiteY2" fmla="*/ 314325 h 848487"/>
                <a:gd name="connsiteX3" fmla="*/ 356140 w 718090"/>
                <a:gd name="connsiteY3" fmla="*/ 295275 h 848487"/>
                <a:gd name="connsiteX4" fmla="*/ 151352 w 718090"/>
                <a:gd name="connsiteY4" fmla="*/ 0 h 848487"/>
                <a:gd name="connsiteX0" fmla="*/ 69651 w 636389"/>
                <a:gd name="connsiteY0" fmla="*/ 0 h 720435"/>
                <a:gd name="connsiteX1" fmla="*/ 0 w 636389"/>
                <a:gd name="connsiteY1" fmla="*/ 720435 h 720435"/>
                <a:gd name="connsiteX2" fmla="*/ 636389 w 636389"/>
                <a:gd name="connsiteY2" fmla="*/ 314325 h 720435"/>
                <a:gd name="connsiteX3" fmla="*/ 274439 w 636389"/>
                <a:gd name="connsiteY3" fmla="*/ 295275 h 720435"/>
                <a:gd name="connsiteX4" fmla="*/ 69651 w 636389"/>
                <a:gd name="connsiteY4" fmla="*/ 0 h 72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389" h="720435">
                  <a:moveTo>
                    <a:pt x="69651" y="0"/>
                  </a:moveTo>
                  <a:lnTo>
                    <a:pt x="0" y="720435"/>
                  </a:lnTo>
                  <a:lnTo>
                    <a:pt x="636389" y="314325"/>
                  </a:lnTo>
                  <a:lnTo>
                    <a:pt x="274439" y="295275"/>
                  </a:lnTo>
                  <a:lnTo>
                    <a:pt x="69651" y="0"/>
                  </a:lnTo>
                  <a:close/>
                </a:path>
              </a:pathLst>
            </a:custGeom>
            <a:solidFill>
              <a:srgbClr val="00D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ZoneTexte 86">
            <a:extLst>
              <a:ext uri="{FF2B5EF4-FFF2-40B4-BE49-F238E27FC236}">
                <a16:creationId xmlns:a16="http://schemas.microsoft.com/office/drawing/2014/main" id="{37570788-5962-9CCB-BEB4-8E67B7A2E2AC}"/>
              </a:ext>
            </a:extLst>
          </p:cNvPr>
          <p:cNvSpPr txBox="1"/>
          <p:nvPr/>
        </p:nvSpPr>
        <p:spPr>
          <a:xfrm>
            <a:off x="7887665" y="653115"/>
            <a:ext cx="514155" cy="270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prstClr val="black"/>
                </a:solidFill>
                <a:latin typeface="Calibri" panose="020F0502020204030204"/>
              </a:rPr>
              <a:t>Lille</a:t>
            </a:r>
            <a:endParaRPr lang="en-US" sz="1400" b="1" dirty="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92EB43BA-4450-B243-5075-87C941F5D380}"/>
              </a:ext>
            </a:extLst>
          </p:cNvPr>
          <p:cNvSpPr txBox="1"/>
          <p:nvPr/>
        </p:nvSpPr>
        <p:spPr>
          <a:xfrm>
            <a:off x="9282776" y="2328869"/>
            <a:ext cx="5141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prstClr val="black"/>
                </a:solidFill>
                <a:latin typeface="Calibri" panose="020F0502020204030204"/>
              </a:rPr>
              <a:t>Metz</a:t>
            </a:r>
            <a:endParaRPr lang="en-US" sz="14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037B618-BF88-F30C-32DF-C462DC44BAF8}"/>
              </a:ext>
            </a:extLst>
          </p:cNvPr>
          <p:cNvSpPr txBox="1"/>
          <p:nvPr/>
        </p:nvSpPr>
        <p:spPr>
          <a:xfrm>
            <a:off x="7772112" y="2188885"/>
            <a:ext cx="5141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prstClr val="black"/>
                </a:solidFill>
                <a:latin typeface="Calibri" panose="020F0502020204030204"/>
              </a:rPr>
              <a:t>Paris</a:t>
            </a:r>
            <a:endParaRPr lang="en-US" sz="1400" b="1" dirty="0"/>
          </a:p>
        </p:txBody>
      </p: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5A3773B8-A8DE-00BB-170F-B45E1FA8735B}"/>
              </a:ext>
            </a:extLst>
          </p:cNvPr>
          <p:cNvGrpSpPr/>
          <p:nvPr/>
        </p:nvGrpSpPr>
        <p:grpSpPr>
          <a:xfrm>
            <a:off x="7608120" y="2405261"/>
            <a:ext cx="674624" cy="678493"/>
            <a:chOff x="7025941" y="2193037"/>
            <a:chExt cx="768100" cy="772506"/>
          </a:xfrm>
        </p:grpSpPr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F305F437-21B7-A8FC-9921-FAFE791C585B}"/>
                </a:ext>
              </a:extLst>
            </p:cNvPr>
            <p:cNvGrpSpPr/>
            <p:nvPr/>
          </p:nvGrpSpPr>
          <p:grpSpPr>
            <a:xfrm rot="21374765">
              <a:off x="7269167" y="2193037"/>
              <a:ext cx="363422" cy="516258"/>
              <a:chOff x="6219786" y="1966486"/>
              <a:chExt cx="708485" cy="1015025"/>
            </a:xfrm>
          </p:grpSpPr>
          <p:grpSp>
            <p:nvGrpSpPr>
              <p:cNvPr id="71" name="Groupe 70">
                <a:extLst>
                  <a:ext uri="{FF2B5EF4-FFF2-40B4-BE49-F238E27FC236}">
                    <a16:creationId xmlns:a16="http://schemas.microsoft.com/office/drawing/2014/main" id="{718D5B15-3B66-55EB-D8D4-045CFB9E45BA}"/>
                  </a:ext>
                </a:extLst>
              </p:cNvPr>
              <p:cNvGrpSpPr/>
              <p:nvPr/>
            </p:nvGrpSpPr>
            <p:grpSpPr>
              <a:xfrm rot="10800000">
                <a:off x="6219786" y="1966486"/>
                <a:ext cx="673393" cy="673394"/>
                <a:chOff x="3047504" y="3383586"/>
                <a:chExt cx="982683" cy="982683"/>
              </a:xfrm>
              <a:solidFill>
                <a:schemeClr val="accent1"/>
              </a:solidFill>
            </p:grpSpPr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46BF1092-1418-1939-4975-AA2A7E973648}"/>
                    </a:ext>
                  </a:extLst>
                </p:cNvPr>
                <p:cNvSpPr/>
                <p:nvPr/>
              </p:nvSpPr>
              <p:spPr>
                <a:xfrm>
                  <a:off x="3047504" y="3383586"/>
                  <a:ext cx="982683" cy="98268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Ellipse 73">
                  <a:extLst>
                    <a:ext uri="{FF2B5EF4-FFF2-40B4-BE49-F238E27FC236}">
                      <a16:creationId xmlns:a16="http://schemas.microsoft.com/office/drawing/2014/main" id="{F224403C-6A2E-D12A-968D-0B0C424F44CC}"/>
                    </a:ext>
                  </a:extLst>
                </p:cNvPr>
                <p:cNvSpPr/>
                <p:nvPr/>
              </p:nvSpPr>
              <p:spPr>
                <a:xfrm>
                  <a:off x="3302293" y="3649794"/>
                  <a:ext cx="486074" cy="48607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AE1950EB-81B2-5713-C156-F60E84AB5A5C}"/>
                  </a:ext>
                </a:extLst>
              </p:cNvPr>
              <p:cNvSpPr/>
              <p:nvPr/>
            </p:nvSpPr>
            <p:spPr>
              <a:xfrm rot="20001424">
                <a:off x="6301673" y="2253404"/>
                <a:ext cx="626598" cy="728107"/>
              </a:xfrm>
              <a:custGeom>
                <a:avLst/>
                <a:gdLst>
                  <a:gd name="connsiteX0" fmla="*/ 228600 w 876300"/>
                  <a:gd name="connsiteY0" fmla="*/ 0 h 976313"/>
                  <a:gd name="connsiteX1" fmla="*/ 0 w 876300"/>
                  <a:gd name="connsiteY1" fmla="*/ 976313 h 976313"/>
                  <a:gd name="connsiteX2" fmla="*/ 876300 w 876300"/>
                  <a:gd name="connsiteY2" fmla="*/ 238125 h 976313"/>
                  <a:gd name="connsiteX3" fmla="*/ 433388 w 876300"/>
                  <a:gd name="connsiteY3" fmla="*/ 295275 h 976313"/>
                  <a:gd name="connsiteX4" fmla="*/ 228600 w 876300"/>
                  <a:gd name="connsiteY4" fmla="*/ 0 h 976313"/>
                  <a:gd name="connsiteX0" fmla="*/ 228600 w 847725"/>
                  <a:gd name="connsiteY0" fmla="*/ 0 h 976313"/>
                  <a:gd name="connsiteX1" fmla="*/ 0 w 847725"/>
                  <a:gd name="connsiteY1" fmla="*/ 976313 h 976313"/>
                  <a:gd name="connsiteX2" fmla="*/ 847725 w 847725"/>
                  <a:gd name="connsiteY2" fmla="*/ 323850 h 976313"/>
                  <a:gd name="connsiteX3" fmla="*/ 433388 w 847725"/>
                  <a:gd name="connsiteY3" fmla="*/ 295275 h 976313"/>
                  <a:gd name="connsiteX4" fmla="*/ 228600 w 847725"/>
                  <a:gd name="connsiteY4" fmla="*/ 0 h 976313"/>
                  <a:gd name="connsiteX0" fmla="*/ 52387 w 671512"/>
                  <a:gd name="connsiteY0" fmla="*/ 0 h 723900"/>
                  <a:gd name="connsiteX1" fmla="*/ 0 w 671512"/>
                  <a:gd name="connsiteY1" fmla="*/ 723900 h 723900"/>
                  <a:gd name="connsiteX2" fmla="*/ 671512 w 671512"/>
                  <a:gd name="connsiteY2" fmla="*/ 323850 h 723900"/>
                  <a:gd name="connsiteX3" fmla="*/ 257175 w 671512"/>
                  <a:gd name="connsiteY3" fmla="*/ 295275 h 723900"/>
                  <a:gd name="connsiteX4" fmla="*/ 52387 w 671512"/>
                  <a:gd name="connsiteY4" fmla="*/ 0 h 723900"/>
                  <a:gd name="connsiteX0" fmla="*/ 52387 w 619125"/>
                  <a:gd name="connsiteY0" fmla="*/ 0 h 723900"/>
                  <a:gd name="connsiteX1" fmla="*/ 0 w 619125"/>
                  <a:gd name="connsiteY1" fmla="*/ 723900 h 723900"/>
                  <a:gd name="connsiteX2" fmla="*/ 619125 w 619125"/>
                  <a:gd name="connsiteY2" fmla="*/ 314325 h 723900"/>
                  <a:gd name="connsiteX3" fmla="*/ 257175 w 619125"/>
                  <a:gd name="connsiteY3" fmla="*/ 295275 h 723900"/>
                  <a:gd name="connsiteX4" fmla="*/ 52387 w 619125"/>
                  <a:gd name="connsiteY4" fmla="*/ 0 h 723900"/>
                  <a:gd name="connsiteX0" fmla="*/ 151352 w 718090"/>
                  <a:gd name="connsiteY0" fmla="*/ 0 h 848487"/>
                  <a:gd name="connsiteX1" fmla="*/ 0 w 718090"/>
                  <a:gd name="connsiteY1" fmla="*/ 848487 h 848487"/>
                  <a:gd name="connsiteX2" fmla="*/ 718090 w 718090"/>
                  <a:gd name="connsiteY2" fmla="*/ 314325 h 848487"/>
                  <a:gd name="connsiteX3" fmla="*/ 356140 w 718090"/>
                  <a:gd name="connsiteY3" fmla="*/ 295275 h 848487"/>
                  <a:gd name="connsiteX4" fmla="*/ 151352 w 718090"/>
                  <a:gd name="connsiteY4" fmla="*/ 0 h 848487"/>
                  <a:gd name="connsiteX0" fmla="*/ 69651 w 636389"/>
                  <a:gd name="connsiteY0" fmla="*/ 0 h 720435"/>
                  <a:gd name="connsiteX1" fmla="*/ 0 w 636389"/>
                  <a:gd name="connsiteY1" fmla="*/ 720435 h 720435"/>
                  <a:gd name="connsiteX2" fmla="*/ 636389 w 636389"/>
                  <a:gd name="connsiteY2" fmla="*/ 314325 h 720435"/>
                  <a:gd name="connsiteX3" fmla="*/ 274439 w 636389"/>
                  <a:gd name="connsiteY3" fmla="*/ 295275 h 720435"/>
                  <a:gd name="connsiteX4" fmla="*/ 69651 w 636389"/>
                  <a:gd name="connsiteY4" fmla="*/ 0 h 720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389" h="720435">
                    <a:moveTo>
                      <a:pt x="69651" y="0"/>
                    </a:moveTo>
                    <a:lnTo>
                      <a:pt x="0" y="720435"/>
                    </a:lnTo>
                    <a:lnTo>
                      <a:pt x="636389" y="314325"/>
                    </a:lnTo>
                    <a:lnTo>
                      <a:pt x="274439" y="295275"/>
                    </a:lnTo>
                    <a:lnTo>
                      <a:pt x="69651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13940902-CF14-0F17-7A59-BD572D9DAC45}"/>
                </a:ext>
              </a:extLst>
            </p:cNvPr>
            <p:cNvSpPr txBox="1"/>
            <p:nvPr/>
          </p:nvSpPr>
          <p:spPr>
            <a:xfrm>
              <a:off x="7025941" y="2667684"/>
              <a:ext cx="768100" cy="297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100" b="1" dirty="0">
                  <a:solidFill>
                    <a:prstClr val="black"/>
                  </a:solidFill>
                  <a:latin typeface="Calibri" panose="020F0502020204030204"/>
                </a:rPr>
                <a:t>Orléans</a:t>
              </a:r>
              <a:endParaRPr lang="en-US" sz="1400" b="1" dirty="0"/>
            </a:p>
          </p:txBody>
        </p:sp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21718146-7438-BF48-25F5-C916ECED912A}"/>
              </a:ext>
            </a:extLst>
          </p:cNvPr>
          <p:cNvSpPr txBox="1"/>
          <p:nvPr/>
        </p:nvSpPr>
        <p:spPr>
          <a:xfrm>
            <a:off x="6049701" y="2990060"/>
            <a:ext cx="6594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prstClr val="black"/>
                </a:solidFill>
                <a:latin typeface="Calibri" panose="020F0502020204030204"/>
              </a:rPr>
              <a:t>Nantes</a:t>
            </a:r>
            <a:endParaRPr lang="en-US" sz="1400" b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12E1497-0174-50BF-2B3F-FDCCFBD7595A}"/>
              </a:ext>
            </a:extLst>
          </p:cNvPr>
          <p:cNvSpPr txBox="1"/>
          <p:nvPr/>
        </p:nvSpPr>
        <p:spPr>
          <a:xfrm>
            <a:off x="5948997" y="2341242"/>
            <a:ext cx="6594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prstClr val="black"/>
                </a:solidFill>
                <a:latin typeface="Calibri" panose="020F0502020204030204"/>
              </a:rPr>
              <a:t>Rennes</a:t>
            </a:r>
            <a:endParaRPr lang="en-US" sz="1400" b="1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189E3662-06BD-0BE9-ADF2-A48EAB655E1F}"/>
              </a:ext>
            </a:extLst>
          </p:cNvPr>
          <p:cNvSpPr txBox="1"/>
          <p:nvPr/>
        </p:nvSpPr>
        <p:spPr>
          <a:xfrm>
            <a:off x="306791" y="255079"/>
            <a:ext cx="564651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prstClr val="black"/>
                </a:solidFill>
                <a:latin typeface="Calibri" panose="020F0502020204030204"/>
              </a:rPr>
              <a:t>Sortie de Banque – 5500 followers</a:t>
            </a:r>
            <a:br>
              <a:rPr lang="fr-FR" sz="2800" dirty="0">
                <a:solidFill>
                  <a:prstClr val="black"/>
                </a:solidFill>
                <a:latin typeface="Calibri" panose="020F0502020204030204"/>
              </a:rPr>
            </a:br>
            <a:endParaRPr lang="fr-FR" dirty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Janvier </a:t>
            </a:r>
            <a:r>
              <a:rPr lang="fr-FR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  </a:t>
            </a:r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15 Mai 2024 </a:t>
            </a:r>
            <a:r>
              <a:rPr lang="fr-FR" sz="2000" b="1" dirty="0">
                <a:solidFill>
                  <a:prstClr val="black"/>
                </a:solidFill>
                <a:latin typeface="Calibri" panose="020F0502020204030204"/>
              </a:rPr>
              <a:t>:  </a:t>
            </a:r>
            <a:r>
              <a:rPr lang="fr-FR" sz="2400" b="1" dirty="0">
                <a:solidFill>
                  <a:prstClr val="black"/>
                </a:solidFill>
                <a:latin typeface="Calibri" panose="020F0502020204030204"/>
              </a:rPr>
              <a:t>16 communautés</a:t>
            </a:r>
            <a:endParaRPr lang="fr-FR" sz="160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Environ 30 x 16 </a:t>
            </a:r>
            <a:r>
              <a:rPr lang="fr-FR" sz="1600" b="1" dirty="0">
                <a:solidFill>
                  <a:prstClr val="black"/>
                </a:solidFill>
                <a:latin typeface="Calibri" panose="020F0502020204030204"/>
              </a:rPr>
              <a:t>=   </a:t>
            </a:r>
            <a:r>
              <a:rPr lang="fr-FR" sz="2400" b="1" dirty="0">
                <a:solidFill>
                  <a:prstClr val="black"/>
                </a:solidFill>
                <a:latin typeface="Calibri" panose="020F0502020204030204"/>
              </a:rPr>
              <a:t>500 personnes localement</a:t>
            </a:r>
            <a:endParaRPr lang="en-US" b="1" dirty="0"/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CF08B4B4-94E7-A593-0D10-FAA1D4EB5D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9908" y="3018276"/>
            <a:ext cx="876185" cy="8791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3D0051-5075-9BA1-7ECF-83A0DEAA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6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666C9F3-EF61-6E7E-F3CD-C2A18BD31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64" y="817708"/>
            <a:ext cx="5143213" cy="47852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0638EB6-32AE-55CC-B4C9-DA30622CA3CE}"/>
              </a:ext>
            </a:extLst>
          </p:cNvPr>
          <p:cNvSpPr txBox="1"/>
          <p:nvPr/>
        </p:nvSpPr>
        <p:spPr>
          <a:xfrm>
            <a:off x="1375688" y="5602925"/>
            <a:ext cx="48293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Communautés</a:t>
            </a:r>
            <a:endParaRPr lang="en-US" sz="2400" dirty="0"/>
          </a:p>
          <a:p>
            <a:pPr algn="ctr"/>
            <a:r>
              <a:rPr lang="en-US" sz="2000" i="1" dirty="0"/>
              <a:t>  </a:t>
            </a:r>
            <a:r>
              <a:rPr lang="en-US" sz="2000" i="1" dirty="0">
                <a:hlinkClick r:id="rId3"/>
              </a:rPr>
              <a:t>btcmap.org/</a:t>
            </a:r>
            <a:r>
              <a:rPr lang="en-US" sz="2000" i="1" dirty="0" err="1">
                <a:hlinkClick r:id="rId3"/>
              </a:rPr>
              <a:t>map?communitiesOnly</a:t>
            </a:r>
            <a:br>
              <a:rPr lang="en-US" sz="2000" i="1" dirty="0"/>
            </a:br>
            <a:r>
              <a:rPr lang="en-US" sz="2000" i="1" dirty="0"/>
              <a:t>et  </a:t>
            </a:r>
            <a:r>
              <a:rPr lang="en-US" sz="2000" i="1" dirty="0">
                <a:hlinkClick r:id="rId4"/>
              </a:rPr>
              <a:t>decouvrebitcoin.fr/</a:t>
            </a:r>
            <a:r>
              <a:rPr lang="en-US" sz="2000" i="1" dirty="0" err="1">
                <a:hlinkClick r:id="rId4"/>
              </a:rPr>
              <a:t>ambassadeurs</a:t>
            </a:r>
            <a:r>
              <a:rPr lang="en-US" sz="2000" i="1" dirty="0">
                <a:hlinkClick r:id="rId4"/>
              </a:rPr>
              <a:t>/</a:t>
            </a:r>
            <a:endParaRPr lang="en-US" sz="2000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0E222F-C475-172A-C4FD-53642E5A59CB}"/>
              </a:ext>
            </a:extLst>
          </p:cNvPr>
          <p:cNvSpPr txBox="1"/>
          <p:nvPr/>
        </p:nvSpPr>
        <p:spPr>
          <a:xfrm>
            <a:off x="7250541" y="1325883"/>
            <a:ext cx="4699000" cy="515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ReinfoCovid</a:t>
            </a:r>
            <a:endParaRPr lang="fr-F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5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Groupes : </a:t>
            </a:r>
            <a:r>
              <a:rPr lang="fr-FR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4000</a:t>
            </a:r>
            <a:r>
              <a:rPr lang="fr-FR" sz="15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p. dans 126 groupes</a:t>
            </a:r>
          </a:p>
          <a:p>
            <a:r>
              <a:rPr lang="fr-FR" sz="15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(30k+ en tout)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collectifs.reinfoliberte.fr</a:t>
            </a:r>
            <a:br>
              <a:rPr lang="fr-FR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FR" sz="15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Commus</a:t>
            </a:r>
            <a:r>
              <a:rPr lang="fr-FR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 t.me/</a:t>
            </a:r>
            <a:r>
              <a:rPr lang="fr-FR" sz="15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reinfocovid_officiel</a:t>
            </a:r>
            <a:endParaRPr lang="fr-FR" sz="15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SOLARIS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France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fr-FR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résilience perso et collective, autonomie, entraide locale</a:t>
            </a:r>
          </a:p>
          <a:p>
            <a:r>
              <a:rPr lang="fr-FR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https://solaris-france.org/</a:t>
            </a:r>
            <a:endParaRPr lang="fr-FR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fr-FR" sz="1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000 pers. ?</a:t>
            </a:r>
          </a:p>
          <a:p>
            <a:endParaRPr lang="fr-FR" sz="15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Destitutio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fr-FR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14</a:t>
            </a:r>
            <a:r>
              <a:rPr lang="fr-FR" sz="1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00</a:t>
            </a:r>
            <a:r>
              <a:rPr lang="fr-FR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personnes ? (40? x 35~)</a:t>
            </a:r>
          </a:p>
          <a:p>
            <a:r>
              <a:rPr lang="fr-FR" sz="1500" dirty="0">
                <a:latin typeface="Calibri" panose="020F0502020204030204" pitchFamily="34" charset="0"/>
                <a:cs typeface="Arial" panose="020B0604020202020204" pitchFamily="34" charset="0"/>
              </a:rPr>
              <a:t>_____________________________________</a:t>
            </a:r>
          </a:p>
          <a:p>
            <a:r>
              <a:rPr lang="fr-FR" sz="1500" i="1" dirty="0">
                <a:latin typeface="Calibri" panose="020F0502020204030204" pitchFamily="34" charset="0"/>
                <a:cs typeface="Arial" panose="020B0604020202020204" pitchFamily="34" charset="0"/>
              </a:rPr>
              <a:t>Parti politique :</a:t>
            </a:r>
            <a:endParaRPr lang="fr-FR" sz="15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cs typeface="Arial" panose="020B0604020202020204" pitchFamily="34" charset="0"/>
              </a:rPr>
              <a:t>Patriotes</a:t>
            </a:r>
          </a:p>
          <a:p>
            <a:r>
              <a:rPr lang="fr-FR" sz="1500" b="1" dirty="0">
                <a:latin typeface="Calibri" panose="020F0502020204030204" pitchFamily="34" charset="0"/>
                <a:cs typeface="Arial" panose="020B0604020202020204" pitchFamily="34" charset="0"/>
              </a:rPr>
              <a:t>10 000+ ?</a:t>
            </a:r>
            <a:br>
              <a:rPr lang="fr-FR" sz="1500" b="1" dirty="0">
                <a:latin typeface="Calibri" panose="020F0502020204030204" pitchFamily="34" charset="0"/>
                <a:cs typeface="Arial" panose="020B0604020202020204" pitchFamily="34" charset="0"/>
              </a:rPr>
            </a:br>
            <a:endParaRPr lang="fr-FR" sz="15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cs typeface="Arial" panose="020B0604020202020204" pitchFamily="34" charset="0"/>
              </a:rPr>
              <a:t>CSP</a:t>
            </a:r>
            <a:r>
              <a:rPr lang="fr-FR" sz="16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 : comitedesalutdupeuple.fr</a:t>
            </a:r>
            <a:br>
              <a:rPr lang="fr-FR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FR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communautés : 113 CSP locaux, </a:t>
            </a:r>
            <a:r>
              <a:rPr lang="fr-FR" sz="1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1800 </a:t>
            </a:r>
            <a:r>
              <a:rPr lang="fr-FR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p.</a:t>
            </a:r>
            <a:endParaRPr lang="en-US" sz="15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6F1A487-1B1D-C4EB-759C-AD5B3C4C3B62}"/>
              </a:ext>
            </a:extLst>
          </p:cNvPr>
          <p:cNvSpPr txBox="1">
            <a:spLocks/>
          </p:cNvSpPr>
          <p:nvPr/>
        </p:nvSpPr>
        <p:spPr>
          <a:xfrm>
            <a:off x="330200" y="-178227"/>
            <a:ext cx="6680200" cy="113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Superposer les réseaux dissidents !</a:t>
            </a:r>
            <a:endParaRPr lang="en-US" sz="360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F8AA3D9-1432-A256-3BC9-314D42132D2B}"/>
              </a:ext>
            </a:extLst>
          </p:cNvPr>
          <p:cNvSpPr txBox="1">
            <a:spLocks/>
          </p:cNvSpPr>
          <p:nvPr/>
        </p:nvSpPr>
        <p:spPr>
          <a:xfrm>
            <a:off x="7118057" y="194934"/>
            <a:ext cx="5143213" cy="113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>
                <a:latin typeface="+mn-lt"/>
              </a:rPr>
              <a:t>~</a:t>
            </a:r>
            <a:r>
              <a:rPr lang="fr-FR" sz="2600" b="1" dirty="0">
                <a:latin typeface="+mn-lt"/>
              </a:rPr>
              <a:t>10 000 pers.</a:t>
            </a:r>
            <a:r>
              <a:rPr lang="fr-FR" sz="2600" dirty="0">
                <a:latin typeface="+mn-lt"/>
              </a:rPr>
              <a:t> activables en France</a:t>
            </a:r>
          </a:p>
          <a:p>
            <a:r>
              <a:rPr lang="fr-FR" sz="2600" dirty="0">
                <a:latin typeface="+mn-lt"/>
              </a:rPr>
              <a:t>= 250 pers. sur 40 grandes villes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5957F4-0B72-2B1D-483B-8E3B4345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1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F4EE6B-1BC6-65FF-DC85-3B5AA784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4162"/>
            <a:ext cx="8128000" cy="722312"/>
          </a:xfrm>
        </p:spPr>
        <p:txBody>
          <a:bodyPr/>
          <a:lstStyle/>
          <a:p>
            <a:r>
              <a:rPr lang="fr-FR" dirty="0"/>
              <a:t>Les avantages d'avoir un </a:t>
            </a:r>
            <a:r>
              <a:rPr lang="fr-FR" dirty="0" err="1"/>
              <a:t>noeud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0BB71F-43B4-201D-F370-43DE0755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395560"/>
            <a:ext cx="8228116" cy="5104031"/>
          </a:xfrm>
        </p:spPr>
        <p:txBody>
          <a:bodyPr>
            <a:noAutofit/>
          </a:bodyPr>
          <a:lstStyle/>
          <a:p>
            <a:r>
              <a:rPr lang="fr-FR" sz="2200" dirty="0"/>
              <a:t>Objectif minimum 3 </a:t>
            </a:r>
            <a:r>
              <a:rPr lang="fr-FR" sz="2200" dirty="0" err="1"/>
              <a:t>noeuds</a:t>
            </a:r>
            <a:r>
              <a:rPr lang="fr-FR" sz="2200" dirty="0"/>
              <a:t> par grande ville,</a:t>
            </a:r>
            <a:r>
              <a:rPr lang="fr-FR" sz="2200" b="1" dirty="0"/>
              <a:t> si possible 10 </a:t>
            </a:r>
            <a:r>
              <a:rPr lang="fr-FR" sz="2200" b="1" dirty="0" err="1"/>
              <a:t>noeuds</a:t>
            </a:r>
            <a:endParaRPr lang="fr-FR" sz="2200" b="1" dirty="0"/>
          </a:p>
          <a:p>
            <a:r>
              <a:rPr lang="fr-FR" sz="2200" b="1" dirty="0"/>
              <a:t>Souveraineté</a:t>
            </a:r>
            <a:r>
              <a:rPr lang="fr-FR" sz="2200" dirty="0"/>
              <a:t> de bout en bout : vous ne dépendez plus que de vous (et d'Internet) pour vos transactions de A à Z !</a:t>
            </a:r>
            <a:br>
              <a:rPr lang="fr-FR" sz="2200" dirty="0"/>
            </a:br>
            <a:endParaRPr lang="fr-FR" sz="2200" dirty="0"/>
          </a:p>
          <a:p>
            <a:r>
              <a:rPr lang="en-US" sz="2200" dirty="0"/>
              <a:t>Ne plus passer par un </a:t>
            </a:r>
            <a:r>
              <a:rPr lang="en-US" sz="2200" dirty="0" err="1"/>
              <a:t>noeud</a:t>
            </a:r>
            <a:r>
              <a:rPr lang="en-US" sz="2200" dirty="0"/>
              <a:t> public (</a:t>
            </a:r>
            <a:r>
              <a:rPr lang="en-US" sz="2200" dirty="0" err="1"/>
              <a:t>confiance</a:t>
            </a:r>
            <a:r>
              <a:rPr lang="en-US" sz="2200" dirty="0"/>
              <a:t>)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Etre</a:t>
            </a:r>
            <a:r>
              <a:rPr lang="en-US" sz="2200" dirty="0"/>
              <a:t> capable de faire du </a:t>
            </a:r>
            <a:r>
              <a:rPr lang="en-US" sz="2200" b="1" dirty="0" err="1"/>
              <a:t>minage</a:t>
            </a:r>
            <a:r>
              <a:rPr lang="en-US" sz="2200" b="1" dirty="0"/>
              <a:t> </a:t>
            </a:r>
            <a:br>
              <a:rPr lang="en-US" sz="2200" dirty="0"/>
            </a:br>
            <a:r>
              <a:rPr lang="en-US" sz="2200" dirty="0"/>
              <a:t>(pour Monero surtout car CPU </a:t>
            </a:r>
            <a:r>
              <a:rPr lang="en-US" sz="2200" dirty="0" err="1"/>
              <a:t>seulement</a:t>
            </a:r>
            <a:r>
              <a:rPr lang="en-US" sz="2200" dirty="0"/>
              <a:t>), </a:t>
            </a:r>
            <a:r>
              <a:rPr lang="en-US" sz="2200" dirty="0" err="1"/>
              <a:t>donc</a:t>
            </a:r>
            <a:r>
              <a:rPr lang="en-US" sz="2200" dirty="0"/>
              <a:t> :</a:t>
            </a:r>
          </a:p>
          <a:p>
            <a:r>
              <a:rPr lang="en-US" sz="2200" b="1" dirty="0" err="1"/>
              <a:t>Renforcer</a:t>
            </a:r>
            <a:r>
              <a:rPr lang="en-US" sz="2200" b="1" dirty="0"/>
              <a:t> le reseau</a:t>
            </a:r>
          </a:p>
          <a:p>
            <a:r>
              <a:rPr lang="en-US" sz="2200" dirty="0" err="1"/>
              <a:t>Gagner</a:t>
            </a:r>
            <a:r>
              <a:rPr lang="en-US" sz="2200" dirty="0"/>
              <a:t> </a:t>
            </a:r>
            <a:r>
              <a:rPr lang="en-US" sz="2200" dirty="0" err="1"/>
              <a:t>quelques</a:t>
            </a:r>
            <a:r>
              <a:rPr lang="en-US" sz="2200" dirty="0"/>
              <a:t> € par </a:t>
            </a:r>
            <a:r>
              <a:rPr lang="en-US" sz="2200" dirty="0" err="1"/>
              <a:t>mois</a:t>
            </a:r>
            <a:br>
              <a:rPr lang="en-US" sz="2200" dirty="0"/>
            </a:br>
            <a:r>
              <a:rPr lang="en-US" sz="2200" dirty="0"/>
              <a:t>(</a:t>
            </a:r>
            <a:r>
              <a:rPr lang="en-US" sz="2200" dirty="0" err="1"/>
              <a:t>optionnel</a:t>
            </a:r>
            <a:r>
              <a:rPr lang="en-US" sz="2200" dirty="0"/>
              <a:t>)</a:t>
            </a:r>
          </a:p>
          <a:p>
            <a:endParaRPr lang="en-US" sz="2200" dirty="0"/>
          </a:p>
          <a:p>
            <a:r>
              <a:rPr lang="en-US" sz="2200" dirty="0"/>
              <a:t>?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96ED9392-3C0B-E064-9C68-6EEA5613F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4065" y="2591653"/>
            <a:ext cx="4107035" cy="3163109"/>
          </a:xfrm>
          <a:prstGeom prst="rect">
            <a:avLst/>
          </a:prstGeom>
        </p:spPr>
      </p:pic>
      <p:pic>
        <p:nvPicPr>
          <p:cNvPr id="5" name="Picture 2" descr="3d illustration of many laptop computers over white background Stock Photo  - Alamy">
            <a:extLst>
              <a:ext uri="{FF2B5EF4-FFF2-40B4-BE49-F238E27FC236}">
                <a16:creationId xmlns:a16="http://schemas.microsoft.com/office/drawing/2014/main" id="{EDD00C80-D1B0-3463-94AF-5FF32E95F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1151" y="4752880"/>
            <a:ext cx="2331864" cy="155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2BC723-3B05-C238-DC4A-5584C4846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8904" y="0"/>
            <a:ext cx="2072196" cy="179059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100659-6ED7-7ACF-5D86-64620875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9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>
            <a:extLst>
              <a:ext uri="{FF2B5EF4-FFF2-40B4-BE49-F238E27FC236}">
                <a16:creationId xmlns:a16="http://schemas.microsoft.com/office/drawing/2014/main" id="{E844AB24-9AB4-D4F8-CADD-F79D47390391}"/>
              </a:ext>
            </a:extLst>
          </p:cNvPr>
          <p:cNvGrpSpPr/>
          <p:nvPr/>
        </p:nvGrpSpPr>
        <p:grpSpPr>
          <a:xfrm>
            <a:off x="3562070" y="1909872"/>
            <a:ext cx="4862245" cy="657083"/>
            <a:chOff x="3183677" y="2123267"/>
            <a:chExt cx="5607304" cy="770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7D4503-1081-CFE8-EF50-F3028758B7B3}"/>
                </a:ext>
              </a:extLst>
            </p:cNvPr>
            <p:cNvSpPr/>
            <p:nvPr/>
          </p:nvSpPr>
          <p:spPr>
            <a:xfrm>
              <a:off x="3751091" y="2123267"/>
              <a:ext cx="4526461" cy="770371"/>
            </a:xfrm>
            <a:prstGeom prst="rect">
              <a:avLst/>
            </a:prstGeom>
            <a:gradFill flip="none" rotWithShape="1">
              <a:gsLst>
                <a:gs pos="49432">
                  <a:srgbClr val="FFFFFF"/>
                </a:gs>
                <a:gs pos="0">
                  <a:srgbClr val="FF5050"/>
                </a:gs>
                <a:gs pos="39000">
                  <a:srgbClr val="ECF6E6"/>
                </a:gs>
                <a:gs pos="62000">
                  <a:srgbClr val="ECF3FA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A850592-E7D8-7865-787C-44927D8A0522}"/>
                </a:ext>
              </a:extLst>
            </p:cNvPr>
            <p:cNvCxnSpPr>
              <a:cxnSpLocks/>
            </p:cNvCxnSpPr>
            <p:nvPr/>
          </p:nvCxnSpPr>
          <p:spPr>
            <a:xfrm>
              <a:off x="6050007" y="2508452"/>
              <a:ext cx="2740974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0DE7A9D5-B888-68BF-753A-CDC8361EC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3677" y="2508451"/>
              <a:ext cx="2866330" cy="1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ADC966FD-3566-2AD1-7C5D-5BB4FFBFF3F4}"/>
              </a:ext>
            </a:extLst>
          </p:cNvPr>
          <p:cNvSpPr txBox="1"/>
          <p:nvPr/>
        </p:nvSpPr>
        <p:spPr>
          <a:xfrm>
            <a:off x="2661882" y="190578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2">
                    <a:lumMod val="50000"/>
                  </a:schemeClr>
                </a:solidFill>
              </a:rPr>
              <a:t>1D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773F86-2554-340F-B5FF-34495E4B83F8}"/>
              </a:ext>
            </a:extLst>
          </p:cNvPr>
          <p:cNvSpPr txBox="1"/>
          <p:nvPr/>
        </p:nvSpPr>
        <p:spPr>
          <a:xfrm>
            <a:off x="2998983" y="75609"/>
            <a:ext cx="658866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Spectre politique </a:t>
            </a:r>
            <a:br>
              <a:rPr lang="fr-FR" sz="2800" b="1" dirty="0"/>
            </a:br>
            <a:r>
              <a:rPr lang="fr-FR" sz="2400" b="1" dirty="0"/>
              <a:t>aplati par les merdias et le top 8 partis politiques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02C2EB-0016-08AB-0955-4734B2FC13D2}"/>
              </a:ext>
            </a:extLst>
          </p:cNvPr>
          <p:cNvSpPr txBox="1"/>
          <p:nvPr/>
        </p:nvSpPr>
        <p:spPr>
          <a:xfrm>
            <a:off x="2622389" y="4659570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2D+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F0D1D-747A-05FA-FB5D-238DDD443762}"/>
              </a:ext>
            </a:extLst>
          </p:cNvPr>
          <p:cNvSpPr txBox="1"/>
          <p:nvPr/>
        </p:nvSpPr>
        <p:spPr>
          <a:xfrm>
            <a:off x="4158546" y="2816389"/>
            <a:ext cx="387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/>
              <a:t>En réalité : au moins 2 axes !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29FF3C5-AC9F-05EA-BFF6-B4EB6650623B}"/>
              </a:ext>
            </a:extLst>
          </p:cNvPr>
          <p:cNvSpPr txBox="1"/>
          <p:nvPr/>
        </p:nvSpPr>
        <p:spPr>
          <a:xfrm>
            <a:off x="2701608" y="1461325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/>
              <a:t>"gauche"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103C0A-ABBC-588B-5242-18DA8400BB6C}"/>
              </a:ext>
            </a:extLst>
          </p:cNvPr>
          <p:cNvSpPr txBox="1"/>
          <p:nvPr/>
        </p:nvSpPr>
        <p:spPr>
          <a:xfrm>
            <a:off x="7979107" y="1525715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/>
              <a:t>"droite"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3C334C0-6C53-C703-0997-6CADDC224C2C}"/>
              </a:ext>
            </a:extLst>
          </p:cNvPr>
          <p:cNvSpPr txBox="1"/>
          <p:nvPr/>
        </p:nvSpPr>
        <p:spPr>
          <a:xfrm>
            <a:off x="3784312" y="971026"/>
            <a:ext cx="45264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Vision étriquée et amalgame. </a:t>
            </a:r>
            <a:br>
              <a:rPr lang="fr-FR" sz="2400" dirty="0"/>
            </a:br>
            <a:r>
              <a:rPr lang="fr-FR" sz="2000" dirty="0"/>
              <a:t>Plus facile pour cabbale 1 vs 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183A4CB-8DC2-4FA0-0C63-B1A965E51D04}"/>
              </a:ext>
            </a:extLst>
          </p:cNvPr>
          <p:cNvSpPr txBox="1"/>
          <p:nvPr/>
        </p:nvSpPr>
        <p:spPr>
          <a:xfrm>
            <a:off x="3456473" y="4418790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"gauche"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AE9AD44-C361-C8F2-073D-4B36115665A5}"/>
              </a:ext>
            </a:extLst>
          </p:cNvPr>
          <p:cNvGrpSpPr/>
          <p:nvPr/>
        </p:nvGrpSpPr>
        <p:grpSpPr>
          <a:xfrm>
            <a:off x="4083118" y="3638941"/>
            <a:ext cx="4000191" cy="2670456"/>
            <a:chOff x="3817277" y="3816324"/>
            <a:chExt cx="4348385" cy="2902904"/>
          </a:xfrm>
        </p:grpSpPr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E1B9F2B2-4C36-3C7E-48A0-89B2EEA6D74F}"/>
                </a:ext>
              </a:extLst>
            </p:cNvPr>
            <p:cNvCxnSpPr>
              <a:cxnSpLocks/>
            </p:cNvCxnSpPr>
            <p:nvPr/>
          </p:nvCxnSpPr>
          <p:spPr>
            <a:xfrm>
              <a:off x="5989471" y="5267777"/>
              <a:ext cx="2176191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1E5555A9-D56E-C0C0-0D77-E067CA0165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7277" y="5267777"/>
              <a:ext cx="2197044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13343C9C-95D5-2C65-9F7C-0990CF981A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V="1">
              <a:off x="4615213" y="3816324"/>
              <a:ext cx="2734057" cy="2902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4C66F80D-B6ED-AF8D-2A70-138DAA00A7D8}"/>
              </a:ext>
            </a:extLst>
          </p:cNvPr>
          <p:cNvSpPr txBox="1"/>
          <p:nvPr/>
        </p:nvSpPr>
        <p:spPr>
          <a:xfrm>
            <a:off x="7344930" y="4418789"/>
            <a:ext cx="117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"droite"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B0004DE-0A31-5E7C-F983-B308F98504F9}"/>
              </a:ext>
            </a:extLst>
          </p:cNvPr>
          <p:cNvSpPr txBox="1"/>
          <p:nvPr/>
        </p:nvSpPr>
        <p:spPr>
          <a:xfrm>
            <a:off x="5185480" y="3164576"/>
            <a:ext cx="1724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"libertarien"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C9EC39D-6FAE-7EB5-B55C-5744E34BDF59}"/>
              </a:ext>
            </a:extLst>
          </p:cNvPr>
          <p:cNvSpPr txBox="1"/>
          <p:nvPr/>
        </p:nvSpPr>
        <p:spPr>
          <a:xfrm>
            <a:off x="5214508" y="6359670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"autoritaire"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D5A394E-239B-AB60-C1AB-CD45722D2B46}"/>
              </a:ext>
            </a:extLst>
          </p:cNvPr>
          <p:cNvCxnSpPr>
            <a:cxnSpLocks/>
          </p:cNvCxnSpPr>
          <p:nvPr/>
        </p:nvCxnSpPr>
        <p:spPr>
          <a:xfrm flipV="1">
            <a:off x="6059596" y="3523459"/>
            <a:ext cx="0" cy="1445350"/>
          </a:xfrm>
          <a:prstGeom prst="straightConnector1">
            <a:avLst/>
          </a:prstGeom>
          <a:ln w="28575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442DBC8-2E42-9056-7E0E-79EB37823083}"/>
              </a:ext>
            </a:extLst>
          </p:cNvPr>
          <p:cNvCxnSpPr>
            <a:cxnSpLocks/>
          </p:cNvCxnSpPr>
          <p:nvPr/>
        </p:nvCxnSpPr>
        <p:spPr>
          <a:xfrm>
            <a:off x="6059596" y="4984049"/>
            <a:ext cx="0" cy="1476000"/>
          </a:xfrm>
          <a:prstGeom prst="straightConnector1">
            <a:avLst/>
          </a:prstGeom>
          <a:ln w="28575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0559A899-7481-FB48-F644-AB9ADB74EC44}"/>
              </a:ext>
            </a:extLst>
          </p:cNvPr>
          <p:cNvSpPr txBox="1"/>
          <p:nvPr/>
        </p:nvSpPr>
        <p:spPr>
          <a:xfrm>
            <a:off x="8803788" y="2048935"/>
            <a:ext cx="710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  <a:latin typeface="Inter"/>
              </a:rPr>
              <a:t>❌</a:t>
            </a:r>
            <a:endParaRPr lang="en-US" sz="36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CDF546F-B456-A5A0-F91D-AA71F44D42A8}"/>
              </a:ext>
            </a:extLst>
          </p:cNvPr>
          <p:cNvSpPr txBox="1"/>
          <p:nvPr/>
        </p:nvSpPr>
        <p:spPr>
          <a:xfrm>
            <a:off x="8832816" y="4550120"/>
            <a:ext cx="1006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✔️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F7DE5AE-C599-9991-219E-83CF43136D1E}"/>
              </a:ext>
            </a:extLst>
          </p:cNvPr>
          <p:cNvSpPr txBox="1"/>
          <p:nvPr/>
        </p:nvSpPr>
        <p:spPr>
          <a:xfrm>
            <a:off x="8821966" y="5898005"/>
            <a:ext cx="1171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etc..</a:t>
            </a:r>
            <a:endParaRPr lang="en-US" sz="2400" dirty="0"/>
          </a:p>
        </p:txBody>
      </p:sp>
      <p:pic>
        <p:nvPicPr>
          <p:cNvPr id="50" name="Picture 2" descr="Image">
            <a:extLst>
              <a:ext uri="{FF2B5EF4-FFF2-40B4-BE49-F238E27FC236}">
                <a16:creationId xmlns:a16="http://schemas.microsoft.com/office/drawing/2014/main" id="{0FF4EE76-FD65-AEEB-9FB5-BB6259F9D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3" b="89333" l="7317" r="87805">
                        <a14:foregroundMark x1="87805" y1="34667" x2="82927" y2="58667"/>
                        <a14:foregroundMark x1="43902" y1="36000" x2="12195" y2="4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6254478" y="3778106"/>
            <a:ext cx="170670" cy="3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">
            <a:extLst>
              <a:ext uri="{FF2B5EF4-FFF2-40B4-BE49-F238E27FC236}">
                <a16:creationId xmlns:a16="http://schemas.microsoft.com/office/drawing/2014/main" id="{EB10F9D7-FCC5-4507-915E-B84BDB82D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5556814" y="4197905"/>
            <a:ext cx="368301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Ellipse 51">
            <a:extLst>
              <a:ext uri="{FF2B5EF4-FFF2-40B4-BE49-F238E27FC236}">
                <a16:creationId xmlns:a16="http://schemas.microsoft.com/office/drawing/2014/main" id="{024AAB0F-2C73-7375-33E8-AFBA03DFCB50}"/>
              </a:ext>
            </a:extLst>
          </p:cNvPr>
          <p:cNvSpPr/>
          <p:nvPr/>
        </p:nvSpPr>
        <p:spPr>
          <a:xfrm>
            <a:off x="6254478" y="2176230"/>
            <a:ext cx="126000" cy="144000"/>
          </a:xfrm>
          <a:prstGeom prst="ellipse">
            <a:avLst/>
          </a:prstGeom>
          <a:solidFill>
            <a:srgbClr val="FF0066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F48389D-B779-069D-FAB9-F18EB1DB4359}"/>
              </a:ext>
            </a:extLst>
          </p:cNvPr>
          <p:cNvSpPr txBox="1"/>
          <p:nvPr/>
        </p:nvSpPr>
        <p:spPr>
          <a:xfrm>
            <a:off x="8077141" y="6418216"/>
            <a:ext cx="2374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/>
              <a:t>t.me/</a:t>
            </a:r>
            <a:r>
              <a:rPr lang="fr-FR" sz="1400" i="1" dirty="0" err="1"/>
              <a:t>SortieDeBanque</a:t>
            </a:r>
            <a:endParaRPr lang="en-US" sz="1400" i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0C2BAA5-49B4-BB6C-A61E-1C37E0FE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9A2153E-25A3-2AC0-63E0-5D2EA9D8E880}"/>
              </a:ext>
            </a:extLst>
          </p:cNvPr>
          <p:cNvSpPr txBox="1"/>
          <p:nvPr/>
        </p:nvSpPr>
        <p:spPr>
          <a:xfrm>
            <a:off x="3849998" y="1236314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Positionnement politique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C7DF66-E496-A6CA-4919-D5B728315172}"/>
              </a:ext>
            </a:extLst>
          </p:cNvPr>
          <p:cNvSpPr txBox="1"/>
          <p:nvPr/>
        </p:nvSpPr>
        <p:spPr>
          <a:xfrm>
            <a:off x="2962806" y="3023831"/>
            <a:ext cx="157228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900" i="1" dirty="0"/>
              <a:t>"gauche"</a:t>
            </a:r>
            <a:br>
              <a:rPr lang="fr-FR" sz="1900" i="1" dirty="0"/>
            </a:br>
            <a:r>
              <a:rPr lang="fr-FR" sz="1900" i="1" dirty="0"/>
              <a:t>"progressiste"</a:t>
            </a:r>
          </a:p>
          <a:p>
            <a:pPr algn="ctr"/>
            <a:r>
              <a:rPr lang="fr-FR" sz="1900" i="1" dirty="0"/>
              <a:t>"social"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29A1EDD-E69E-3BA8-FA20-045BFCADE25B}"/>
              </a:ext>
            </a:extLst>
          </p:cNvPr>
          <p:cNvGrpSpPr/>
          <p:nvPr/>
        </p:nvGrpSpPr>
        <p:grpSpPr>
          <a:xfrm>
            <a:off x="4311177" y="2427148"/>
            <a:ext cx="2981935" cy="2670456"/>
            <a:chOff x="4349432" y="3816324"/>
            <a:chExt cx="3241496" cy="2902904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906AE3B4-9481-84D4-D65F-E4A8DA3F4267}"/>
                </a:ext>
              </a:extLst>
            </p:cNvPr>
            <p:cNvCxnSpPr>
              <a:cxnSpLocks/>
            </p:cNvCxnSpPr>
            <p:nvPr/>
          </p:nvCxnSpPr>
          <p:spPr>
            <a:xfrm>
              <a:off x="5979117" y="5271228"/>
              <a:ext cx="1611811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0B5D1029-EEE4-5B43-560D-EEFFD556B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432" y="5267777"/>
              <a:ext cx="1633825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Image">
              <a:extLst>
                <a:ext uri="{FF2B5EF4-FFF2-40B4-BE49-F238E27FC236}">
                  <a16:creationId xmlns:a16="http://schemas.microsoft.com/office/drawing/2014/main" id="{E9948E65-ADAC-8FA2-11F6-0909FF2A16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V="1">
              <a:off x="4615213" y="3816324"/>
              <a:ext cx="2734057" cy="2902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5B609E8A-C72A-BD36-5ED4-C3E66FA14132}"/>
              </a:ext>
            </a:extLst>
          </p:cNvPr>
          <p:cNvSpPr txBox="1"/>
          <p:nvPr/>
        </p:nvSpPr>
        <p:spPr>
          <a:xfrm>
            <a:off x="7073532" y="3053289"/>
            <a:ext cx="166500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900" i="1" dirty="0"/>
              <a:t>"droite"</a:t>
            </a:r>
          </a:p>
          <a:p>
            <a:pPr algn="ctr"/>
            <a:r>
              <a:rPr lang="fr-FR" sz="1900" i="1" dirty="0"/>
              <a:t>"conservateur"</a:t>
            </a:r>
          </a:p>
          <a:p>
            <a:pPr algn="ctr"/>
            <a:r>
              <a:rPr lang="fr-FR" sz="1900" i="1" dirty="0"/>
              <a:t>"capital"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405C11-8843-FE17-903B-1904A80134C0}"/>
              </a:ext>
            </a:extLst>
          </p:cNvPr>
          <p:cNvSpPr txBox="1"/>
          <p:nvPr/>
        </p:nvSpPr>
        <p:spPr>
          <a:xfrm>
            <a:off x="5065540" y="1891071"/>
            <a:ext cx="146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/>
              <a:t>"libertarien"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A48D97B-1AFE-D43F-0853-BC1AEEB59416}"/>
              </a:ext>
            </a:extLst>
          </p:cNvPr>
          <p:cNvSpPr txBox="1"/>
          <p:nvPr/>
        </p:nvSpPr>
        <p:spPr>
          <a:xfrm>
            <a:off x="5089982" y="5216109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/>
              <a:t>"autoritaire"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1EC66A8-932F-83C8-58BF-B1D096C82D94}"/>
              </a:ext>
            </a:extLst>
          </p:cNvPr>
          <p:cNvCxnSpPr>
            <a:cxnSpLocks/>
          </p:cNvCxnSpPr>
          <p:nvPr/>
        </p:nvCxnSpPr>
        <p:spPr>
          <a:xfrm flipV="1">
            <a:off x="5807638" y="2267216"/>
            <a:ext cx="0" cy="1512000"/>
          </a:xfrm>
          <a:prstGeom prst="straightConnector1">
            <a:avLst/>
          </a:prstGeom>
          <a:ln w="28575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7BCA987-E31E-563B-1578-2E0BC2612B3B}"/>
              </a:ext>
            </a:extLst>
          </p:cNvPr>
          <p:cNvCxnSpPr>
            <a:cxnSpLocks/>
          </p:cNvCxnSpPr>
          <p:nvPr/>
        </p:nvCxnSpPr>
        <p:spPr>
          <a:xfrm>
            <a:off x="5807638" y="3775431"/>
            <a:ext cx="0" cy="1476000"/>
          </a:xfrm>
          <a:prstGeom prst="straightConnector1">
            <a:avLst/>
          </a:prstGeom>
          <a:ln w="28575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mage">
            <a:extLst>
              <a:ext uri="{FF2B5EF4-FFF2-40B4-BE49-F238E27FC236}">
                <a16:creationId xmlns:a16="http://schemas.microsoft.com/office/drawing/2014/main" id="{89849812-27A8-4B5C-E2D6-63403AEEC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3" b="89333" l="7317" r="87805">
                        <a14:foregroundMark x1="87805" y1="34667" x2="82927" y2="58667"/>
                        <a14:foregroundMark x1="43902" y1="36000" x2="12195" y2="4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3849122" y="2311666"/>
            <a:ext cx="170670" cy="3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FE1D2318-B323-6B5B-AE15-DFE0C135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V="1">
            <a:off x="5295331" y="2986112"/>
            <a:ext cx="368301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6929EAE-68F1-4915-C981-77F8AB4B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0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1C47C-E4DD-08A3-969E-DAA233BC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3716"/>
            <a:ext cx="10098974" cy="132651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+mn-lt"/>
              </a:rPr>
              <a:t>2 courants de pensée majeurs</a:t>
            </a:r>
            <a:br>
              <a:rPr lang="fr-FR" dirty="0">
                <a:latin typeface="+mn-lt"/>
              </a:rPr>
            </a:br>
            <a:br>
              <a:rPr lang="fr-FR" dirty="0">
                <a:latin typeface="+mn-lt"/>
              </a:rPr>
            </a:br>
            <a:r>
              <a:rPr lang="fr-FR" sz="3600" dirty="0">
                <a:latin typeface="+mn-lt"/>
              </a:rPr>
              <a:t>Un nouvel actif numérique décentralisé :</a:t>
            </a:r>
            <a:endParaRPr lang="en-US" dirty="0">
              <a:latin typeface="+mn-lt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7E1F8B9-CDB4-02B8-EDCB-042404249010}"/>
              </a:ext>
            </a:extLst>
          </p:cNvPr>
          <p:cNvSpPr txBox="1">
            <a:spLocks/>
          </p:cNvSpPr>
          <p:nvPr/>
        </p:nvSpPr>
        <p:spPr>
          <a:xfrm>
            <a:off x="862445" y="2350027"/>
            <a:ext cx="10467109" cy="3227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dirty="0">
                <a:latin typeface="+mn-lt"/>
              </a:rPr>
              <a:t>- Pour l'épargne et l'espoir de gains futurs de capital :</a:t>
            </a:r>
            <a:br>
              <a:rPr lang="fr-FR" sz="2500" dirty="0">
                <a:latin typeface="+mn-lt"/>
              </a:rPr>
            </a:br>
            <a:endParaRPr lang="fr-FR" sz="2500" dirty="0">
              <a:latin typeface="+mn-lt"/>
            </a:endParaRPr>
          </a:p>
          <a:p>
            <a:r>
              <a:rPr lang="fr-FR" sz="2500" dirty="0">
                <a:latin typeface="+mn-lt"/>
              </a:rPr>
              <a:t>Le </a:t>
            </a:r>
            <a:r>
              <a:rPr lang="fr-FR" sz="2800" b="1" dirty="0">
                <a:solidFill>
                  <a:srgbClr val="F7931A"/>
                </a:solidFill>
                <a:latin typeface="+mn-lt"/>
              </a:rPr>
              <a:t>bit-capitalisme</a:t>
            </a:r>
            <a:endParaRPr lang="fr-FR" sz="2500" dirty="0">
              <a:latin typeface="+mn-lt"/>
            </a:endParaRPr>
          </a:p>
          <a:p>
            <a:endParaRPr lang="fr-FR" sz="2500" dirty="0">
              <a:latin typeface="+mn-lt"/>
            </a:endParaRPr>
          </a:p>
          <a:p>
            <a:endParaRPr lang="fr-FR" sz="2500" dirty="0">
              <a:latin typeface="+mn-lt"/>
            </a:endParaRPr>
          </a:p>
          <a:p>
            <a:r>
              <a:rPr lang="fr-FR" sz="2500" dirty="0">
                <a:latin typeface="+mn-lt"/>
              </a:rPr>
              <a:t>- Pour le moyen d'échange incensurable et la protection face aux CBDC :</a:t>
            </a:r>
            <a:br>
              <a:rPr lang="fr-FR" sz="2500" dirty="0">
                <a:latin typeface="+mn-lt"/>
              </a:rPr>
            </a:br>
            <a:endParaRPr lang="fr-FR" sz="2500" dirty="0">
              <a:latin typeface="+mn-lt"/>
            </a:endParaRPr>
          </a:p>
          <a:p>
            <a:r>
              <a:rPr lang="fr-FR" sz="2500" dirty="0">
                <a:latin typeface="+mn-lt"/>
              </a:rPr>
              <a:t>Le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bit-protectionnisme</a:t>
            </a:r>
          </a:p>
          <a:p>
            <a:br>
              <a:rPr lang="fr-FR" sz="2200" dirty="0">
                <a:latin typeface="+mn-lt"/>
                <a:sym typeface="Wingdings" panose="05000000000000000000" pitchFamily="2" charset="2"/>
              </a:rPr>
            </a:br>
            <a:r>
              <a:rPr lang="fr-FR" sz="2200" dirty="0">
                <a:latin typeface="+mn-lt"/>
                <a:sym typeface="Wingdings" panose="05000000000000000000" pitchFamily="2" charset="2"/>
              </a:rPr>
              <a:t>=</a:t>
            </a:r>
            <a:r>
              <a:rPr lang="fr-FR" sz="2500" dirty="0">
                <a:latin typeface="+mn-lt"/>
                <a:sym typeface="Wingdings" panose="05000000000000000000" pitchFamily="2" charset="2"/>
              </a:rPr>
              <a:t> </a:t>
            </a:r>
            <a:r>
              <a:rPr lang="fr-FR" sz="2500" dirty="0">
                <a:latin typeface="+mn-lt"/>
              </a:rPr>
              <a:t>Accepter la combinaison de CAI avec des CAI² comme Monero</a:t>
            </a:r>
          </a:p>
          <a:p>
            <a:endParaRPr lang="en-US" sz="25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6F130A-0AC4-33C4-F95E-0020816D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6492F0C3-CFB1-2B36-1D69-8225B706B7E9}"/>
              </a:ext>
            </a:extLst>
          </p:cNvPr>
          <p:cNvSpPr txBox="1"/>
          <p:nvPr/>
        </p:nvSpPr>
        <p:spPr>
          <a:xfrm>
            <a:off x="7627505" y="5110463"/>
            <a:ext cx="993381" cy="64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>
                    <a:lumMod val="50000"/>
                  </a:schemeClr>
                </a:solidFill>
              </a:rPr>
              <a:t>2D+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784D4BE-2026-1A81-A76F-B654BC781BE0}"/>
              </a:ext>
            </a:extLst>
          </p:cNvPr>
          <p:cNvSpPr txBox="1"/>
          <p:nvPr/>
        </p:nvSpPr>
        <p:spPr>
          <a:xfrm>
            <a:off x="1292708" y="3017746"/>
            <a:ext cx="18016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i="1" dirty="0"/>
              <a:t>"monnaie </a:t>
            </a:r>
            <a:br>
              <a:rPr lang="fr-FR" sz="2000" i="1" dirty="0"/>
            </a:br>
            <a:r>
              <a:rPr lang="fr-FR" sz="2000" i="1" dirty="0"/>
              <a:t>fondante"</a:t>
            </a:r>
            <a:br>
              <a:rPr lang="fr-FR" sz="2000" i="1" dirty="0"/>
            </a:br>
            <a:r>
              <a:rPr lang="fr-FR" sz="2000" i="1" dirty="0"/>
              <a:t>"partage"</a:t>
            </a:r>
            <a:br>
              <a:rPr lang="fr-FR" sz="2000" i="1" dirty="0"/>
            </a:br>
            <a:r>
              <a:rPr lang="fr-FR" sz="2000" i="1" dirty="0"/>
              <a:t>"focus collectif"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63FAECD-2F53-78F7-8105-98E8C72532C1}"/>
              </a:ext>
            </a:extLst>
          </p:cNvPr>
          <p:cNvSpPr txBox="1"/>
          <p:nvPr/>
        </p:nvSpPr>
        <p:spPr>
          <a:xfrm>
            <a:off x="7346254" y="3191201"/>
            <a:ext cx="199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/>
              <a:t>"thésaurisation"</a:t>
            </a:r>
            <a:br>
              <a:rPr lang="fr-FR" sz="2000" i="1" dirty="0"/>
            </a:br>
            <a:r>
              <a:rPr lang="fr-FR" sz="2000" i="1" dirty="0"/>
              <a:t>"monnaie dure"</a:t>
            </a:r>
            <a:br>
              <a:rPr lang="fr-FR" sz="2000" i="1" dirty="0"/>
            </a:br>
            <a:r>
              <a:rPr lang="fr-FR" sz="2000" i="1" dirty="0"/>
              <a:t>"focus individuel"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CEFBE-828D-FC15-D6D6-8700FFB90823}"/>
              </a:ext>
            </a:extLst>
          </p:cNvPr>
          <p:cNvSpPr/>
          <p:nvPr/>
        </p:nvSpPr>
        <p:spPr>
          <a:xfrm rot="16200000">
            <a:off x="3107284" y="1724833"/>
            <a:ext cx="3989410" cy="3948401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0">
                <a:srgbClr val="FF5050"/>
              </a:gs>
              <a:gs pos="36000">
                <a:srgbClr val="ECF6E6"/>
              </a:gs>
              <a:gs pos="65000">
                <a:srgbClr val="ECF3FA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D159EE-CB73-D44B-2601-E0AB54A234F0}"/>
              </a:ext>
            </a:extLst>
          </p:cNvPr>
          <p:cNvSpPr/>
          <p:nvPr/>
        </p:nvSpPr>
        <p:spPr>
          <a:xfrm>
            <a:off x="3127788" y="1685935"/>
            <a:ext cx="3948397" cy="4008949"/>
          </a:xfrm>
          <a:prstGeom prst="rect">
            <a:avLst/>
          </a:prstGeom>
          <a:gradFill flip="none" rotWithShape="1">
            <a:gsLst>
              <a:gs pos="50000">
                <a:srgbClr val="FFFFFF">
                  <a:alpha val="50000"/>
                </a:srgbClr>
              </a:gs>
              <a:gs pos="0">
                <a:srgbClr val="7030A0">
                  <a:alpha val="50000"/>
                </a:srgbClr>
              </a:gs>
              <a:gs pos="39000">
                <a:srgbClr val="ECF6E6">
                  <a:alpha val="55000"/>
                </a:srgbClr>
              </a:gs>
              <a:gs pos="62000">
                <a:srgbClr val="ECF3FA">
                  <a:alpha val="65000"/>
                </a:srgbClr>
              </a:gs>
              <a:gs pos="100000">
                <a:schemeClr val="accent4">
                  <a:alpha val="61000"/>
                </a:schemeClr>
              </a:gs>
            </a:gsLst>
            <a:lin ang="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8A50B139-86BC-CE8D-D0EE-D285075E488D}"/>
              </a:ext>
            </a:extLst>
          </p:cNvPr>
          <p:cNvCxnSpPr>
            <a:cxnSpLocks/>
          </p:cNvCxnSpPr>
          <p:nvPr/>
        </p:nvCxnSpPr>
        <p:spPr>
          <a:xfrm rot="16200000">
            <a:off x="3991494" y="2561376"/>
            <a:ext cx="2233034" cy="0"/>
          </a:xfrm>
          <a:prstGeom prst="straightConnector1">
            <a:avLst/>
          </a:prstGeom>
          <a:ln w="38100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652985C-FF48-135A-D6BE-EA770E4E37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0431" y="4869922"/>
            <a:ext cx="2335160" cy="1"/>
          </a:xfrm>
          <a:prstGeom prst="straightConnector1">
            <a:avLst/>
          </a:prstGeom>
          <a:ln w="38100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9869890-2F21-BDE1-55C7-1F7AB9FB8CC5}"/>
              </a:ext>
            </a:extLst>
          </p:cNvPr>
          <p:cNvCxnSpPr>
            <a:cxnSpLocks/>
          </p:cNvCxnSpPr>
          <p:nvPr/>
        </p:nvCxnSpPr>
        <p:spPr>
          <a:xfrm>
            <a:off x="5113220" y="3690118"/>
            <a:ext cx="2233034" cy="0"/>
          </a:xfrm>
          <a:prstGeom prst="straightConnector1">
            <a:avLst/>
          </a:prstGeom>
          <a:ln w="38100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A9C138D-CCA8-6AB8-160E-615AEAB588EF}"/>
              </a:ext>
            </a:extLst>
          </p:cNvPr>
          <p:cNvCxnSpPr>
            <a:cxnSpLocks/>
          </p:cNvCxnSpPr>
          <p:nvPr/>
        </p:nvCxnSpPr>
        <p:spPr>
          <a:xfrm flipH="1">
            <a:off x="2778060" y="3690117"/>
            <a:ext cx="2335160" cy="1"/>
          </a:xfrm>
          <a:prstGeom prst="straightConnector1">
            <a:avLst/>
          </a:prstGeom>
          <a:ln w="38100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FCC24C5-037E-1840-7991-F9EB6A0D5978}"/>
              </a:ext>
            </a:extLst>
          </p:cNvPr>
          <p:cNvGrpSpPr/>
          <p:nvPr/>
        </p:nvGrpSpPr>
        <p:grpSpPr>
          <a:xfrm>
            <a:off x="5320866" y="1872945"/>
            <a:ext cx="629397" cy="629397"/>
            <a:chOff x="8822745" y="4228845"/>
            <a:chExt cx="1370852" cy="1370852"/>
          </a:xfrm>
        </p:grpSpPr>
        <p:sp>
          <p:nvSpPr>
            <p:cNvPr id="33" name="Ellipse 8 fon xmr">
              <a:extLst>
                <a:ext uri="{FF2B5EF4-FFF2-40B4-BE49-F238E27FC236}">
                  <a16:creationId xmlns:a16="http://schemas.microsoft.com/office/drawing/2014/main" id="{4ECD9161-60C7-636A-EDAF-DFA910A320D1}"/>
                </a:ext>
              </a:extLst>
            </p:cNvPr>
            <p:cNvSpPr/>
            <p:nvPr/>
          </p:nvSpPr>
          <p:spPr>
            <a:xfrm>
              <a:off x="8925188" y="4324933"/>
              <a:ext cx="1170000" cy="117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2 xmr" descr="Logo, logos, monero icon - Free download on Iconfinder">
              <a:extLst>
                <a:ext uri="{FF2B5EF4-FFF2-40B4-BE49-F238E27FC236}">
                  <a16:creationId xmlns:a16="http://schemas.microsoft.com/office/drawing/2014/main" id="{078D83AB-9D84-9D3F-2602-47BFCBFE1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94" b="89844" l="9961" r="90625">
                          <a14:foregroundMark x1="58398" y1="70703" x2="47852" y2="78516"/>
                          <a14:foregroundMark x1="90625" y1="55859" x2="89844" y2="45703"/>
                          <a14:foregroundMark x1="10156" y1="54102" x2="10352" y2="46484"/>
                          <a14:foregroundMark x1="11719" y1="61914" x2="10156" y2="58398"/>
                          <a14:foregroundMark x1="52344" y1="12109" x2="52734" y2="8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745" y="4228845"/>
              <a:ext cx="1370852" cy="137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ACB1EAC-86CE-018A-8BCC-2970B57B883C}"/>
              </a:ext>
            </a:extLst>
          </p:cNvPr>
          <p:cNvSpPr/>
          <p:nvPr/>
        </p:nvSpPr>
        <p:spPr>
          <a:xfrm>
            <a:off x="3127783" y="1685934"/>
            <a:ext cx="3960000" cy="1055361"/>
          </a:xfrm>
          <a:prstGeom prst="roundRect">
            <a:avLst/>
          </a:prstGeom>
          <a:solidFill>
            <a:srgbClr val="AEAEAE">
              <a:alpha val="29804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mage 3 btc">
            <a:extLst>
              <a:ext uri="{FF2B5EF4-FFF2-40B4-BE49-F238E27FC236}">
                <a16:creationId xmlns:a16="http://schemas.microsoft.com/office/drawing/2014/main" id="{A1ECD15E-0F96-FE37-7266-539EB6D3D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48" y="4120193"/>
            <a:ext cx="534001" cy="53400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DF99143-0CCF-C7CB-49C3-B95543775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05" y="5266754"/>
            <a:ext cx="998339" cy="336583"/>
          </a:xfrm>
          <a:prstGeom prst="roundRect">
            <a:avLst>
              <a:gd name="adj" fmla="val 16667"/>
            </a:avLst>
          </a:prstGeom>
          <a:ln>
            <a:solidFill>
              <a:srgbClr val="CC0066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0C64FB4B-E98D-F728-E9FC-7B0EB06E9398}"/>
              </a:ext>
            </a:extLst>
          </p:cNvPr>
          <p:cNvSpPr txBox="1"/>
          <p:nvPr/>
        </p:nvSpPr>
        <p:spPr>
          <a:xfrm>
            <a:off x="1371403" y="6117193"/>
            <a:ext cx="2335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/>
              <a:t>V1.1 – t.me/</a:t>
            </a:r>
            <a:r>
              <a:rPr lang="fr-FR" sz="1400" i="1" dirty="0" err="1"/>
              <a:t>SortieDeBanque</a:t>
            </a:r>
            <a:endParaRPr lang="en-US" sz="14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7C461D4-736B-6C85-90B4-0CE19626F7F9}"/>
              </a:ext>
            </a:extLst>
          </p:cNvPr>
          <p:cNvSpPr txBox="1"/>
          <p:nvPr/>
        </p:nvSpPr>
        <p:spPr>
          <a:xfrm>
            <a:off x="7337599" y="1948344"/>
            <a:ext cx="27322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4D4D4D"/>
                </a:solidFill>
              </a:rPr>
              <a:t>bit-protectionnisme</a:t>
            </a:r>
            <a:br>
              <a:rPr lang="fr-FR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et/ou </a:t>
            </a:r>
            <a:br>
              <a:rPr lang="fr-FR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sz="2400" b="1" dirty="0">
                <a:solidFill>
                  <a:srgbClr val="F7931A"/>
                </a:solidFill>
              </a:rPr>
              <a:t>bit-capitalisme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E63151-03AD-DE60-F4BE-7AAB883A71CD}"/>
              </a:ext>
            </a:extLst>
          </p:cNvPr>
          <p:cNvSpPr txBox="1"/>
          <p:nvPr/>
        </p:nvSpPr>
        <p:spPr>
          <a:xfrm>
            <a:off x="2762410" y="724899"/>
            <a:ext cx="469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"liberté d'action privée"</a:t>
            </a:r>
            <a:br>
              <a:rPr lang="fr-FR" sz="2000" i="1" dirty="0"/>
            </a:br>
            <a:r>
              <a:rPr lang="fr-FR" sz="2000" i="1" dirty="0" err="1"/>
              <a:t>intraçabilité</a:t>
            </a:r>
            <a:r>
              <a:rPr lang="fr-FR" sz="2000" i="1" dirty="0"/>
              <a:t> / anonymat / </a:t>
            </a:r>
            <a:r>
              <a:rPr lang="fr-FR" sz="2000" i="1" dirty="0" err="1"/>
              <a:t>incensurabilité</a:t>
            </a:r>
            <a:endParaRPr lang="fr-FR" sz="2000" i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08A409-8F74-8CB5-4ACD-2BBEFF653312}"/>
              </a:ext>
            </a:extLst>
          </p:cNvPr>
          <p:cNvSpPr txBox="1"/>
          <p:nvPr/>
        </p:nvSpPr>
        <p:spPr>
          <a:xfrm>
            <a:off x="3170894" y="155261"/>
            <a:ext cx="4075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Positionnement crypto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B62119-5012-CFF3-3084-855492AA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31" y="2595646"/>
            <a:ext cx="369646" cy="3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1E62D9-5951-54A3-F31B-6CBCF8AC23D4}"/>
              </a:ext>
            </a:extLst>
          </p:cNvPr>
          <p:cNvSpPr/>
          <p:nvPr/>
        </p:nvSpPr>
        <p:spPr>
          <a:xfrm rot="16200000">
            <a:off x="4548209" y="3146611"/>
            <a:ext cx="3989410" cy="1055361"/>
          </a:xfrm>
          <a:prstGeom prst="roundRect">
            <a:avLst/>
          </a:prstGeom>
          <a:solidFill>
            <a:srgbClr val="FFF2CC">
              <a:alpha val="16078"/>
            </a:srgbClr>
          </a:solidFill>
          <a:ln w="57150">
            <a:solidFill>
              <a:srgbClr val="F79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943AE5-7375-9699-33BE-C131E5FA024B}"/>
              </a:ext>
            </a:extLst>
          </p:cNvPr>
          <p:cNvSpPr txBox="1"/>
          <p:nvPr/>
        </p:nvSpPr>
        <p:spPr>
          <a:xfrm>
            <a:off x="3563309" y="5971333"/>
            <a:ext cx="3142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"surveillance publique"</a:t>
            </a:r>
            <a:br>
              <a:rPr lang="fr-FR" sz="2000" i="1" dirty="0"/>
            </a:br>
            <a:r>
              <a:rPr lang="fr-FR" sz="2000" i="1" dirty="0"/>
              <a:t>traçage / doxing / censure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99014C-1A1A-F292-5E9E-6F2C2768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3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FC3293D-12F5-763F-D016-27C20ED24FBF}"/>
              </a:ext>
            </a:extLst>
          </p:cNvPr>
          <p:cNvSpPr txBox="1"/>
          <p:nvPr/>
        </p:nvSpPr>
        <p:spPr>
          <a:xfrm>
            <a:off x="1925460" y="384727"/>
            <a:ext cx="882509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i="0" dirty="0">
                <a:effectLst/>
                <a:latin typeface="Inter"/>
              </a:rPr>
              <a:t>⚠️ Clause de non-responsabilité</a:t>
            </a:r>
            <a:r>
              <a:rPr lang="fr-FR" b="1" i="0" dirty="0">
                <a:effectLst/>
                <a:latin typeface="Inter"/>
              </a:rPr>
              <a:t> </a:t>
            </a:r>
          </a:p>
          <a:p>
            <a:endParaRPr lang="fr-FR" b="1" u="sng" dirty="0">
              <a:latin typeface="Inter"/>
            </a:endParaRPr>
          </a:p>
          <a:p>
            <a:r>
              <a:rPr lang="fr-FR" b="1" u="sng" dirty="0">
                <a:effectLst/>
                <a:latin typeface="Inter"/>
              </a:rPr>
              <a:t>Avertissements</a:t>
            </a:r>
            <a:r>
              <a:rPr lang="fr-FR" b="1" dirty="0">
                <a:effectLst/>
                <a:latin typeface="Inter"/>
              </a:rPr>
              <a:t> : </a:t>
            </a:r>
            <a:r>
              <a:rPr lang="fr-FR" b="0" dirty="0">
                <a:effectLst/>
                <a:latin typeface="Inter"/>
              </a:rPr>
              <a:t>Les informations présentées sont données telles quelles et à titre informatif et ne doivent être en aucun cas considérées comme un quelconque conseil en investissement, ou une recommandation d’achat ou de vente. </a:t>
            </a:r>
            <a:br>
              <a:rPr lang="fr-FR" b="0" dirty="0">
                <a:effectLst/>
                <a:latin typeface="Inter"/>
              </a:rPr>
            </a:br>
            <a:br>
              <a:rPr lang="fr-FR" b="0" dirty="0">
                <a:effectLst/>
                <a:latin typeface="Inter"/>
              </a:rPr>
            </a:br>
            <a:r>
              <a:rPr lang="fr-FR" b="1" dirty="0">
                <a:effectLst/>
                <a:latin typeface="Inter"/>
              </a:rPr>
              <a:t>Les informations contenues peuvent devenir </a:t>
            </a:r>
            <a:r>
              <a:rPr lang="fr-FR" b="1" u="sng" dirty="0">
                <a:effectLst/>
                <a:latin typeface="Inter"/>
              </a:rPr>
              <a:t>obsolètes</a:t>
            </a:r>
            <a:r>
              <a:rPr lang="fr-FR" b="1" dirty="0">
                <a:effectLst/>
                <a:latin typeface="Inter"/>
              </a:rPr>
              <a:t> avec le temps</a:t>
            </a:r>
            <a:r>
              <a:rPr lang="fr-FR" b="0" dirty="0">
                <a:effectLst/>
                <a:latin typeface="Inter"/>
              </a:rPr>
              <a:t>.</a:t>
            </a:r>
            <a:br>
              <a:rPr lang="fr-FR" b="0" dirty="0">
                <a:effectLst/>
                <a:latin typeface="Inter"/>
              </a:rPr>
            </a:br>
            <a:br>
              <a:rPr lang="fr-FR" b="0" dirty="0">
                <a:effectLst/>
                <a:latin typeface="Inter"/>
              </a:rPr>
            </a:br>
            <a:r>
              <a:rPr lang="fr-FR" b="0" dirty="0">
                <a:effectLst/>
                <a:latin typeface="Inter"/>
              </a:rPr>
              <a:t>L'investissement dans des produits financiers (cryptomonnaies, métaux précieux, etc..) est risqué par nature et doit s'envisager à long terme. </a:t>
            </a:r>
            <a:br>
              <a:rPr lang="fr-FR" b="0" dirty="0">
                <a:effectLst/>
                <a:latin typeface="Inter"/>
              </a:rPr>
            </a:br>
            <a:br>
              <a:rPr lang="fr-FR" b="0" dirty="0">
                <a:effectLst/>
                <a:latin typeface="Inter"/>
              </a:rPr>
            </a:br>
            <a:r>
              <a:rPr lang="fr-FR" b="0" dirty="0">
                <a:effectLst/>
                <a:latin typeface="Inter"/>
              </a:rPr>
              <a:t>Il est impératif que vous fassiez vos propres recherches avant toute décision d'investissement, ou rapprochez-vous d'un professionnel du secteur financier pour avoir un avis éclairé sur l’adéquation de ces investissements à votre situation personnelle.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2D2062-5E19-1E6C-44D4-E06D711773C9}"/>
              </a:ext>
            </a:extLst>
          </p:cNvPr>
          <p:cNvSpPr txBox="1"/>
          <p:nvPr/>
        </p:nvSpPr>
        <p:spPr>
          <a:xfrm>
            <a:off x="1925460" y="4728255"/>
            <a:ext cx="86966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dk1"/>
                </a:solidFill>
              </a:rPr>
              <a:t>Le collectif n'a </a:t>
            </a:r>
            <a:r>
              <a:rPr lang="fr-FR" b="1" dirty="0">
                <a:solidFill>
                  <a:schemeClr val="dk1"/>
                </a:solidFill>
              </a:rPr>
              <a:t>pas l'intention et n</a:t>
            </a:r>
            <a:r>
              <a:rPr lang="fr-FR" sz="1800" b="1" dirty="0">
                <a:solidFill>
                  <a:schemeClr val="dk1"/>
                </a:solidFill>
              </a:rPr>
              <a:t>'est pas </a:t>
            </a:r>
            <a:r>
              <a:rPr lang="fr-FR" sz="1800" b="1" dirty="0" err="1">
                <a:solidFill>
                  <a:schemeClr val="dk1"/>
                </a:solidFill>
              </a:rPr>
              <a:t>abilité</a:t>
            </a:r>
            <a:r>
              <a:rPr lang="fr-FR" sz="1800" b="1" dirty="0">
                <a:solidFill>
                  <a:schemeClr val="dk1"/>
                </a:solidFill>
              </a:rPr>
              <a:t> à faire des conseils d'investissement 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1800" b="1" dirty="0">
                <a:solidFill>
                  <a:schemeClr val="dk1"/>
                </a:solidFill>
              </a:rPr>
              <a:t>Le collectif décline toute responsabilité </a:t>
            </a:r>
            <a:r>
              <a:rPr lang="fr-FR" sz="1800" dirty="0">
                <a:solidFill>
                  <a:schemeClr val="dk1"/>
                </a:solidFill>
              </a:rPr>
              <a:t>quant au contenu de cette présentation et des informations qu'elle comporte.</a:t>
            </a:r>
            <a:br>
              <a:rPr lang="fr-FR" sz="1800" b="1" dirty="0">
                <a:solidFill>
                  <a:schemeClr val="dk1"/>
                </a:solidFill>
              </a:rPr>
            </a:br>
            <a:r>
              <a:rPr lang="fr-FR" sz="1800" b="1" dirty="0">
                <a:solidFill>
                  <a:schemeClr val="dk1"/>
                </a:solidFill>
              </a:rPr>
              <a:t>Le collectif décline toute responsabilité </a:t>
            </a:r>
            <a:r>
              <a:rPr lang="fr-FR" sz="1800" dirty="0">
                <a:solidFill>
                  <a:schemeClr val="dk1"/>
                </a:solidFill>
              </a:rPr>
              <a:t>liée aux actes et conséquences personnels que vous aurez réalisés prétextant les informations de cette présentation ou de nos contenus médias/sociaux, par ailleurs disponibles publiquement.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2D2EB8-3EEF-AF2A-BD17-52EFB209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2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0ECF57A-F25E-D5DC-4866-6DF5A0B5E44E}"/>
              </a:ext>
            </a:extLst>
          </p:cNvPr>
          <p:cNvSpPr txBox="1"/>
          <p:nvPr/>
        </p:nvSpPr>
        <p:spPr>
          <a:xfrm>
            <a:off x="3170894" y="155261"/>
            <a:ext cx="4075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Positionnement crypto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92F0C3-CFB1-2B36-1D69-8225B706B7E9}"/>
              </a:ext>
            </a:extLst>
          </p:cNvPr>
          <p:cNvSpPr txBox="1"/>
          <p:nvPr/>
        </p:nvSpPr>
        <p:spPr>
          <a:xfrm>
            <a:off x="7857154" y="1940618"/>
            <a:ext cx="317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93C571"/>
                </a:solidFill>
              </a:rPr>
              <a:t>Zone de liberté citoyenne anti-CBDC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784D4BE-2026-1A81-A76F-B654BC781BE0}"/>
              </a:ext>
            </a:extLst>
          </p:cNvPr>
          <p:cNvSpPr txBox="1"/>
          <p:nvPr/>
        </p:nvSpPr>
        <p:spPr>
          <a:xfrm>
            <a:off x="1282205" y="2991794"/>
            <a:ext cx="18016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i="1" dirty="0"/>
              <a:t>"monnaie </a:t>
            </a:r>
            <a:br>
              <a:rPr lang="fr-FR" sz="2000" i="1" dirty="0"/>
            </a:br>
            <a:r>
              <a:rPr lang="fr-FR" sz="2000" i="1" dirty="0"/>
              <a:t>fondante"</a:t>
            </a:r>
            <a:br>
              <a:rPr lang="fr-FR" sz="2000" i="1" dirty="0"/>
            </a:br>
            <a:r>
              <a:rPr lang="fr-FR" sz="2000" i="1" dirty="0"/>
              <a:t>"partage"</a:t>
            </a:r>
            <a:br>
              <a:rPr lang="fr-FR" sz="2000" i="1" dirty="0"/>
            </a:br>
            <a:r>
              <a:rPr lang="fr-FR" sz="2000" i="1" dirty="0"/>
              <a:t>"focus collectif"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2EAA0A8-76C7-6FB4-A2D3-0ED560F5DC1F}"/>
              </a:ext>
            </a:extLst>
          </p:cNvPr>
          <p:cNvSpPr txBox="1"/>
          <p:nvPr/>
        </p:nvSpPr>
        <p:spPr>
          <a:xfrm>
            <a:off x="2762410" y="724899"/>
            <a:ext cx="469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"liberté d'action privée"</a:t>
            </a:r>
            <a:br>
              <a:rPr lang="fr-FR" sz="2000" i="1" dirty="0"/>
            </a:br>
            <a:r>
              <a:rPr lang="fr-FR" sz="2000" i="1" dirty="0" err="1"/>
              <a:t>intraçabilité</a:t>
            </a:r>
            <a:r>
              <a:rPr lang="fr-FR" sz="2000" i="1" dirty="0"/>
              <a:t> / anonymat / </a:t>
            </a:r>
            <a:r>
              <a:rPr lang="fr-FR" sz="2000" i="1" dirty="0" err="1"/>
              <a:t>incensurabilité</a:t>
            </a:r>
            <a:endParaRPr lang="fr-FR" sz="2000" i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63FAECD-2F53-78F7-8105-98E8C72532C1}"/>
              </a:ext>
            </a:extLst>
          </p:cNvPr>
          <p:cNvSpPr txBox="1"/>
          <p:nvPr/>
        </p:nvSpPr>
        <p:spPr>
          <a:xfrm>
            <a:off x="7346254" y="3144286"/>
            <a:ext cx="199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/>
              <a:t>"thésaurisation"</a:t>
            </a:r>
            <a:br>
              <a:rPr lang="fr-FR" sz="2000" i="1" dirty="0"/>
            </a:br>
            <a:r>
              <a:rPr lang="fr-FR" sz="2000" i="1" dirty="0"/>
              <a:t>"monnaie dure"</a:t>
            </a:r>
            <a:br>
              <a:rPr lang="fr-FR" sz="2000" i="1" dirty="0"/>
            </a:br>
            <a:r>
              <a:rPr lang="fr-FR" sz="2000" i="1" dirty="0"/>
              <a:t>"focus individuel"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96AA26-02B2-D013-19AB-553499EBE578}"/>
              </a:ext>
            </a:extLst>
          </p:cNvPr>
          <p:cNvSpPr txBox="1"/>
          <p:nvPr/>
        </p:nvSpPr>
        <p:spPr>
          <a:xfrm>
            <a:off x="3563309" y="5971333"/>
            <a:ext cx="3142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"surveillance publique"</a:t>
            </a:r>
            <a:br>
              <a:rPr lang="fr-FR" sz="2000" i="1" dirty="0"/>
            </a:br>
            <a:r>
              <a:rPr lang="fr-FR" sz="2000" i="1" dirty="0"/>
              <a:t>traçage / doxing / censure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CEFBE-828D-FC15-D6D6-8700FFB90823}"/>
              </a:ext>
            </a:extLst>
          </p:cNvPr>
          <p:cNvSpPr/>
          <p:nvPr/>
        </p:nvSpPr>
        <p:spPr>
          <a:xfrm rot="16200000">
            <a:off x="3107284" y="1724833"/>
            <a:ext cx="3989410" cy="3948401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0">
                <a:srgbClr val="FF5050"/>
              </a:gs>
              <a:gs pos="36000">
                <a:srgbClr val="ECF6E6"/>
              </a:gs>
              <a:gs pos="65000">
                <a:srgbClr val="ECF3FA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D159EE-CB73-D44B-2601-E0AB54A234F0}"/>
              </a:ext>
            </a:extLst>
          </p:cNvPr>
          <p:cNvSpPr/>
          <p:nvPr/>
        </p:nvSpPr>
        <p:spPr>
          <a:xfrm>
            <a:off x="3127788" y="1685935"/>
            <a:ext cx="3948397" cy="4008949"/>
          </a:xfrm>
          <a:prstGeom prst="rect">
            <a:avLst/>
          </a:prstGeom>
          <a:gradFill flip="none" rotWithShape="1">
            <a:gsLst>
              <a:gs pos="50000">
                <a:srgbClr val="FFFFFF">
                  <a:alpha val="50000"/>
                </a:srgbClr>
              </a:gs>
              <a:gs pos="0">
                <a:srgbClr val="7030A0">
                  <a:alpha val="50000"/>
                </a:srgbClr>
              </a:gs>
              <a:gs pos="39000">
                <a:srgbClr val="ECF6E6">
                  <a:alpha val="55000"/>
                </a:srgbClr>
              </a:gs>
              <a:gs pos="62000">
                <a:srgbClr val="ECF3FA">
                  <a:alpha val="65000"/>
                </a:srgbClr>
              </a:gs>
              <a:gs pos="100000">
                <a:schemeClr val="accent4">
                  <a:alpha val="61000"/>
                </a:schemeClr>
              </a:gs>
            </a:gsLst>
            <a:lin ang="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8A50B139-86BC-CE8D-D0EE-D285075E488D}"/>
              </a:ext>
            </a:extLst>
          </p:cNvPr>
          <p:cNvCxnSpPr>
            <a:cxnSpLocks/>
          </p:cNvCxnSpPr>
          <p:nvPr/>
        </p:nvCxnSpPr>
        <p:spPr>
          <a:xfrm flipV="1">
            <a:off x="5108011" y="1325217"/>
            <a:ext cx="5209" cy="2352676"/>
          </a:xfrm>
          <a:prstGeom prst="straightConnector1">
            <a:avLst/>
          </a:prstGeom>
          <a:ln w="38100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652985C-FF48-135A-D6BE-EA770E4E37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0431" y="4869922"/>
            <a:ext cx="2335160" cy="1"/>
          </a:xfrm>
          <a:prstGeom prst="straightConnector1">
            <a:avLst/>
          </a:prstGeom>
          <a:ln w="38100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9869890-2F21-BDE1-55C7-1F7AB9FB8CC5}"/>
              </a:ext>
            </a:extLst>
          </p:cNvPr>
          <p:cNvCxnSpPr>
            <a:cxnSpLocks/>
          </p:cNvCxnSpPr>
          <p:nvPr/>
        </p:nvCxnSpPr>
        <p:spPr>
          <a:xfrm>
            <a:off x="5113220" y="3690118"/>
            <a:ext cx="2233034" cy="0"/>
          </a:xfrm>
          <a:prstGeom prst="straightConnector1">
            <a:avLst/>
          </a:prstGeom>
          <a:ln w="38100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A9C138D-CCA8-6AB8-160E-615AEAB588EF}"/>
              </a:ext>
            </a:extLst>
          </p:cNvPr>
          <p:cNvCxnSpPr>
            <a:cxnSpLocks/>
          </p:cNvCxnSpPr>
          <p:nvPr/>
        </p:nvCxnSpPr>
        <p:spPr>
          <a:xfrm flipH="1">
            <a:off x="2778060" y="3690117"/>
            <a:ext cx="2335160" cy="1"/>
          </a:xfrm>
          <a:prstGeom prst="straightConnector1">
            <a:avLst/>
          </a:prstGeom>
          <a:ln w="38100">
            <a:solidFill>
              <a:srgbClr val="0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0C64FB4B-E98D-F728-E9FC-7B0EB06E9398}"/>
              </a:ext>
            </a:extLst>
          </p:cNvPr>
          <p:cNvSpPr txBox="1"/>
          <p:nvPr/>
        </p:nvSpPr>
        <p:spPr>
          <a:xfrm>
            <a:off x="1427343" y="6173080"/>
            <a:ext cx="2377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/>
              <a:t>V2 – t.me/</a:t>
            </a:r>
            <a:r>
              <a:rPr lang="fr-FR" sz="1400" i="1" dirty="0" err="1"/>
              <a:t>SortieDeBanque</a:t>
            </a:r>
            <a:endParaRPr lang="en-US" sz="1400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A1565B8-7369-C91F-F414-C41561CAC7A1}"/>
              </a:ext>
            </a:extLst>
          </p:cNvPr>
          <p:cNvSpPr/>
          <p:nvPr/>
        </p:nvSpPr>
        <p:spPr>
          <a:xfrm>
            <a:off x="2941987" y="4633841"/>
            <a:ext cx="4345382" cy="1015662"/>
          </a:xfrm>
          <a:prstGeom prst="roundRect">
            <a:avLst/>
          </a:prstGeom>
          <a:solidFill>
            <a:srgbClr val="FF0000">
              <a:alpha val="18039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8E6C4E-93B5-DD6C-DFAE-D778E9A2F4EF}"/>
              </a:ext>
            </a:extLst>
          </p:cNvPr>
          <p:cNvSpPr txBox="1"/>
          <p:nvPr/>
        </p:nvSpPr>
        <p:spPr>
          <a:xfrm>
            <a:off x="2050493" y="4929646"/>
            <a:ext cx="653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i="0" dirty="0">
                <a:effectLst/>
                <a:latin typeface="Inter"/>
              </a:rPr>
              <a:t>⚠️</a:t>
            </a:r>
            <a:endParaRPr lang="en-US" sz="3200" dirty="0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9DF99143-0CCF-C7CB-49C3-B9554377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05" y="5266754"/>
            <a:ext cx="998339" cy="336583"/>
          </a:xfrm>
          <a:prstGeom prst="roundRect">
            <a:avLst>
              <a:gd name="adj" fmla="val 16667"/>
            </a:avLst>
          </a:prstGeom>
          <a:ln>
            <a:solidFill>
              <a:srgbClr val="CC0066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C8F8DCF-BC55-941D-589C-E6B62A511746}"/>
              </a:ext>
            </a:extLst>
          </p:cNvPr>
          <p:cNvSpPr txBox="1"/>
          <p:nvPr/>
        </p:nvSpPr>
        <p:spPr>
          <a:xfrm>
            <a:off x="7371643" y="4969402"/>
            <a:ext cx="653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i="0" dirty="0">
                <a:effectLst/>
                <a:latin typeface="Inter"/>
              </a:rPr>
              <a:t>⚠️</a:t>
            </a:r>
            <a:endParaRPr lang="en-US" sz="32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AFB3A7D-BB32-3C2E-8439-89AE2C41D548}"/>
              </a:ext>
            </a:extLst>
          </p:cNvPr>
          <p:cNvSpPr/>
          <p:nvPr/>
        </p:nvSpPr>
        <p:spPr>
          <a:xfrm>
            <a:off x="2941987" y="1703596"/>
            <a:ext cx="4345382" cy="110799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18039"/>
            </a:schemeClr>
          </a:solidFill>
          <a:ln w="57150">
            <a:solidFill>
              <a:srgbClr val="72C8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16F35808-D81A-ED75-A7B6-29A7B71F5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7485137" y="1929717"/>
            <a:ext cx="391611" cy="3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88A673EA-D73C-D7A9-CB8C-531227036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2340594" y="1946993"/>
            <a:ext cx="391611" cy="3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 btc">
            <a:extLst>
              <a:ext uri="{FF2B5EF4-FFF2-40B4-BE49-F238E27FC236}">
                <a16:creationId xmlns:a16="http://schemas.microsoft.com/office/drawing/2014/main" id="{A1ECD15E-0F96-FE37-7266-539EB6D3D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48" y="4083191"/>
            <a:ext cx="534001" cy="534001"/>
          </a:xfrm>
          <a:prstGeom prst="rect">
            <a:avLst/>
          </a:prstGeom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DFCC24C5-037E-1840-7991-F9EB6A0D5978}"/>
              </a:ext>
            </a:extLst>
          </p:cNvPr>
          <p:cNvGrpSpPr/>
          <p:nvPr/>
        </p:nvGrpSpPr>
        <p:grpSpPr>
          <a:xfrm>
            <a:off x="5320866" y="1872945"/>
            <a:ext cx="629397" cy="629397"/>
            <a:chOff x="8822745" y="4228845"/>
            <a:chExt cx="1370852" cy="1370852"/>
          </a:xfrm>
        </p:grpSpPr>
        <p:sp>
          <p:nvSpPr>
            <p:cNvPr id="33" name="Ellipse 8 fon xmr">
              <a:extLst>
                <a:ext uri="{FF2B5EF4-FFF2-40B4-BE49-F238E27FC236}">
                  <a16:creationId xmlns:a16="http://schemas.microsoft.com/office/drawing/2014/main" id="{4ECD9161-60C7-636A-EDAF-DFA910A320D1}"/>
                </a:ext>
              </a:extLst>
            </p:cNvPr>
            <p:cNvSpPr/>
            <p:nvPr/>
          </p:nvSpPr>
          <p:spPr>
            <a:xfrm>
              <a:off x="8925188" y="4324933"/>
              <a:ext cx="1170000" cy="117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2 xmr" descr="Logo, logos, monero icon - Free download on Iconfinder">
              <a:extLst>
                <a:ext uri="{FF2B5EF4-FFF2-40B4-BE49-F238E27FC236}">
                  <a16:creationId xmlns:a16="http://schemas.microsoft.com/office/drawing/2014/main" id="{078D83AB-9D84-9D3F-2602-47BFCBFE1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594" b="89844" l="9961" r="90625">
                          <a14:foregroundMark x1="58398" y1="70703" x2="47852" y2="78516"/>
                          <a14:foregroundMark x1="90625" y1="55859" x2="89844" y2="45703"/>
                          <a14:foregroundMark x1="10156" y1="54102" x2="10352" y2="46484"/>
                          <a14:foregroundMark x1="11719" y1="61914" x2="10156" y2="58398"/>
                          <a14:foregroundMark x1="52344" y1="12109" x2="52734" y2="8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745" y="4228845"/>
              <a:ext cx="1370852" cy="137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8F4E5707-063D-9389-3E47-97C004E57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31" y="2622150"/>
            <a:ext cx="369646" cy="3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224345C-450C-1C81-28F5-CCB56F67ACFC}"/>
              </a:ext>
            </a:extLst>
          </p:cNvPr>
          <p:cNvSpPr txBox="1"/>
          <p:nvPr/>
        </p:nvSpPr>
        <p:spPr>
          <a:xfrm>
            <a:off x="8025431" y="4683424"/>
            <a:ext cx="2841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5757"/>
                </a:solidFill>
              </a:rPr>
              <a:t>Zone de contrôle CBDC "à la chinoise"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01AF7-E6F3-034D-D1ED-BEDA6075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1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F2910-88E9-9874-C748-74943A41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21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25E20F-EFAA-4CF6-96D1-1AFB8761AC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7000" l="3448" r="96076">
                        <a14:foregroundMark x1="29013" y1="9833" x2="18074" y2="22667"/>
                        <a14:foregroundMark x1="18074" y1="22667" x2="18074" y2="23833"/>
                        <a14:foregroundMark x1="16885" y1="76333" x2="25565" y2="95833"/>
                        <a14:foregroundMark x1="25565" y1="95833" x2="26754" y2="96167"/>
                        <a14:foregroundMark x1="70036" y1="92167" x2="11177" y2="92833"/>
                        <a14:foregroundMark x1="82283" y1="91667" x2="49227" y2="92667"/>
                        <a14:foregroundMark x1="89180" y1="93167" x2="79191" y2="77833"/>
                        <a14:foregroundMark x1="79191" y1="77833" x2="78835" y2="76833"/>
                        <a14:foregroundMark x1="90131" y1="89667" x2="84067" y2="75500"/>
                        <a14:foregroundMark x1="92390" y1="94167" x2="86326" y2="79333"/>
                        <a14:foregroundMark x1="95719" y1="95167" x2="86088" y2="79167"/>
                        <a14:foregroundMark x1="95719" y1="94000" x2="87872" y2="79000"/>
                        <a14:foregroundMark x1="93817" y1="90500" x2="95125" y2="91500"/>
                        <a14:foregroundMark x1="76338" y1="81333" x2="48395" y2="82667"/>
                        <a14:foregroundMark x1="76338" y1="79333" x2="32699" y2="79500"/>
                        <a14:foregroundMark x1="51962" y1="82500" x2="23424" y2="74500"/>
                        <a14:foregroundMark x1="23424" y1="74500" x2="20095" y2="66667"/>
                        <a14:foregroundMark x1="19976" y1="73500" x2="8561" y2="90833"/>
                        <a14:foregroundMark x1="6064" y1="92167" x2="16885" y2="74333"/>
                        <a14:foregroundMark x1="4281" y1="93500" x2="16290" y2="76167"/>
                        <a14:foregroundMark x1="39120" y1="87833" x2="65279" y2="88500"/>
                        <a14:foregroundMark x1="17836" y1="72833" x2="17360" y2="59667"/>
                        <a14:foregroundMark x1="23187" y1="71833" x2="37931" y2="71333"/>
                        <a14:foregroundMark x1="61712" y1="70667" x2="33650" y2="71667"/>
                        <a14:foregroundMark x1="72652" y1="72833" x2="34245" y2="76667"/>
                        <a14:foregroundMark x1="79548" y1="72500" x2="54816" y2="77500"/>
                        <a14:foregroundMark x1="79786" y1="76667" x2="82996" y2="67167"/>
                        <a14:foregroundMark x1="80262" y1="73000" x2="69560" y2="79333"/>
                        <a14:foregroundMark x1="85256" y1="69167" x2="84304" y2="60000"/>
                        <a14:foregroundMark x1="83353" y1="64000" x2="83115" y2="47333"/>
                        <a14:foregroundMark x1="84185" y1="51833" x2="84185" y2="20000"/>
                        <a14:foregroundMark x1="84185" y1="21667" x2="72414" y2="10667"/>
                        <a14:foregroundMark x1="72414" y1="10667" x2="17479" y2="14333"/>
                        <a14:foregroundMark x1="16766" y1="17500" x2="17479" y2="62333"/>
                        <a14:foregroundMark x1="96076" y1="93833" x2="92747" y2="89000"/>
                        <a14:foregroundMark x1="6183" y1="89833" x2="20927" y2="96167"/>
                        <a14:foregroundMark x1="20927" y1="96167" x2="37574" y2="96000"/>
                        <a14:foregroundMark x1="37574" y1="96000" x2="96195" y2="97000"/>
                        <a14:foregroundMark x1="17122" y1="95500" x2="3448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0" y="1012891"/>
            <a:ext cx="1450485" cy="1034829"/>
          </a:xfrm>
          <a:prstGeom prst="rect">
            <a:avLst/>
          </a:prstGeom>
        </p:spPr>
      </p:pic>
      <p:pic>
        <p:nvPicPr>
          <p:cNvPr id="5" name="Picture 12" descr="How to fix common laptop hard drive problems | Asurion">
            <a:extLst>
              <a:ext uri="{FF2B5EF4-FFF2-40B4-BE49-F238E27FC236}">
                <a16:creationId xmlns:a16="http://schemas.microsoft.com/office/drawing/2014/main" id="{91B655DF-8EBC-9EDF-7025-E6B78DA5E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5271" y="3215477"/>
            <a:ext cx="3375736" cy="20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AE1C5D-FAD5-D275-B3F9-793D9A47AD0B}"/>
              </a:ext>
            </a:extLst>
          </p:cNvPr>
          <p:cNvSpPr txBox="1"/>
          <p:nvPr/>
        </p:nvSpPr>
        <p:spPr>
          <a:xfrm>
            <a:off x="1857809" y="1155105"/>
            <a:ext cx="4512937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Soit avec un ordinateur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 possible vidé de ses données, et dédié</a:t>
            </a:r>
          </a:p>
        </p:txBody>
      </p:sp>
      <p:pic>
        <p:nvPicPr>
          <p:cNvPr id="1026" name="Picture 2" descr="Raspberry Pi 4 Model B Kit de démarrage de bureau 8 Go Blanc 32 Go">
            <a:extLst>
              <a:ext uri="{FF2B5EF4-FFF2-40B4-BE49-F238E27FC236}">
                <a16:creationId xmlns:a16="http://schemas.microsoft.com/office/drawing/2014/main" id="{EC60526B-6B87-C830-34BC-9D8020FF5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45068" y="1132920"/>
            <a:ext cx="1478368" cy="8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29863DB-3735-209B-2FD5-8DB06A73EC39}"/>
              </a:ext>
            </a:extLst>
          </p:cNvPr>
          <p:cNvSpPr txBox="1"/>
          <p:nvPr/>
        </p:nvSpPr>
        <p:spPr>
          <a:xfrm>
            <a:off x="8211499" y="1132920"/>
            <a:ext cx="37691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Soit avec un mini-ordi</a:t>
            </a:r>
            <a:br>
              <a:rPr lang="fr-FR" sz="2400" b="1" dirty="0"/>
            </a:br>
            <a:r>
              <a:rPr lang="fr-FR" sz="2000" dirty="0" err="1"/>
              <a:t>RaspberryPi</a:t>
            </a:r>
            <a:r>
              <a:rPr lang="fr-FR" sz="2000" dirty="0"/>
              <a:t> 4  (Model B+)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C77ABD16-9ED9-1AB0-7992-8C4179F363F3}"/>
              </a:ext>
            </a:extLst>
          </p:cNvPr>
          <p:cNvSpPr txBox="1">
            <a:spLocks/>
          </p:cNvSpPr>
          <p:nvPr/>
        </p:nvSpPr>
        <p:spPr>
          <a:xfrm>
            <a:off x="6900506" y="2187209"/>
            <a:ext cx="5291494" cy="925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/>
              <a:t>+  un </a:t>
            </a:r>
            <a:r>
              <a:rPr lang="fr-FR" sz="2000" b="1" dirty="0"/>
              <a:t>disque dur externe </a:t>
            </a:r>
            <a:r>
              <a:rPr lang="fr-FR" sz="2000" dirty="0"/>
              <a:t>1 To (1000Go) ou 2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 possible en kit tout prêt (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120€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1E81E22-96B1-9E6B-E005-667657325D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36" b="55589" l="29979" r="94861">
                        <a14:foregroundMark x1="80514" y1="19940" x2="62527" y2="7553"/>
                        <a14:foregroundMark x1="78801" y1="16918" x2="59529" y2="5740"/>
                        <a14:foregroundMark x1="55889" y1="8157" x2="37687" y2="14502"/>
                        <a14:foregroundMark x1="37687" y1="14502" x2="33833" y2="25680"/>
                        <a14:foregroundMark x1="38758" y1="22961" x2="31263" y2="25378"/>
                        <a14:foregroundMark x1="29979" y1="24471" x2="64240" y2="51057"/>
                        <a14:foregroundMark x1="70021" y1="49245" x2="65096" y2="54079"/>
                        <a14:foregroundMark x1="62527" y1="48036" x2="62955" y2="49547"/>
                        <a14:foregroundMark x1="94004" y1="26888" x2="94647" y2="38671"/>
                        <a14:foregroundMark x1="94861" y1="27190" x2="85653" y2="42296"/>
                        <a14:foregroundMark x1="94004" y1="29305" x2="86938" y2="40483"/>
                        <a14:foregroundMark x1="92719" y1="37160" x2="89079" y2="41390"/>
                        <a14:foregroundMark x1="92077" y1="37462" x2="70021" y2="50453"/>
                        <a14:foregroundMark x1="70021" y1="50453" x2="69379" y2="51360"/>
                        <a14:foregroundMark x1="90792" y1="41692" x2="68737" y2="53776"/>
                        <a14:foregroundMark x1="83298" y1="42296" x2="65310" y2="55589"/>
                        <a14:foregroundMark x1="59315" y1="9063" x2="49679" y2="18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97" b="41156"/>
          <a:stretch/>
        </p:blipFill>
        <p:spPr>
          <a:xfrm flipH="1">
            <a:off x="8657786" y="3079970"/>
            <a:ext cx="2106886" cy="1187445"/>
          </a:xfrm>
          <a:prstGeom prst="rect">
            <a:avLst/>
          </a:prstGeom>
        </p:spPr>
      </p:pic>
      <p:pic>
        <p:nvPicPr>
          <p:cNvPr id="12" name="Picture 12" descr="How to fix common laptop hard drive problems | Asurion">
            <a:extLst>
              <a:ext uri="{FF2B5EF4-FFF2-40B4-BE49-F238E27FC236}">
                <a16:creationId xmlns:a16="http://schemas.microsoft.com/office/drawing/2014/main" id="{C6559BD1-EB01-A915-04B7-E9315A0FA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BFDFC"/>
              </a:clrFrom>
              <a:clrTo>
                <a:srgbClr val="FBFD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6" b="97396" l="9668" r="63672">
                        <a14:foregroundMark x1="62988" y1="40451" x2="51953" y2="41840"/>
                        <a14:foregroundMark x1="63086" y1="39583" x2="54688" y2="43056"/>
                        <a14:foregroundMark x1="49219" y1="81771" x2="47949" y2="97569"/>
                        <a14:foregroundMark x1="17871" y1="22569" x2="16406" y2="15799"/>
                        <a14:foregroundMark x1="15820" y1="25174" x2="12109" y2="21181"/>
                        <a14:foregroundMark x1="15625" y1="30035" x2="9668" y2="28125"/>
                        <a14:foregroundMark x1="14941" y1="28646" x2="9766" y2="28125"/>
                        <a14:foregroundMark x1="15137" y1="25174" x2="13086" y2="20313"/>
                        <a14:foregroundMark x1="17383" y1="24132" x2="17285" y2="18576"/>
                        <a14:foregroundMark x1="63672" y1="38889" x2="58594" y2="39757"/>
                        <a14:foregroundMark x1="63672" y1="39410" x2="60352" y2="42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2" r="34401"/>
          <a:stretch/>
        </p:blipFill>
        <p:spPr bwMode="auto">
          <a:xfrm>
            <a:off x="6900506" y="3079970"/>
            <a:ext cx="2401648" cy="22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CD3EE91F-5F50-3D8C-8309-A811C6CA528F}"/>
              </a:ext>
            </a:extLst>
          </p:cNvPr>
          <p:cNvGrpSpPr/>
          <p:nvPr/>
        </p:nvGrpSpPr>
        <p:grpSpPr>
          <a:xfrm>
            <a:off x="9378412" y="4298597"/>
            <a:ext cx="2001324" cy="1113115"/>
            <a:chOff x="8712200" y="4825161"/>
            <a:chExt cx="3012575" cy="1675562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7673A96-D762-B32F-4B5D-65A7DC275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9870" y="5538734"/>
              <a:ext cx="1854905" cy="843937"/>
            </a:xfrm>
            <a:prstGeom prst="rect">
              <a:avLst/>
            </a:prstGeom>
          </p:spPr>
        </p:pic>
        <p:pic>
          <p:nvPicPr>
            <p:cNvPr id="15" name="Picture 2" descr="Raspberry Pi 4 Model B Kit de démarrage de bureau 8 Go Blanc 32 Go">
              <a:extLst>
                <a:ext uri="{FF2B5EF4-FFF2-40B4-BE49-F238E27FC236}">
                  <a16:creationId xmlns:a16="http://schemas.microsoft.com/office/drawing/2014/main" id="{ACEEC8A9-CEDC-3A7C-86CE-2B7A03DFE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58" b="-2654"/>
            <a:stretch/>
          </p:blipFill>
          <p:spPr bwMode="auto">
            <a:xfrm>
              <a:off x="8712200" y="4825161"/>
              <a:ext cx="952499" cy="1675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Raspberry Pi 4 Model B Kit de démarrage de bureau 8 Go Blanc 32 Go">
              <a:extLst>
                <a:ext uri="{FF2B5EF4-FFF2-40B4-BE49-F238E27FC236}">
                  <a16:creationId xmlns:a16="http://schemas.microsoft.com/office/drawing/2014/main" id="{5F2205A7-FFA2-3D22-8219-2BFC525CA1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664700" y="5233989"/>
              <a:ext cx="606058" cy="1219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B7103652-5E5E-286F-6E99-AFCD679FF2A4}"/>
              </a:ext>
            </a:extLst>
          </p:cNvPr>
          <p:cNvSpPr txBox="1"/>
          <p:nvPr/>
        </p:nvSpPr>
        <p:spPr>
          <a:xfrm>
            <a:off x="9727766" y="4131165"/>
            <a:ext cx="2106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+ kit tout prêt</a:t>
            </a:r>
          </a:p>
          <a:p>
            <a:pPr algn="ctr"/>
            <a:r>
              <a:rPr lang="fr-FR" sz="1600" dirty="0"/>
              <a:t>       (alim, SD..)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B244D2B-09F2-C44B-236C-263A02571CDC}"/>
              </a:ext>
            </a:extLst>
          </p:cNvPr>
          <p:cNvSpPr txBox="1"/>
          <p:nvPr/>
        </p:nvSpPr>
        <p:spPr>
          <a:xfrm>
            <a:off x="1085118" y="5734531"/>
            <a:ext cx="10098248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/>
              <a:t>Evitez le Wifi : </a:t>
            </a:r>
            <a:r>
              <a:rPr lang="fr-FR" sz="2200" dirty="0"/>
              <a:t>Préférez une connexion avec </a:t>
            </a:r>
            <a:r>
              <a:rPr lang="fr-FR" sz="2200" b="1" dirty="0"/>
              <a:t>câble Ethernet </a:t>
            </a:r>
            <a:r>
              <a:rPr lang="fr-FR" sz="2200" dirty="0"/>
              <a:t>directement à votre box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C'est plus rapide, plus sécurisé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B636A715-6EC2-364A-9FD1-C85F52446FBD}"/>
              </a:ext>
            </a:extLst>
          </p:cNvPr>
          <p:cNvSpPr txBox="1">
            <a:spLocks/>
          </p:cNvSpPr>
          <p:nvPr/>
        </p:nvSpPr>
        <p:spPr>
          <a:xfrm>
            <a:off x="4486612" y="3282172"/>
            <a:ext cx="1986079" cy="1918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600" b="1" dirty="0"/>
              <a:t>Windows,</a:t>
            </a:r>
            <a:br>
              <a:rPr lang="fr-FR" sz="1600" b="1" dirty="0"/>
            </a:br>
            <a:r>
              <a:rPr lang="fr-FR" sz="1600" b="1" dirty="0"/>
              <a:t>Mac,</a:t>
            </a:r>
            <a:br>
              <a:rPr lang="fr-FR" sz="1600" b="1" dirty="0"/>
            </a:br>
            <a:r>
              <a:rPr lang="fr-FR" sz="1600" b="1" dirty="0"/>
              <a:t>Linux</a:t>
            </a:r>
            <a:br>
              <a:rPr lang="fr-FR" sz="1500" dirty="0"/>
            </a:br>
            <a:br>
              <a:rPr lang="fr-FR" sz="1500" dirty="0"/>
            </a:br>
            <a:r>
              <a:rPr lang="fr-FR" sz="1500" dirty="0"/>
              <a:t>Si possible</a:t>
            </a:r>
            <a:br>
              <a:rPr lang="fr-FR" sz="1500" dirty="0"/>
            </a:br>
            <a:r>
              <a:rPr lang="fr-FR" sz="1500" dirty="0"/>
              <a:t>année </a:t>
            </a:r>
            <a:r>
              <a:rPr lang="fr-FR" sz="1500" b="1" dirty="0"/>
              <a:t>&gt; 2010 </a:t>
            </a:r>
            <a:r>
              <a:rPr lang="fr-FR" sz="1500" dirty="0"/>
              <a:t>!</a:t>
            </a:r>
            <a:br>
              <a:rPr lang="fr-FR" sz="1500" dirty="0"/>
            </a:br>
            <a:br>
              <a:rPr lang="fr-FR" sz="1500" dirty="0"/>
            </a:br>
            <a:r>
              <a:rPr lang="fr-FR" sz="1500" dirty="0"/>
              <a:t>(2005 mini : 1 Go RAM, 50 Go disque)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53ECD32-7C0B-CBB4-F111-B4C6564657F7}"/>
              </a:ext>
            </a:extLst>
          </p:cNvPr>
          <p:cNvSpPr txBox="1"/>
          <p:nvPr/>
        </p:nvSpPr>
        <p:spPr>
          <a:xfrm>
            <a:off x="311675" y="6370072"/>
            <a:ext cx="323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bg2">
                    <a:lumMod val="50000"/>
                  </a:schemeClr>
                </a:solidFill>
              </a:rPr>
              <a:t>Avril 2024 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– </a:t>
            </a:r>
            <a:r>
              <a:rPr lang="fr-FR" sz="1600" i="1" dirty="0">
                <a:solidFill>
                  <a:schemeClr val="bg2">
                    <a:lumMod val="50000"/>
                  </a:schemeClr>
                </a:solidFill>
              </a:rPr>
              <a:t>@SortieDeBanque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87E53A5-DECF-67BA-8B75-5C06493686CD}"/>
              </a:ext>
            </a:extLst>
          </p:cNvPr>
          <p:cNvSpPr txBox="1">
            <a:spLocks/>
          </p:cNvSpPr>
          <p:nvPr/>
        </p:nvSpPr>
        <p:spPr>
          <a:xfrm>
            <a:off x="475345" y="2180647"/>
            <a:ext cx="6150754" cy="1034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/>
              <a:t>+  un </a:t>
            </a:r>
            <a:r>
              <a:rPr lang="fr-FR" sz="2000" b="1" dirty="0"/>
              <a:t>disque dur externe </a:t>
            </a:r>
            <a:r>
              <a:rPr lang="fr-FR" sz="2000" dirty="0"/>
              <a:t>1 To (1000Go)  : </a:t>
            </a:r>
            <a:r>
              <a:rPr lang="fr-FR" sz="1600" i="1" dirty="0"/>
              <a:t>~</a:t>
            </a:r>
            <a:r>
              <a:rPr lang="fr-FR" sz="2000" i="1" dirty="0"/>
              <a:t>70€ neuf</a:t>
            </a:r>
            <a:br>
              <a:rPr lang="fr-FR" sz="2000" dirty="0"/>
            </a:br>
            <a:r>
              <a:rPr lang="fr-FR" sz="1800" dirty="0"/>
              <a:t>ou 2 To pour anticiper l'augmentation du fichier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/>
              <a:t>Bonus résilience : une clé USB 20 Go + (pour installer Linux)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BE364E8-6B56-3542-CEC5-B3453A2A874D}"/>
              </a:ext>
            </a:extLst>
          </p:cNvPr>
          <p:cNvSpPr txBox="1">
            <a:spLocks/>
          </p:cNvSpPr>
          <p:nvPr/>
        </p:nvSpPr>
        <p:spPr>
          <a:xfrm>
            <a:off x="673100" y="325095"/>
            <a:ext cx="763143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800" dirty="0"/>
              <a:t>Lancer un </a:t>
            </a:r>
            <a:r>
              <a:rPr lang="fr-FR" sz="3800" dirty="0" err="1"/>
              <a:t>noeud</a:t>
            </a:r>
            <a:r>
              <a:rPr lang="fr-FR" sz="3800" dirty="0"/>
              <a:t> Bitcoin / Monero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345366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8BD639-82B4-C505-4CC2-9E3BC400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22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78AB17-5FE1-48BE-369C-24FE18D998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7000" l="3448" r="96076">
                        <a14:foregroundMark x1="29013" y1="9833" x2="18074" y2="22667"/>
                        <a14:foregroundMark x1="18074" y1="22667" x2="18074" y2="23833"/>
                        <a14:foregroundMark x1="16885" y1="76333" x2="25565" y2="95833"/>
                        <a14:foregroundMark x1="25565" y1="95833" x2="26754" y2="96167"/>
                        <a14:foregroundMark x1="70036" y1="92167" x2="11177" y2="92833"/>
                        <a14:foregroundMark x1="82283" y1="91667" x2="49227" y2="92667"/>
                        <a14:foregroundMark x1="89180" y1="93167" x2="79191" y2="77833"/>
                        <a14:foregroundMark x1="79191" y1="77833" x2="78835" y2="76833"/>
                        <a14:foregroundMark x1="90131" y1="89667" x2="84067" y2="75500"/>
                        <a14:foregroundMark x1="92390" y1="94167" x2="86326" y2="79333"/>
                        <a14:foregroundMark x1="95719" y1="95167" x2="86088" y2="79167"/>
                        <a14:foregroundMark x1="95719" y1="94000" x2="87872" y2="79000"/>
                        <a14:foregroundMark x1="93817" y1="90500" x2="95125" y2="91500"/>
                        <a14:foregroundMark x1="76338" y1="81333" x2="48395" y2="82667"/>
                        <a14:foregroundMark x1="76338" y1="79333" x2="32699" y2="79500"/>
                        <a14:foregroundMark x1="51962" y1="82500" x2="23424" y2="74500"/>
                        <a14:foregroundMark x1="23424" y1="74500" x2="20095" y2="66667"/>
                        <a14:foregroundMark x1="19976" y1="73500" x2="8561" y2="90833"/>
                        <a14:foregroundMark x1="6064" y1="92167" x2="16885" y2="74333"/>
                        <a14:foregroundMark x1="4281" y1="93500" x2="16290" y2="76167"/>
                        <a14:foregroundMark x1="39120" y1="87833" x2="65279" y2="88500"/>
                        <a14:foregroundMark x1="17836" y1="72833" x2="17360" y2="59667"/>
                        <a14:foregroundMark x1="23187" y1="71833" x2="37931" y2="71333"/>
                        <a14:foregroundMark x1="61712" y1="70667" x2="33650" y2="71667"/>
                        <a14:foregroundMark x1="72652" y1="72833" x2="34245" y2="76667"/>
                        <a14:foregroundMark x1="79548" y1="72500" x2="54816" y2="77500"/>
                        <a14:foregroundMark x1="79786" y1="76667" x2="82996" y2="67167"/>
                        <a14:foregroundMark x1="80262" y1="73000" x2="69560" y2="79333"/>
                        <a14:foregroundMark x1="85256" y1="69167" x2="84304" y2="60000"/>
                        <a14:foregroundMark x1="83353" y1="64000" x2="83115" y2="47333"/>
                        <a14:foregroundMark x1="84185" y1="51833" x2="84185" y2="20000"/>
                        <a14:foregroundMark x1="84185" y1="21667" x2="72414" y2="10667"/>
                        <a14:foregroundMark x1="72414" y1="10667" x2="17479" y2="14333"/>
                        <a14:foregroundMark x1="16766" y1="17500" x2="17479" y2="62333"/>
                        <a14:foregroundMark x1="96076" y1="93833" x2="92747" y2="89000"/>
                        <a14:foregroundMark x1="6183" y1="89833" x2="20927" y2="96167"/>
                        <a14:foregroundMark x1="20927" y1="96167" x2="37574" y2="96000"/>
                        <a14:foregroundMark x1="37574" y1="96000" x2="96195" y2="97000"/>
                        <a14:foregroundMark x1="17122" y1="95500" x2="3448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11" y="1012890"/>
            <a:ext cx="1450485" cy="10348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FF63E7C-0FAA-981C-E5D4-AA88F47A307C}"/>
              </a:ext>
            </a:extLst>
          </p:cNvPr>
          <p:cNvSpPr txBox="1"/>
          <p:nvPr/>
        </p:nvSpPr>
        <p:spPr>
          <a:xfrm>
            <a:off x="4200053" y="1147430"/>
            <a:ext cx="5191552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Sur ordinateur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 possible dédié et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vidé de ses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ECF8B98-D868-7407-9234-3A6CCA72C7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9780" y="2955949"/>
            <a:ext cx="774699" cy="9461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873042-55D2-8C06-96FE-444E03F1C7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/>
          <a:stretch/>
        </p:blipFill>
        <p:spPr>
          <a:xfrm>
            <a:off x="7916865" y="3257998"/>
            <a:ext cx="1486959" cy="4460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EECBE3-207D-08CD-B547-4B18EE9E565D}"/>
              </a:ext>
            </a:extLst>
          </p:cNvPr>
          <p:cNvSpPr/>
          <p:nvPr/>
        </p:nvSpPr>
        <p:spPr>
          <a:xfrm>
            <a:off x="7049361" y="2711060"/>
            <a:ext cx="4462696" cy="117131"/>
          </a:xfrm>
          <a:prstGeom prst="rect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784874-5C0C-FA65-1064-310D83BE0DC3}"/>
              </a:ext>
            </a:extLst>
          </p:cNvPr>
          <p:cNvSpPr txBox="1"/>
          <p:nvPr/>
        </p:nvSpPr>
        <p:spPr>
          <a:xfrm>
            <a:off x="2090363" y="2252584"/>
            <a:ext cx="2419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Windows  &amp;  Mac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B1C7C4-9098-C34B-7624-475ED759AC94}"/>
              </a:ext>
            </a:extLst>
          </p:cNvPr>
          <p:cNvSpPr/>
          <p:nvPr/>
        </p:nvSpPr>
        <p:spPr>
          <a:xfrm>
            <a:off x="840259" y="2719725"/>
            <a:ext cx="5255741" cy="117131"/>
          </a:xfrm>
          <a:prstGeom prst="rect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FC0FD1-051D-7E7D-DBE2-C51F2225A5A4}"/>
              </a:ext>
            </a:extLst>
          </p:cNvPr>
          <p:cNvSpPr txBox="1"/>
          <p:nvPr/>
        </p:nvSpPr>
        <p:spPr>
          <a:xfrm>
            <a:off x="8690456" y="2231801"/>
            <a:ext cx="1450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Linux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2C039D0-CBB1-FC6F-3936-3C109B04A764}"/>
              </a:ext>
            </a:extLst>
          </p:cNvPr>
          <p:cNvGrpSpPr/>
          <p:nvPr/>
        </p:nvGrpSpPr>
        <p:grpSpPr>
          <a:xfrm>
            <a:off x="577431" y="4020832"/>
            <a:ext cx="2268242" cy="603082"/>
            <a:chOff x="424763" y="4334088"/>
            <a:chExt cx="2764957" cy="735149"/>
          </a:xfrm>
        </p:grpSpPr>
        <p:pic>
          <p:nvPicPr>
            <p:cNvPr id="3078" name="Picture 6" descr="wordmark-bitcoincore-straight - Bitcoin, Bitcoin Cash &amp; Litecoin Logos">
              <a:extLst>
                <a:ext uri="{FF2B5EF4-FFF2-40B4-BE49-F238E27FC236}">
                  <a16:creationId xmlns:a16="http://schemas.microsoft.com/office/drawing/2014/main" id="{F008E983-051B-8D69-8579-D1648F7F9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4763" y="4334088"/>
              <a:ext cx="2553387" cy="73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wordmark-bitcoincore-straight - Bitcoin, Bitcoin Cash &amp; Litecoin Logos">
              <a:extLst>
                <a:ext uri="{FF2B5EF4-FFF2-40B4-BE49-F238E27FC236}">
                  <a16:creationId xmlns:a16="http://schemas.microsoft.com/office/drawing/2014/main" id="{47B87095-9BD0-1D6C-3C95-234A610C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7984" y="4334088"/>
              <a:ext cx="1981736" cy="73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676D870-CB1E-6AD3-0283-224134F1371E}"/>
              </a:ext>
            </a:extLst>
          </p:cNvPr>
          <p:cNvGrpSpPr/>
          <p:nvPr/>
        </p:nvGrpSpPr>
        <p:grpSpPr>
          <a:xfrm>
            <a:off x="7461553" y="4960727"/>
            <a:ext cx="1942270" cy="615037"/>
            <a:chOff x="673100" y="3145285"/>
            <a:chExt cx="2363019" cy="748271"/>
          </a:xfrm>
        </p:grpSpPr>
        <p:pic>
          <p:nvPicPr>
            <p:cNvPr id="3080" name="Picture 8" descr="Installer Monero GUI sur Linux | Flathub">
              <a:extLst>
                <a:ext uri="{FF2B5EF4-FFF2-40B4-BE49-F238E27FC236}">
                  <a16:creationId xmlns:a16="http://schemas.microsoft.com/office/drawing/2014/main" id="{45BF4335-ECBC-D174-676E-ECB85FEEF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t="8260" r="67103" b="49137"/>
            <a:stretch/>
          </p:blipFill>
          <p:spPr bwMode="auto">
            <a:xfrm>
              <a:off x="673100" y="3165544"/>
              <a:ext cx="774700" cy="657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Monero Projects :: Photos, videos, logos, illustrations and branding ::  Behance">
              <a:extLst>
                <a:ext uri="{FF2B5EF4-FFF2-40B4-BE49-F238E27FC236}">
                  <a16:creationId xmlns:a16="http://schemas.microsoft.com/office/drawing/2014/main" id="{56633B94-FED5-EC9D-941F-D0A108088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9" t="8808" r="57261" b="73230"/>
            <a:stretch/>
          </p:blipFill>
          <p:spPr bwMode="auto">
            <a:xfrm>
              <a:off x="1391469" y="3145285"/>
              <a:ext cx="1644650" cy="748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0B718AE4-527A-A27F-FEE4-2D08F6FA16F8}"/>
              </a:ext>
            </a:extLst>
          </p:cNvPr>
          <p:cNvSpPr txBox="1"/>
          <p:nvPr/>
        </p:nvSpPr>
        <p:spPr>
          <a:xfrm>
            <a:off x="2845673" y="3357127"/>
            <a:ext cx="908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ou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17AB6-4482-CC6F-FF3E-91F5CF905654}"/>
              </a:ext>
            </a:extLst>
          </p:cNvPr>
          <p:cNvSpPr txBox="1"/>
          <p:nvPr/>
        </p:nvSpPr>
        <p:spPr>
          <a:xfrm>
            <a:off x="3754488" y="3259742"/>
            <a:ext cx="260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Feather </a:t>
            </a:r>
            <a:r>
              <a:rPr lang="fr-FR" sz="2000" dirty="0" err="1"/>
              <a:t>Wallet</a:t>
            </a:r>
            <a:r>
              <a:rPr lang="fr-FR" sz="2000" dirty="0"/>
              <a:t> (léger)</a:t>
            </a:r>
            <a:br>
              <a:rPr lang="fr-FR" sz="2000" dirty="0"/>
            </a:br>
            <a:r>
              <a:rPr lang="fr-FR" sz="2000" dirty="0"/>
              <a:t>Console</a:t>
            </a:r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 / Script auto</a:t>
            </a:r>
            <a:endParaRPr lang="fr-FR" sz="20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EDB8B70-C2AD-2957-6660-7148A573FC9D}"/>
              </a:ext>
            </a:extLst>
          </p:cNvPr>
          <p:cNvSpPr txBox="1"/>
          <p:nvPr/>
        </p:nvSpPr>
        <p:spPr>
          <a:xfrm>
            <a:off x="3754487" y="4074589"/>
            <a:ext cx="24454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Electrum</a:t>
            </a:r>
            <a:br>
              <a:rPr lang="fr-FR" sz="20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Console / Script auto</a:t>
            </a:r>
            <a:endParaRPr lang="fr-FR" sz="20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A3CFC8-CB85-241C-14FC-AB3FCA02C31A}"/>
              </a:ext>
            </a:extLst>
          </p:cNvPr>
          <p:cNvSpPr txBox="1"/>
          <p:nvPr/>
        </p:nvSpPr>
        <p:spPr>
          <a:xfrm>
            <a:off x="853952" y="5213036"/>
            <a:ext cx="5086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highlight>
                  <a:srgbClr val="FF6699"/>
                </a:highlight>
              </a:rPr>
              <a:t>Connexion au </a:t>
            </a:r>
            <a:r>
              <a:rPr lang="fr-FR" sz="3200" b="1" dirty="0" err="1">
                <a:highlight>
                  <a:srgbClr val="FF6699"/>
                </a:highlight>
              </a:rPr>
              <a:t>wallet</a:t>
            </a:r>
            <a:r>
              <a:rPr lang="fr-FR" sz="3200" b="1" dirty="0">
                <a:highlight>
                  <a:srgbClr val="FF6699"/>
                </a:highlight>
              </a:rPr>
              <a:t> depuis l'extérieur = 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F55642E-9E04-1C91-2721-5B6749EAED9C}"/>
              </a:ext>
            </a:extLst>
          </p:cNvPr>
          <p:cNvSpPr txBox="1"/>
          <p:nvPr/>
        </p:nvSpPr>
        <p:spPr>
          <a:xfrm>
            <a:off x="7291036" y="4591395"/>
            <a:ext cx="908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Sinon : 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83EF611-A5C3-003E-B146-BEB2CB714CE4}"/>
              </a:ext>
            </a:extLst>
          </p:cNvPr>
          <p:cNvGrpSpPr/>
          <p:nvPr/>
        </p:nvGrpSpPr>
        <p:grpSpPr>
          <a:xfrm>
            <a:off x="648127" y="3108536"/>
            <a:ext cx="2363019" cy="748271"/>
            <a:chOff x="673100" y="3145285"/>
            <a:chExt cx="2363019" cy="748271"/>
          </a:xfrm>
        </p:grpSpPr>
        <p:pic>
          <p:nvPicPr>
            <p:cNvPr id="27" name="Picture 8" descr="Installer Monero GUI sur Linux | Flathub">
              <a:extLst>
                <a:ext uri="{FF2B5EF4-FFF2-40B4-BE49-F238E27FC236}">
                  <a16:creationId xmlns:a16="http://schemas.microsoft.com/office/drawing/2014/main" id="{2431AC0C-46A6-2BF6-61FB-7AD7BD96F3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t="8260" r="67103" b="49137"/>
            <a:stretch/>
          </p:blipFill>
          <p:spPr bwMode="auto">
            <a:xfrm>
              <a:off x="673100" y="3165544"/>
              <a:ext cx="774700" cy="657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Monero Projects :: Photos, videos, logos, illustrations and branding ::  Behance">
              <a:extLst>
                <a:ext uri="{FF2B5EF4-FFF2-40B4-BE49-F238E27FC236}">
                  <a16:creationId xmlns:a16="http://schemas.microsoft.com/office/drawing/2014/main" id="{027C5538-12E3-740E-19E8-2BD784BDB3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9" t="8808" r="57261" b="73230"/>
            <a:stretch/>
          </p:blipFill>
          <p:spPr bwMode="auto">
            <a:xfrm>
              <a:off x="1391469" y="3145285"/>
              <a:ext cx="1644650" cy="748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D6906115-8785-A835-A8A2-8CB1C150775D}"/>
              </a:ext>
            </a:extLst>
          </p:cNvPr>
          <p:cNvSpPr txBox="1"/>
          <p:nvPr/>
        </p:nvSpPr>
        <p:spPr>
          <a:xfrm>
            <a:off x="9391605" y="3303026"/>
            <a:ext cx="908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ou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8817014-A465-F1A2-43B1-BF707977B4E4}"/>
              </a:ext>
            </a:extLst>
          </p:cNvPr>
          <p:cNvSpPr txBox="1"/>
          <p:nvPr/>
        </p:nvSpPr>
        <p:spPr>
          <a:xfrm>
            <a:off x="10025098" y="3186213"/>
            <a:ext cx="16446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prstClr val="black"/>
                </a:solidFill>
                <a:latin typeface="Calibri" panose="020F0502020204030204"/>
              </a:rPr>
              <a:t>Script automatique</a:t>
            </a:r>
          </a:p>
          <a:p>
            <a:pPr algn="ctr"/>
            <a:r>
              <a:rPr lang="fr-FR" sz="2000" b="1" dirty="0">
                <a:solidFill>
                  <a:prstClr val="black"/>
                </a:solidFill>
                <a:latin typeface="Calibri" panose="020F0502020204030204"/>
              </a:rPr>
              <a:t>Tor ou </a:t>
            </a:r>
            <a:r>
              <a:rPr lang="fr-FR" sz="2000" b="1" dirty="0">
                <a:solidFill>
                  <a:prstClr val="black"/>
                </a:solidFill>
                <a:highlight>
                  <a:srgbClr val="FF6699"/>
                </a:highlight>
                <a:latin typeface="Calibri" panose="020F0502020204030204"/>
              </a:rPr>
              <a:t>?</a:t>
            </a:r>
            <a:endParaRPr lang="en-US" sz="2000" b="1" dirty="0">
              <a:highlight>
                <a:srgbClr val="FF6699"/>
              </a:highlight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A8E315C-47CC-04DF-7BC5-6EAA10EAE5B4}"/>
              </a:ext>
            </a:extLst>
          </p:cNvPr>
          <p:cNvSpPr txBox="1"/>
          <p:nvPr/>
        </p:nvSpPr>
        <p:spPr>
          <a:xfrm>
            <a:off x="7452474" y="3679910"/>
            <a:ext cx="2173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App Bitcoin </a:t>
            </a:r>
            <a:r>
              <a:rPr lang="fr-FR" sz="1800" b="1" dirty="0" err="1"/>
              <a:t>Core</a:t>
            </a:r>
            <a:br>
              <a:rPr lang="fr-FR" sz="1800" b="1" dirty="0"/>
            </a:br>
            <a:r>
              <a:rPr lang="fr-FR" sz="1800" b="1" dirty="0">
                <a:highlight>
                  <a:srgbClr val="FF6699"/>
                </a:highlight>
              </a:rPr>
              <a:t>+ </a:t>
            </a:r>
            <a:r>
              <a:rPr lang="fr-FR" sz="1800" b="1" dirty="0" err="1">
                <a:highlight>
                  <a:srgbClr val="FF6699"/>
                </a:highlight>
              </a:rPr>
              <a:t>MagicDNS</a:t>
            </a:r>
            <a:r>
              <a:rPr lang="fr-FR" sz="1800" b="1" dirty="0">
                <a:highlight>
                  <a:srgbClr val="FF6699"/>
                </a:highlight>
              </a:rPr>
              <a:t> ?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6954FC8-5EAF-8ED8-4CDD-988A9351CC25}"/>
              </a:ext>
            </a:extLst>
          </p:cNvPr>
          <p:cNvSpPr txBox="1"/>
          <p:nvPr/>
        </p:nvSpPr>
        <p:spPr>
          <a:xfrm>
            <a:off x="9339894" y="5247544"/>
            <a:ext cx="2172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prstClr val="black"/>
                </a:solidFill>
                <a:highlight>
                  <a:srgbClr val="FF6699"/>
                </a:highlight>
                <a:latin typeface="Calibri" panose="020F0502020204030204"/>
              </a:rPr>
              <a:t>+ accès </a:t>
            </a:r>
            <a:r>
              <a:rPr lang="fr-FR" sz="2400" b="1" dirty="0" err="1">
                <a:solidFill>
                  <a:prstClr val="black"/>
                </a:solidFill>
                <a:highlight>
                  <a:srgbClr val="FF6699"/>
                </a:highlight>
                <a:latin typeface="Calibri" panose="020F0502020204030204"/>
              </a:rPr>
              <a:t>wallet</a:t>
            </a:r>
            <a:r>
              <a:rPr lang="fr-FR" sz="2400" b="1" dirty="0">
                <a:solidFill>
                  <a:prstClr val="black"/>
                </a:solidFill>
                <a:highlight>
                  <a:srgbClr val="FF6699"/>
                </a:highlight>
                <a:latin typeface="Calibri" panose="020F0502020204030204"/>
              </a:rPr>
              <a:t> extérieur = ?</a:t>
            </a:r>
            <a:endParaRPr lang="en-US" sz="2400" b="1" dirty="0">
              <a:highlight>
                <a:srgbClr val="FF6699"/>
              </a:highlight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B2C7BA-7DE3-2B06-ADD0-47135BFE0F7A}"/>
              </a:ext>
            </a:extLst>
          </p:cNvPr>
          <p:cNvGrpSpPr/>
          <p:nvPr/>
        </p:nvGrpSpPr>
        <p:grpSpPr>
          <a:xfrm>
            <a:off x="7405293" y="5638684"/>
            <a:ext cx="1891163" cy="502824"/>
            <a:chOff x="424763" y="4334088"/>
            <a:chExt cx="2764957" cy="735149"/>
          </a:xfrm>
        </p:grpSpPr>
        <p:pic>
          <p:nvPicPr>
            <p:cNvPr id="38" name="Picture 6" descr="wordmark-bitcoincore-straight - Bitcoin, Bitcoin Cash &amp; Litecoin Logos">
              <a:extLst>
                <a:ext uri="{FF2B5EF4-FFF2-40B4-BE49-F238E27FC236}">
                  <a16:creationId xmlns:a16="http://schemas.microsoft.com/office/drawing/2014/main" id="{7E7B4316-DA76-7CEA-42A3-0A68CC52FE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4763" y="4334088"/>
              <a:ext cx="2553387" cy="73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wordmark-bitcoincore-straight - Bitcoin, Bitcoin Cash &amp; Litecoin Logos">
              <a:extLst>
                <a:ext uri="{FF2B5EF4-FFF2-40B4-BE49-F238E27FC236}">
                  <a16:creationId xmlns:a16="http://schemas.microsoft.com/office/drawing/2014/main" id="{9BA96D80-037F-7B0F-73EC-C5450E30B9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7984" y="4334088"/>
              <a:ext cx="1981736" cy="73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2" descr="Raspberry Pi 4 Model B Kit de démarrage de bureau 8 Go Blanc 32 Go">
            <a:extLst>
              <a:ext uri="{FF2B5EF4-FFF2-40B4-BE49-F238E27FC236}">
                <a16:creationId xmlns:a16="http://schemas.microsoft.com/office/drawing/2014/main" id="{3E387B69-EF6F-275D-A0E4-449E3DD0B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44376" y="663401"/>
            <a:ext cx="1478368" cy="8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4ACEA88E-23B5-4B61-C8E1-C5756EA5AE04}"/>
              </a:ext>
            </a:extLst>
          </p:cNvPr>
          <p:cNvSpPr txBox="1"/>
          <p:nvPr/>
        </p:nvSpPr>
        <p:spPr>
          <a:xfrm>
            <a:off x="9985538" y="1496398"/>
            <a:ext cx="22744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/>
              <a:t>RaspberryPi</a:t>
            </a:r>
            <a:br>
              <a:rPr lang="fr-FR" sz="2400" b="1" dirty="0"/>
            </a:br>
            <a:r>
              <a:rPr lang="fr-FR" sz="2000" dirty="0"/>
              <a:t>uniquement Linux</a:t>
            </a:r>
          </a:p>
        </p:txBody>
      </p:sp>
      <p:sp>
        <p:nvSpPr>
          <p:cNvPr id="42" name="Flèche : bas 41">
            <a:extLst>
              <a:ext uri="{FF2B5EF4-FFF2-40B4-BE49-F238E27FC236}">
                <a16:creationId xmlns:a16="http://schemas.microsoft.com/office/drawing/2014/main" id="{632BC9C2-E35C-803E-D3D7-45C277127B76}"/>
              </a:ext>
            </a:extLst>
          </p:cNvPr>
          <p:cNvSpPr/>
          <p:nvPr/>
        </p:nvSpPr>
        <p:spPr>
          <a:xfrm>
            <a:off x="10675917" y="2265839"/>
            <a:ext cx="446827" cy="381772"/>
          </a:xfrm>
          <a:prstGeom prst="downArrow">
            <a:avLst/>
          </a:prstGeom>
          <a:solidFill>
            <a:srgbClr val="FF66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51F44215-FE37-3CEF-43FE-6864DD7501D7}"/>
              </a:ext>
            </a:extLst>
          </p:cNvPr>
          <p:cNvSpPr/>
          <p:nvPr/>
        </p:nvSpPr>
        <p:spPr>
          <a:xfrm rot="18296240">
            <a:off x="6695190" y="1794688"/>
            <a:ext cx="192180" cy="106847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6AB4D325-BE2B-DBA5-4080-FE7B8B22956A}"/>
              </a:ext>
            </a:extLst>
          </p:cNvPr>
          <p:cNvSpPr/>
          <p:nvPr/>
        </p:nvSpPr>
        <p:spPr>
          <a:xfrm>
            <a:off x="5561394" y="2017979"/>
            <a:ext cx="198507" cy="64883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8823432-1744-EF92-6267-E9AFDF6E2420}"/>
              </a:ext>
            </a:extLst>
          </p:cNvPr>
          <p:cNvSpPr txBox="1">
            <a:spLocks/>
          </p:cNvSpPr>
          <p:nvPr/>
        </p:nvSpPr>
        <p:spPr>
          <a:xfrm>
            <a:off x="673100" y="325095"/>
            <a:ext cx="763143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800" dirty="0"/>
              <a:t>Lancer un </a:t>
            </a:r>
            <a:r>
              <a:rPr lang="fr-FR" sz="3800" dirty="0" err="1"/>
              <a:t>noeud</a:t>
            </a:r>
            <a:r>
              <a:rPr lang="fr-FR" sz="3800" dirty="0"/>
              <a:t> Bitcoin / Monero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98645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B1403A86-F3D5-1868-20D0-F1FFA1D31D12}"/>
              </a:ext>
            </a:extLst>
          </p:cNvPr>
          <p:cNvSpPr txBox="1"/>
          <p:nvPr/>
        </p:nvSpPr>
        <p:spPr>
          <a:xfrm>
            <a:off x="1938472" y="233254"/>
            <a:ext cx="83150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Noeud (</a:t>
            </a:r>
            <a:r>
              <a:rPr lang="fr-FR" sz="2800" dirty="0" err="1"/>
              <a:t>node</a:t>
            </a:r>
            <a:r>
              <a:rPr lang="fr-FR" sz="2800" dirty="0"/>
              <a:t>) : devenir acteur du réseau d'échange</a:t>
            </a:r>
            <a:br>
              <a:rPr lang="fr-FR" sz="2000" dirty="0"/>
            </a:br>
            <a:r>
              <a:rPr lang="fr-FR" sz="2000" dirty="0"/>
              <a:t>comment faire avec un simple PC/Mac</a:t>
            </a:r>
            <a:endParaRPr lang="en-US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D1F0CB8-89FE-1BB7-6CED-A64E7185F702}"/>
              </a:ext>
            </a:extLst>
          </p:cNvPr>
          <p:cNvSpPr txBox="1"/>
          <p:nvPr/>
        </p:nvSpPr>
        <p:spPr>
          <a:xfrm>
            <a:off x="828944" y="1451429"/>
            <a:ext cx="10855056" cy="5004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2400" b="1" dirty="0"/>
              <a:t>Bitcoin et/ou </a:t>
            </a:r>
            <a:r>
              <a:rPr lang="fr-FR" sz="2400" b="1" dirty="0" err="1"/>
              <a:t>Monero</a:t>
            </a:r>
            <a:r>
              <a:rPr lang="fr-FR" sz="2000" b="1" dirty="0"/>
              <a:t>, </a:t>
            </a:r>
            <a:r>
              <a:rPr lang="fr-FR" sz="2400" b="1" dirty="0"/>
              <a:t>matériel :</a:t>
            </a:r>
            <a:endParaRPr lang="fr-FR" sz="2000" b="1" dirty="0"/>
          </a:p>
          <a:p>
            <a:pPr>
              <a:lnSpc>
                <a:spcPct val="120000"/>
              </a:lnSpc>
            </a:pPr>
            <a:r>
              <a:rPr lang="en-US" sz="2000" dirty="0"/>
              <a:t>- 1 </a:t>
            </a:r>
            <a:r>
              <a:rPr lang="en-US" sz="2000" dirty="0" err="1"/>
              <a:t>disque</a:t>
            </a:r>
            <a:r>
              <a:rPr lang="en-US" sz="2000" dirty="0"/>
              <a:t> dur HDD </a:t>
            </a:r>
            <a:r>
              <a:rPr lang="en-US" sz="2000" dirty="0" err="1"/>
              <a:t>ou</a:t>
            </a:r>
            <a:r>
              <a:rPr lang="en-US" sz="2000" dirty="0"/>
              <a:t> SSD de 1 To </a:t>
            </a:r>
            <a:r>
              <a:rPr lang="en-US" sz="2000" dirty="0" err="1"/>
              <a:t>ou</a:t>
            </a:r>
            <a:r>
              <a:rPr lang="en-US" sz="2000" dirty="0"/>
              <a:t> + (de bonne </a:t>
            </a:r>
            <a:r>
              <a:rPr lang="en-US" sz="2000" dirty="0" err="1"/>
              <a:t>qualité</a:t>
            </a:r>
            <a:r>
              <a:rPr lang="en-US" sz="2000" dirty="0"/>
              <a:t>, et </a:t>
            </a:r>
            <a:r>
              <a:rPr lang="en-US" sz="2000" dirty="0" err="1"/>
              <a:t>protéger</a:t>
            </a:r>
            <a:r>
              <a:rPr lang="en-US" sz="2000" dirty="0"/>
              <a:t> le </a:t>
            </a:r>
            <a:r>
              <a:rPr lang="en-US" sz="2000" dirty="0" err="1"/>
              <a:t>boitier</a:t>
            </a:r>
            <a:r>
              <a:rPr lang="en-US" sz="2000" dirty="0"/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	</a:t>
            </a:r>
            <a:r>
              <a:rPr lang="en-US" sz="2000" dirty="0" err="1"/>
              <a:t>Exemple</a:t>
            </a:r>
            <a:r>
              <a:rPr lang="en-US" sz="2000" dirty="0"/>
              <a:t> de </a:t>
            </a:r>
            <a:r>
              <a:rPr lang="en-US" sz="2000" dirty="0" err="1"/>
              <a:t>disque</a:t>
            </a:r>
            <a:r>
              <a:rPr lang="en-US" sz="2000" dirty="0"/>
              <a:t>, le T7 de Samsung de 1 To : 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1800" dirty="0" err="1"/>
              <a:t>Actuellement</a:t>
            </a:r>
            <a:r>
              <a:rPr lang="en-US" sz="1800" dirty="0"/>
              <a:t> le </a:t>
            </a:r>
            <a:r>
              <a:rPr lang="en-US" sz="1800" dirty="0" err="1"/>
              <a:t>fichier</a:t>
            </a:r>
            <a:r>
              <a:rPr lang="en-US" sz="1800" dirty="0"/>
              <a:t> de la blockchain Monero fait 70GB 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https://bitinfocharts.com/monero/</a:t>
            </a:r>
            <a:r>
              <a:rPr lang="en-US" sz="1800" dirty="0"/>
              <a:t>  Mais </a:t>
            </a:r>
            <a:r>
              <a:rPr lang="en-US" sz="1800" dirty="0" err="1"/>
              <a:t>voir</a:t>
            </a:r>
            <a:r>
              <a:rPr lang="en-US" sz="1800" dirty="0"/>
              <a:t> large car le </a:t>
            </a:r>
            <a:r>
              <a:rPr lang="en-US" sz="1800" dirty="0" err="1"/>
              <a:t>nb</a:t>
            </a:r>
            <a:r>
              <a:rPr lang="en-US" sz="1800" dirty="0"/>
              <a:t> de transactions </a:t>
            </a:r>
            <a:r>
              <a:rPr lang="en-US" sz="1800" dirty="0" err="1"/>
              <a:t>est</a:t>
            </a:r>
            <a:r>
              <a:rPr lang="en-US" sz="1800" dirty="0"/>
              <a:t> exponential</a:t>
            </a:r>
          </a:p>
          <a:p>
            <a:pPr>
              <a:lnSpc>
                <a:spcPct val="120000"/>
              </a:lnSpc>
            </a:pPr>
            <a:r>
              <a:rPr lang="en-US" dirty="0"/>
              <a:t>- </a:t>
            </a:r>
            <a:r>
              <a:rPr lang="en-US" sz="2000" dirty="0"/>
              <a:t>1 </a:t>
            </a:r>
            <a:r>
              <a:rPr lang="en-US" sz="2000" dirty="0" err="1"/>
              <a:t>clé</a:t>
            </a:r>
            <a:r>
              <a:rPr lang="en-US" sz="2000" dirty="0"/>
              <a:t> USB</a:t>
            </a:r>
          </a:p>
          <a:p>
            <a:r>
              <a:rPr lang="en-US" sz="2000" dirty="0"/>
              <a:t>- 1 </a:t>
            </a:r>
            <a:r>
              <a:rPr lang="en-US" sz="2000" dirty="0" err="1"/>
              <a:t>ordinateur</a:t>
            </a:r>
            <a:r>
              <a:rPr lang="en-US" sz="2000" dirty="0"/>
              <a:t>- 1 </a:t>
            </a:r>
            <a:r>
              <a:rPr lang="en-US" sz="2000" dirty="0" err="1"/>
              <a:t>connexion</a:t>
            </a:r>
            <a:r>
              <a:rPr lang="en-US" sz="2000" dirty="0"/>
              <a:t> Internet stable</a:t>
            </a:r>
          </a:p>
          <a:p>
            <a:endParaRPr lang="en-US" sz="2000" dirty="0"/>
          </a:p>
          <a:p>
            <a:r>
              <a:rPr lang="en-US" sz="2000" b="1" dirty="0" err="1"/>
              <a:t>Basique</a:t>
            </a:r>
            <a:r>
              <a:rPr lang="en-US" sz="2000" dirty="0"/>
              <a:t> : </a:t>
            </a:r>
            <a:r>
              <a:rPr lang="en-US" sz="2000" dirty="0" err="1"/>
              <a:t>télécharger</a:t>
            </a:r>
            <a:r>
              <a:rPr lang="en-US" sz="2000" dirty="0"/>
              <a:t> Bitcoin </a:t>
            </a:r>
            <a:r>
              <a:rPr lang="en-US" sz="2000" dirty="0" err="1"/>
              <a:t>ou</a:t>
            </a:r>
            <a:r>
              <a:rPr lang="en-US" sz="2000" dirty="0"/>
              <a:t> Electrum sur Bitcoin.org,     </a:t>
            </a:r>
            <a:r>
              <a:rPr lang="en-US" sz="2000" dirty="0" err="1"/>
              <a:t>puis</a:t>
            </a:r>
            <a:r>
              <a:rPr lang="en-US" sz="2000" dirty="0"/>
              <a:t> Monero GUI Wallet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 err="1"/>
              <a:t>Mieux</a:t>
            </a:r>
            <a:r>
              <a:rPr lang="en-US" sz="2000" b="1" dirty="0"/>
              <a:t> : </a:t>
            </a:r>
            <a:br>
              <a:rPr lang="en-US" sz="2000" dirty="0"/>
            </a:br>
            <a:r>
              <a:rPr lang="en-US" sz="2000" dirty="0"/>
              <a:t>- Passer le PC sur Linux, avec Ubuntu </a:t>
            </a:r>
            <a:r>
              <a:rPr lang="en-US" sz="2000" dirty="0" err="1"/>
              <a:t>ou</a:t>
            </a:r>
            <a:r>
              <a:rPr lang="en-US" sz="2000" dirty="0"/>
              <a:t> Lubuntu par ex.</a:t>
            </a:r>
            <a:br>
              <a:rPr lang="en-US" sz="2000" dirty="0"/>
            </a:br>
            <a:r>
              <a:rPr lang="en-US" sz="2000" dirty="0"/>
              <a:t>- </a:t>
            </a:r>
            <a:r>
              <a:rPr lang="en-US" sz="2000" dirty="0" err="1"/>
              <a:t>Télécharger</a:t>
            </a:r>
            <a:r>
              <a:rPr lang="en-US" sz="2000" dirty="0"/>
              <a:t> </a:t>
            </a:r>
            <a:r>
              <a:rPr lang="en-US" sz="2000" dirty="0" err="1"/>
              <a:t>Umbrel</a:t>
            </a:r>
            <a:r>
              <a:rPr lang="en-US" sz="2000" dirty="0"/>
              <a:t> et </a:t>
            </a:r>
            <a:r>
              <a:rPr lang="en-US" sz="2000" dirty="0" err="1"/>
              <a:t>l'installer</a:t>
            </a:r>
            <a:br>
              <a:rPr lang="en-US" sz="2000" dirty="0"/>
            </a:br>
            <a:r>
              <a:rPr lang="en-US" sz="2000" dirty="0"/>
              <a:t>- Lancer un </a:t>
            </a:r>
            <a:r>
              <a:rPr lang="en-US" sz="2000" dirty="0" err="1"/>
              <a:t>noeud</a:t>
            </a:r>
            <a:r>
              <a:rPr lang="en-US" sz="2000" dirty="0"/>
              <a:t> Bitcoin dans </a:t>
            </a:r>
            <a:r>
              <a:rPr lang="en-US" sz="2000" dirty="0" err="1"/>
              <a:t>Umbrel</a:t>
            </a:r>
            <a:r>
              <a:rPr lang="en-US" sz="2000" dirty="0"/>
              <a:t>, le </a:t>
            </a:r>
            <a:r>
              <a:rPr lang="en-US" sz="2000" dirty="0" err="1"/>
              <a:t>laisser</a:t>
            </a:r>
            <a:r>
              <a:rPr lang="en-US" sz="2000" dirty="0"/>
              <a:t> se synchronizer (1 à 10 </a:t>
            </a:r>
            <a:r>
              <a:rPr lang="en-US" sz="2000" dirty="0" err="1"/>
              <a:t>jours</a:t>
            </a:r>
            <a:r>
              <a:rPr lang="en-US" sz="2000" dirty="0"/>
              <a:t>)</a:t>
            </a:r>
          </a:p>
          <a:p>
            <a:r>
              <a:rPr lang="en-US" sz="2000" dirty="0"/>
              <a:t>- Installer Monero GUI Wallet, le </a:t>
            </a:r>
            <a:r>
              <a:rPr lang="en-US" sz="2000" dirty="0" err="1"/>
              <a:t>laisser</a:t>
            </a:r>
            <a:r>
              <a:rPr lang="en-US" sz="2000" dirty="0"/>
              <a:t> se synchronizer (1 à 3 </a:t>
            </a:r>
            <a:r>
              <a:rPr lang="en-US" sz="2000" dirty="0" err="1"/>
              <a:t>jours</a:t>
            </a:r>
            <a:r>
              <a:rPr lang="en-US" sz="2000" dirty="0"/>
              <a:t>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F82151-DF18-9D3B-F42B-AAA1843E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91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CF97AB-B6D1-FF05-642C-95789C32A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7438"/>
            <a:ext cx="10613572" cy="47188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600" b="1" dirty="0" err="1"/>
              <a:t>Monero</a:t>
            </a:r>
            <a:r>
              <a:rPr lang="fr-FR" sz="2200" b="1" dirty="0"/>
              <a:t> :  matériel</a:t>
            </a:r>
          </a:p>
          <a:p>
            <a:pPr>
              <a:lnSpc>
                <a:spcPct val="120000"/>
              </a:lnSpc>
            </a:pPr>
            <a:r>
              <a:rPr lang="en-US" sz="2200" dirty="0" err="1"/>
              <a:t>Disque</a:t>
            </a:r>
            <a:r>
              <a:rPr lang="en-US" sz="2200" dirty="0"/>
              <a:t> dur SSD 500 Go (bonne </a:t>
            </a:r>
            <a:r>
              <a:rPr lang="en-US" sz="2200" dirty="0" err="1"/>
              <a:t>qualité</a:t>
            </a:r>
            <a:r>
              <a:rPr lang="en-US" sz="2200" dirty="0"/>
              <a:t>, </a:t>
            </a:r>
            <a:r>
              <a:rPr lang="en-US" sz="2200" dirty="0" err="1"/>
              <a:t>boitier</a:t>
            </a:r>
            <a:r>
              <a:rPr lang="en-US" sz="2200" dirty="0"/>
              <a:t> </a:t>
            </a:r>
            <a:r>
              <a:rPr lang="en-US" sz="2200" dirty="0" err="1"/>
              <a:t>robuste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1900" dirty="0" err="1"/>
              <a:t>Actuellement</a:t>
            </a:r>
            <a:r>
              <a:rPr lang="en-US" sz="1900" dirty="0"/>
              <a:t> le </a:t>
            </a:r>
            <a:r>
              <a:rPr lang="en-US" sz="1900" dirty="0" err="1"/>
              <a:t>fichier</a:t>
            </a:r>
            <a:r>
              <a:rPr lang="en-US" sz="1900" dirty="0"/>
              <a:t> de la blockchain Monero fait 70GB </a:t>
            </a:r>
            <a:br>
              <a:rPr lang="en-US" sz="1900" dirty="0"/>
            </a:br>
            <a:r>
              <a:rPr lang="en-US" sz="1900" dirty="0">
                <a:hlinkClick r:id="rId2"/>
              </a:rPr>
              <a:t>bitinfocharts.com/monero/</a:t>
            </a:r>
            <a:br>
              <a:rPr lang="en-US" sz="1900" dirty="0"/>
            </a:br>
            <a:r>
              <a:rPr lang="en-US" sz="1900" dirty="0"/>
              <a:t>Mais </a:t>
            </a:r>
            <a:r>
              <a:rPr lang="en-US" sz="1900" dirty="0" err="1"/>
              <a:t>voir</a:t>
            </a:r>
            <a:r>
              <a:rPr lang="en-US" sz="1900" dirty="0"/>
              <a:t> large car le </a:t>
            </a:r>
            <a:r>
              <a:rPr lang="en-US" sz="1900" dirty="0" err="1"/>
              <a:t>nb</a:t>
            </a:r>
            <a:r>
              <a:rPr lang="en-US" sz="1900" dirty="0"/>
              <a:t> de transactions </a:t>
            </a:r>
            <a:r>
              <a:rPr lang="en-US" sz="1900" dirty="0" err="1"/>
              <a:t>est</a:t>
            </a:r>
            <a:r>
              <a:rPr lang="en-US" sz="1900" dirty="0"/>
              <a:t> exponential</a:t>
            </a:r>
          </a:p>
          <a:p>
            <a:r>
              <a:rPr lang="en-US" sz="2200" dirty="0"/>
              <a:t>Un PC, avec </a:t>
            </a:r>
            <a:r>
              <a:rPr lang="en-US" sz="2200" dirty="0" err="1"/>
              <a:t>Monero</a:t>
            </a:r>
            <a:r>
              <a:rPr lang="en-US" sz="2200" dirty="0"/>
              <a:t> GUI Wallet </a:t>
            </a:r>
            <a:r>
              <a:rPr lang="en-US" sz="2200" dirty="0" err="1"/>
              <a:t>installé</a:t>
            </a:r>
            <a:r>
              <a:rPr lang="en-US" sz="2200" dirty="0"/>
              <a:t> dessus.</a:t>
            </a:r>
          </a:p>
          <a:p>
            <a:pPr marL="0" indent="0">
              <a:buNone/>
            </a:pPr>
            <a:br>
              <a:rPr lang="en-US" sz="2200" dirty="0"/>
            </a:br>
            <a:r>
              <a:rPr lang="en-US" sz="2600" b="1" dirty="0"/>
              <a:t>Bitcoin : </a:t>
            </a:r>
            <a:r>
              <a:rPr lang="en-US" sz="2200" dirty="0"/>
              <a:t>la chain fait déjà 450GB ! </a:t>
            </a:r>
          </a:p>
          <a:p>
            <a:r>
              <a:rPr lang="en-US" sz="2200" dirty="0" err="1"/>
              <a:t>Disque</a:t>
            </a:r>
            <a:r>
              <a:rPr lang="en-US" sz="2200" dirty="0"/>
              <a:t> dur 1 To</a:t>
            </a:r>
            <a:br>
              <a:rPr lang="en-US" sz="2200" dirty="0"/>
            </a:br>
            <a:r>
              <a:rPr lang="en-US" sz="2200" dirty="0" err="1"/>
              <a:t>ou</a:t>
            </a:r>
            <a:r>
              <a:rPr lang="en-US" sz="2200" dirty="0"/>
              <a:t> bien miner avec </a:t>
            </a:r>
            <a:r>
              <a:rPr lang="en-US" sz="2200" dirty="0" err="1"/>
              <a:t>seulement</a:t>
            </a:r>
            <a:r>
              <a:rPr lang="en-US" sz="2200" dirty="0"/>
              <a:t> </a:t>
            </a:r>
            <a:r>
              <a:rPr lang="en-US" sz="2200" dirty="0" err="1"/>
              <a:t>une</a:t>
            </a:r>
            <a:r>
              <a:rPr lang="en-US" sz="2200" dirty="0"/>
              <a:t> </a:t>
            </a:r>
            <a:r>
              <a:rPr lang="en-US" sz="2200" dirty="0" err="1"/>
              <a:t>partie</a:t>
            </a:r>
            <a:r>
              <a:rPr lang="en-US" sz="2200" dirty="0"/>
              <a:t> du </a:t>
            </a:r>
            <a:r>
              <a:rPr lang="en-US" sz="2200" dirty="0" err="1"/>
              <a:t>fichier</a:t>
            </a:r>
            <a:r>
              <a:rPr lang="en-US" sz="2200" dirty="0"/>
              <a:t> (= "pruning")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u="sng" dirty="0" err="1"/>
              <a:t>Acheter</a:t>
            </a:r>
            <a:r>
              <a:rPr lang="en-US" sz="2200" u="sng" dirty="0"/>
              <a:t> </a:t>
            </a:r>
            <a:r>
              <a:rPr lang="en-US" sz="2200" u="sng" dirty="0" err="1"/>
              <a:t>une</a:t>
            </a:r>
            <a:r>
              <a:rPr lang="en-US" sz="2200" u="sng" dirty="0"/>
              <a:t> carte de </a:t>
            </a:r>
            <a:r>
              <a:rPr lang="en-US" sz="2200" u="sng" dirty="0" err="1"/>
              <a:t>minage</a:t>
            </a:r>
            <a:r>
              <a:rPr lang="en-US" sz="2200" u="sng" dirty="0"/>
              <a:t> ASIC </a:t>
            </a:r>
            <a:r>
              <a:rPr lang="en-US" sz="2200" u="sng" dirty="0" err="1"/>
              <a:t>dédiée</a:t>
            </a:r>
            <a:r>
              <a:rPr lang="en-US" sz="2200" dirty="0"/>
              <a:t>, </a:t>
            </a:r>
            <a:r>
              <a:rPr lang="en-US" sz="2200" dirty="0" err="1"/>
              <a:t>comme</a:t>
            </a:r>
            <a:r>
              <a:rPr lang="en-US" sz="2200" dirty="0"/>
              <a:t> la S9 </a:t>
            </a:r>
            <a:r>
              <a:rPr lang="en-US" sz="2200" dirty="0" err="1"/>
              <a:t>ou</a:t>
            </a:r>
            <a:r>
              <a:rPr lang="en-US" sz="2200" dirty="0"/>
              <a:t> la S19 de </a:t>
            </a:r>
            <a:r>
              <a:rPr lang="en-US" sz="2200" dirty="0" err="1"/>
              <a:t>Antminer</a:t>
            </a:r>
            <a:r>
              <a:rPr lang="en-US" sz="2200" dirty="0"/>
              <a:t>  . </a:t>
            </a:r>
            <a:r>
              <a:rPr lang="en-US" sz="2200" b="1" dirty="0"/>
              <a:t>/!\</a:t>
            </a:r>
            <a:r>
              <a:rPr lang="en-US" sz="2200" dirty="0"/>
              <a:t> </a:t>
            </a:r>
            <a:r>
              <a:rPr lang="en-US" sz="2200" dirty="0" err="1"/>
              <a:t>bruyant</a:t>
            </a:r>
            <a:r>
              <a:rPr lang="en-US" sz="2200" dirty="0"/>
              <a:t> !</a:t>
            </a:r>
          </a:p>
          <a:p>
            <a:pPr marL="0" indent="0">
              <a:buNone/>
            </a:pPr>
            <a:r>
              <a:rPr lang="en-US" sz="2400" dirty="0"/>
              <a:t>     </a:t>
            </a:r>
            <a:r>
              <a:rPr lang="en-US" sz="2400" dirty="0" err="1"/>
              <a:t>Voir</a:t>
            </a:r>
            <a:r>
              <a:rPr lang="en-US" sz="2400" dirty="0"/>
              <a:t> </a:t>
            </a:r>
            <a:r>
              <a:rPr lang="en-US" sz="2400" dirty="0" err="1"/>
              <a:t>projet</a:t>
            </a:r>
            <a:r>
              <a:rPr lang="en-US" sz="2400" dirty="0"/>
              <a:t> Attakai de </a:t>
            </a:r>
            <a:r>
              <a:rPr lang="en-US" sz="2400" dirty="0" err="1"/>
              <a:t>DécouvreBitcoin</a:t>
            </a:r>
            <a:r>
              <a:rPr lang="en-US" sz="2400" dirty="0"/>
              <a:t> pour se chauffer à bas </a:t>
            </a:r>
            <a:r>
              <a:rPr lang="en-US" sz="2400" dirty="0" err="1"/>
              <a:t>coût</a:t>
            </a:r>
            <a:endParaRPr lang="en-US" sz="21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3AB2F4-F521-60A2-96EB-ED80D3B5BF22}"/>
              </a:ext>
            </a:extLst>
          </p:cNvPr>
          <p:cNvSpPr txBox="1"/>
          <p:nvPr/>
        </p:nvSpPr>
        <p:spPr>
          <a:xfrm>
            <a:off x="2381974" y="334854"/>
            <a:ext cx="7428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Minage : devenir acteur du réseau financier</a:t>
            </a:r>
            <a:br>
              <a:rPr lang="fr-FR" sz="2000" dirty="0"/>
            </a:br>
            <a:r>
              <a:rPr lang="fr-FR" sz="2000" dirty="0"/>
              <a:t>comment miner avec un simple PC/Mac</a:t>
            </a:r>
            <a:endParaRPr lang="en-US" sz="20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4C31F9-B82D-D921-2798-E0D2D6B1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0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1E84A261-3C75-72C7-CEEE-B57289BD03CC}"/>
              </a:ext>
            </a:extLst>
          </p:cNvPr>
          <p:cNvSpPr/>
          <p:nvPr/>
        </p:nvSpPr>
        <p:spPr>
          <a:xfrm>
            <a:off x="10911032" y="2052084"/>
            <a:ext cx="626918" cy="5266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8454FC17-1E61-6B4D-B6AB-BD76F9DDC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24" y="5321187"/>
            <a:ext cx="1128196" cy="1125815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021159C9-3572-5751-53D7-C5BA997D4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08" y="5393446"/>
            <a:ext cx="435952" cy="435952"/>
          </a:xfrm>
          <a:prstGeom prst="rect">
            <a:avLst/>
          </a:prstGeom>
        </p:spPr>
      </p:pic>
      <p:sp>
        <p:nvSpPr>
          <p:cNvPr id="72" name="Ellipse 71">
            <a:extLst>
              <a:ext uri="{FF2B5EF4-FFF2-40B4-BE49-F238E27FC236}">
                <a16:creationId xmlns:a16="http://schemas.microsoft.com/office/drawing/2014/main" id="{41CD6F33-9C25-4460-EBFF-334F5F2BDADB}"/>
              </a:ext>
            </a:extLst>
          </p:cNvPr>
          <p:cNvSpPr/>
          <p:nvPr/>
        </p:nvSpPr>
        <p:spPr>
          <a:xfrm>
            <a:off x="1882721" y="5365348"/>
            <a:ext cx="478132" cy="4970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9EDDEC16-DDC9-F897-B30C-6290893F6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17" y="3981450"/>
            <a:ext cx="435952" cy="435952"/>
          </a:xfrm>
          <a:prstGeom prst="rect">
            <a:avLst/>
          </a:prstGeom>
        </p:spPr>
      </p:pic>
      <p:pic>
        <p:nvPicPr>
          <p:cNvPr id="1030" name="Picture 6" descr="DOKIO Kit Panneau solaire PLIABLE 100WC - 12V AVEC INVERSEUR Solaire 2 ...">
            <a:extLst>
              <a:ext uri="{FF2B5EF4-FFF2-40B4-BE49-F238E27FC236}">
                <a16:creationId xmlns:a16="http://schemas.microsoft.com/office/drawing/2014/main" id="{775A62DE-17C5-7DDC-9E4F-2B3EE7B7C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96301" y="2660069"/>
            <a:ext cx="1123652" cy="4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5B56FB68-4235-FF61-8AE9-A083ABFB4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13" b="96650" l="2178" r="99162">
                        <a14:foregroundMark x1="57789" y1="9213" x2="47906" y2="2513"/>
                        <a14:foregroundMark x1="47906" y1="2513" x2="50921" y2="10385"/>
                        <a14:foregroundMark x1="50921" y1="10385" x2="52261" y2="12228"/>
                        <a14:foregroundMark x1="90452" y1="63317" x2="80737" y2="62144"/>
                        <a14:foregroundMark x1="86097" y1="56616" x2="80067" y2="55276"/>
                        <a14:foregroundMark x1="87270" y1="22613" x2="88945" y2="31826"/>
                        <a14:foregroundMark x1="88945" y1="31826" x2="85930" y2="35176"/>
                        <a14:foregroundMark x1="10888" y1="32998" x2="3853" y2="25461"/>
                        <a14:foregroundMark x1="3853" y1="25461" x2="5863" y2="28643"/>
                        <a14:foregroundMark x1="8208" y1="37521" x2="3853" y2="37521"/>
                        <a14:foregroundMark x1="7035" y1="36348" x2="6198" y2="36851"/>
                        <a14:foregroundMark x1="8878" y1="32998" x2="2345" y2="31156"/>
                        <a14:foregroundMark x1="85092" y1="51424" x2="85762" y2="55611"/>
                        <a14:foregroundMark x1="96315" y1="86767" x2="95477" y2="96650"/>
                        <a14:foregroundMark x1="95477" y1="96650" x2="95477" y2="96650"/>
                        <a14:foregroundMark x1="97655" y1="96650" x2="99162" y2="89615"/>
                        <a14:foregroundMark x1="99162" y1="89615" x2="97320" y2="93467"/>
                        <a14:foregroundMark x1="94975" y1="82580" x2="92630" y2="83920"/>
                        <a14:foregroundMark x1="4523" y1="36348" x2="4188" y2="36181"/>
                        <a14:foregroundMark x1="5695" y1="34003" x2="7035" y2="33836"/>
                        <a14:foregroundMark x1="7203" y1="33333" x2="5863" y2="33668"/>
                        <a14:foregroundMark x1="21608" y1="52261" x2="19933" y2="51926"/>
                        <a14:foregroundMark x1="23451" y1="71859" x2="24791" y2="71692"/>
                        <a14:foregroundMark x1="19598" y1="76884" x2="20268" y2="79899"/>
                        <a14:foregroundMark x1="21441" y1="80570" x2="22613" y2="79564"/>
                        <a14:foregroundMark x1="21106" y1="83082" x2="21273" y2="82747"/>
                        <a14:foregroundMark x1="20771" y1="83082" x2="20771" y2="83082"/>
                        <a14:foregroundMark x1="20603" y1="82747" x2="21776" y2="82915"/>
                        <a14:foregroundMark x1="92797" y1="75879" x2="89615" y2="77052"/>
                        <a14:foregroundMark x1="91960" y1="74707" x2="91960" y2="7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58" y="1319126"/>
            <a:ext cx="3763392" cy="3763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8A9CEB-8CDB-5E7A-5139-724BDFA5F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4477" y="2222271"/>
            <a:ext cx="1002248" cy="23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4B4FA9-5FAA-45C1-9B8F-1600158A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418" y="12335"/>
            <a:ext cx="8579238" cy="692398"/>
          </a:xfrm>
        </p:spPr>
        <p:txBody>
          <a:bodyPr>
            <a:normAutofit/>
          </a:bodyPr>
          <a:lstStyle/>
          <a:p>
            <a:pPr algn="ctr"/>
            <a:r>
              <a:rPr lang="fr-FR" sz="3400" dirty="0"/>
              <a:t>Système monétaire       résilient</a:t>
            </a:r>
            <a:endParaRPr lang="en-US" sz="3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32238C-D10F-45C9-A0A2-DC2EFF4F29D7}"/>
              </a:ext>
            </a:extLst>
          </p:cNvPr>
          <p:cNvSpPr txBox="1"/>
          <p:nvPr/>
        </p:nvSpPr>
        <p:spPr>
          <a:xfrm>
            <a:off x="3098230" y="581125"/>
            <a:ext cx="5710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 Proposition Aout 2022 </a:t>
            </a:r>
            <a:r>
              <a:rPr lang="fr-FR" sz="1600" dirty="0"/>
              <a:t>– </a:t>
            </a:r>
            <a:r>
              <a:rPr lang="fr-FR" sz="1600" b="1" i="1" dirty="0"/>
              <a:t>@SortieDeBanque</a:t>
            </a:r>
            <a:r>
              <a:rPr lang="fr-FR" sz="1600" dirty="0"/>
              <a:t>. </a:t>
            </a:r>
            <a:br>
              <a:rPr lang="fr-FR" sz="1600" dirty="0"/>
            </a:br>
            <a:r>
              <a:rPr lang="fr-FR" sz="1600" dirty="0"/>
              <a:t>Face à la faillite en cours de l'euro € et des banques, éviter le chaos</a:t>
            </a:r>
            <a:endParaRPr lang="en-US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53219C-C220-4FB7-AA92-8D7F6E107CFB}"/>
              </a:ext>
            </a:extLst>
          </p:cNvPr>
          <p:cNvSpPr txBox="1"/>
          <p:nvPr/>
        </p:nvSpPr>
        <p:spPr>
          <a:xfrm>
            <a:off x="466148" y="1150591"/>
            <a:ext cx="271805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Citoyens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Convertissent des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€</a:t>
            </a:r>
            <a:b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(XMR) puis paient avec cette monnaie intraçable.</a:t>
            </a:r>
            <a:b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Bien noter les 12 mots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Utiliser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BitRefill</a:t>
            </a:r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 et </a:t>
            </a:r>
            <a:r>
              <a:rPr lang="fr-FR" sz="1600" dirty="0" err="1">
                <a:solidFill>
                  <a:prstClr val="black"/>
                </a:solidFill>
                <a:latin typeface="Calibri" panose="020F0502020204030204"/>
              </a:rPr>
              <a:t>CoinDebit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Favoriser les commerces qui acceptent BTC/XMR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B618D2-70AB-44C9-B62C-82A4EB4B492F}"/>
              </a:ext>
            </a:extLst>
          </p:cNvPr>
          <p:cNvSpPr txBox="1"/>
          <p:nvPr/>
        </p:nvSpPr>
        <p:spPr>
          <a:xfrm>
            <a:off x="3125548" y="5297108"/>
            <a:ext cx="5566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Commerçants</a:t>
            </a:r>
          </a:p>
          <a:p>
            <a:pPr algn="ctr"/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Acceptent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Monero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et/ou Bitcoin</a:t>
            </a:r>
            <a:b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fr-FR" dirty="0"/>
              <a:t>- App </a:t>
            </a:r>
            <a:r>
              <a:rPr lang="fr-FR" dirty="0" err="1"/>
              <a:t>BlueWallet</a:t>
            </a:r>
            <a:r>
              <a:rPr lang="fr-FR" dirty="0"/>
              <a:t> pour être payé. </a:t>
            </a:r>
            <a:br>
              <a:rPr lang="fr-FR" dirty="0"/>
            </a:br>
            <a:r>
              <a:rPr lang="fr-FR" dirty="0"/>
              <a:t> </a:t>
            </a:r>
            <a:r>
              <a:rPr lang="fr-FR" sz="1600" dirty="0"/>
              <a:t>- Compta et fiscalité avec </a:t>
            </a:r>
            <a:r>
              <a:rPr lang="fr-FR" sz="1600" dirty="0" err="1"/>
              <a:t>Walltio</a:t>
            </a:r>
            <a:r>
              <a:rPr lang="fr-FR" sz="1600" dirty="0"/>
              <a:t> ou </a:t>
            </a:r>
            <a:r>
              <a:rPr lang="fr-FR" sz="1600" dirty="0" err="1"/>
              <a:t>BTCPayServer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FFE31E-8570-4C72-86CE-4B6C12A4109A}"/>
              </a:ext>
            </a:extLst>
          </p:cNvPr>
          <p:cNvSpPr txBox="1"/>
          <p:nvPr/>
        </p:nvSpPr>
        <p:spPr>
          <a:xfrm>
            <a:off x="8273929" y="1144323"/>
            <a:ext cx="29359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Citoyens</a:t>
            </a:r>
            <a:br>
              <a:rPr lang="fr-FR" sz="2800" b="1" dirty="0"/>
            </a:br>
            <a:r>
              <a:rPr lang="fr-FR" sz="2800" b="1" dirty="0"/>
              <a:t> qui font tourner un "</a:t>
            </a:r>
            <a:r>
              <a:rPr lang="fr-FR" sz="2800" b="1" dirty="0" err="1"/>
              <a:t>noeud</a:t>
            </a:r>
            <a:r>
              <a:rPr lang="fr-FR" sz="2800" b="1" dirty="0"/>
              <a:t>"</a:t>
            </a:r>
          </a:p>
          <a:p>
            <a:pPr algn="ctr"/>
            <a:r>
              <a:rPr lang="fr-FR" dirty="0"/>
              <a:t>Participent au réseau </a:t>
            </a:r>
            <a:br>
              <a:rPr lang="fr-FR" dirty="0"/>
            </a:br>
            <a:r>
              <a:rPr lang="fr-FR" dirty="0"/>
              <a:t>avec leur PC/Mac.</a:t>
            </a:r>
            <a:br>
              <a:rPr lang="fr-FR" dirty="0"/>
            </a:br>
            <a:r>
              <a:rPr lang="fr-FR" dirty="0"/>
              <a:t>Utiliser du PV solaire </a:t>
            </a:r>
            <a:br>
              <a:rPr lang="fr-FR" dirty="0"/>
            </a:br>
            <a:r>
              <a:rPr lang="fr-FR" dirty="0"/>
              <a:t>si possible.</a:t>
            </a:r>
            <a:br>
              <a:rPr lang="fr-FR" dirty="0"/>
            </a:br>
            <a:endParaRPr lang="fr-FR" dirty="0"/>
          </a:p>
          <a:p>
            <a:pPr algn="ctr"/>
            <a:r>
              <a:rPr lang="fr-FR" sz="1600" dirty="0"/>
              <a:t>- Rendre le réseau monétaire plus résistant (en plus du</a:t>
            </a:r>
            <a:br>
              <a:rPr lang="fr-FR" sz="1600" dirty="0"/>
            </a:br>
            <a:r>
              <a:rPr lang="fr-FR" sz="1600" dirty="0"/>
              <a:t> minage mondial)</a:t>
            </a:r>
            <a:br>
              <a:rPr lang="fr-FR" sz="1600" dirty="0"/>
            </a:br>
            <a:r>
              <a:rPr lang="fr-FR" sz="1600" dirty="0"/>
              <a:t>- Bonus : faire du minage</a:t>
            </a:r>
            <a:endParaRPr lang="en-US" sz="16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F6F528-5EB3-21EA-25A7-3E0B1B243CC5}"/>
              </a:ext>
            </a:extLst>
          </p:cNvPr>
          <p:cNvCxnSpPr>
            <a:cxnSpLocks/>
          </p:cNvCxnSpPr>
          <p:nvPr/>
        </p:nvCxnSpPr>
        <p:spPr>
          <a:xfrm flipV="1">
            <a:off x="7385513" y="1833247"/>
            <a:ext cx="1141134" cy="323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9B4BEA0-2C2C-4BA3-C67F-B4589AD8D103}"/>
              </a:ext>
            </a:extLst>
          </p:cNvPr>
          <p:cNvCxnSpPr>
            <a:cxnSpLocks/>
          </p:cNvCxnSpPr>
          <p:nvPr/>
        </p:nvCxnSpPr>
        <p:spPr>
          <a:xfrm flipH="1" flipV="1">
            <a:off x="2895011" y="1651897"/>
            <a:ext cx="1199467" cy="490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AE21BC8-EF4F-7379-85DA-FA5339333424}"/>
              </a:ext>
            </a:extLst>
          </p:cNvPr>
          <p:cNvCxnSpPr>
            <a:cxnSpLocks/>
          </p:cNvCxnSpPr>
          <p:nvPr/>
        </p:nvCxnSpPr>
        <p:spPr>
          <a:xfrm>
            <a:off x="5889545" y="4908130"/>
            <a:ext cx="1" cy="46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D78591A-B357-AB85-1604-20ACBBD2B374}"/>
              </a:ext>
            </a:extLst>
          </p:cNvPr>
          <p:cNvSpPr txBox="1"/>
          <p:nvPr/>
        </p:nvSpPr>
        <p:spPr>
          <a:xfrm>
            <a:off x="9415509" y="5113512"/>
            <a:ext cx="2561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" Un pays peuplé d'irréductibles gaulois résiste encore et toujours à l'envahisseur "</a:t>
            </a:r>
            <a:endParaRPr lang="en-US" i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343D0F5-F3BC-6879-7816-4430F447C0D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67" b="97000" l="3448" r="96076">
                        <a14:foregroundMark x1="29013" y1="9833" x2="18074" y2="22667"/>
                        <a14:foregroundMark x1="18074" y1="22667" x2="18074" y2="23833"/>
                        <a14:foregroundMark x1="16885" y1="76333" x2="25565" y2="95833"/>
                        <a14:foregroundMark x1="25565" y1="95833" x2="26754" y2="96167"/>
                        <a14:foregroundMark x1="70036" y1="92167" x2="11177" y2="92833"/>
                        <a14:foregroundMark x1="82283" y1="91667" x2="49227" y2="92667"/>
                        <a14:foregroundMark x1="89180" y1="93167" x2="79191" y2="77833"/>
                        <a14:foregroundMark x1="79191" y1="77833" x2="78835" y2="76833"/>
                        <a14:foregroundMark x1="90131" y1="89667" x2="84067" y2="75500"/>
                        <a14:foregroundMark x1="92390" y1="94167" x2="86326" y2="79333"/>
                        <a14:foregroundMark x1="95719" y1="95167" x2="86088" y2="79167"/>
                        <a14:foregroundMark x1="95719" y1="94000" x2="87872" y2="79000"/>
                        <a14:foregroundMark x1="93817" y1="90500" x2="95125" y2="91500"/>
                        <a14:foregroundMark x1="76338" y1="81333" x2="48395" y2="82667"/>
                        <a14:foregroundMark x1="76338" y1="79333" x2="32699" y2="79500"/>
                        <a14:foregroundMark x1="51962" y1="82500" x2="23424" y2="74500"/>
                        <a14:foregroundMark x1="23424" y1="74500" x2="20095" y2="66667"/>
                        <a14:foregroundMark x1="19976" y1="73500" x2="8561" y2="90833"/>
                        <a14:foregroundMark x1="6064" y1="92167" x2="16885" y2="74333"/>
                        <a14:foregroundMark x1="4281" y1="93500" x2="16290" y2="76167"/>
                        <a14:foregroundMark x1="39120" y1="87833" x2="65279" y2="88500"/>
                        <a14:foregroundMark x1="17836" y1="72833" x2="17360" y2="59667"/>
                        <a14:foregroundMark x1="23187" y1="71833" x2="37931" y2="71333"/>
                        <a14:foregroundMark x1="61712" y1="70667" x2="33650" y2="71667"/>
                        <a14:foregroundMark x1="72652" y1="72833" x2="34245" y2="76667"/>
                        <a14:foregroundMark x1="79548" y1="72500" x2="54816" y2="77500"/>
                        <a14:foregroundMark x1="79786" y1="76667" x2="82996" y2="67167"/>
                        <a14:foregroundMark x1="80262" y1="73000" x2="69560" y2="79333"/>
                        <a14:foregroundMark x1="85256" y1="69167" x2="84304" y2="60000"/>
                        <a14:foregroundMark x1="83353" y1="64000" x2="83115" y2="47333"/>
                        <a14:foregroundMark x1="84185" y1="51833" x2="84185" y2="20000"/>
                        <a14:foregroundMark x1="84185" y1="21667" x2="72414" y2="10667"/>
                        <a14:foregroundMark x1="72414" y1="10667" x2="17479" y2="14333"/>
                        <a14:foregroundMark x1="16766" y1="17500" x2="17479" y2="62333"/>
                        <a14:foregroundMark x1="96076" y1="93833" x2="92747" y2="89000"/>
                        <a14:foregroundMark x1="6183" y1="89833" x2="20927" y2="96167"/>
                        <a14:foregroundMark x1="20927" y1="96167" x2="37574" y2="96000"/>
                        <a14:foregroundMark x1="37574" y1="96000" x2="96195" y2="97000"/>
                        <a14:foregroundMark x1="17122" y1="95500" x2="3448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522" y="1949079"/>
            <a:ext cx="828330" cy="590961"/>
          </a:xfrm>
          <a:prstGeom prst="rect">
            <a:avLst/>
          </a:prstGeom>
        </p:spPr>
      </p:pic>
      <p:pic>
        <p:nvPicPr>
          <p:cNvPr id="41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F1501B30-8C5F-6BB1-14A7-24F9A607D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24" y="4034707"/>
            <a:ext cx="311361" cy="3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6708ECA9-020F-7C6C-0D88-E58665089DA0}"/>
              </a:ext>
            </a:extLst>
          </p:cNvPr>
          <p:cNvSpPr/>
          <p:nvPr/>
        </p:nvSpPr>
        <p:spPr>
          <a:xfrm>
            <a:off x="1663794" y="3964152"/>
            <a:ext cx="478132" cy="4970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Monero XMR">
            <a:extLst>
              <a:ext uri="{FF2B5EF4-FFF2-40B4-BE49-F238E27FC236}">
                <a16:creationId xmlns:a16="http://schemas.microsoft.com/office/drawing/2014/main" id="{CA9B1BC7-EFC5-DD6D-089D-E2584034C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4793" y="3995587"/>
            <a:ext cx="451816" cy="4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0F814E7F-0E89-BA53-541F-01AEDAF80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2402569" y="4035461"/>
            <a:ext cx="127412" cy="1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(Android 12L)">
            <a:extLst>
              <a:ext uri="{FF2B5EF4-FFF2-40B4-BE49-F238E27FC236}">
                <a16:creationId xmlns:a16="http://schemas.microsoft.com/office/drawing/2014/main" id="{240DBDF5-50C0-1F19-1048-A4AE5C86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37" y="123591"/>
            <a:ext cx="486130" cy="4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llipse 45">
            <a:extLst>
              <a:ext uri="{FF2B5EF4-FFF2-40B4-BE49-F238E27FC236}">
                <a16:creationId xmlns:a16="http://schemas.microsoft.com/office/drawing/2014/main" id="{B25E6801-F00E-E7D0-2B77-4945FF99FD5C}"/>
              </a:ext>
            </a:extLst>
          </p:cNvPr>
          <p:cNvSpPr/>
          <p:nvPr/>
        </p:nvSpPr>
        <p:spPr>
          <a:xfrm>
            <a:off x="635001" y="1191133"/>
            <a:ext cx="408916" cy="408916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435D825-1B8F-857F-A817-302CD557E8DD}"/>
              </a:ext>
            </a:extLst>
          </p:cNvPr>
          <p:cNvSpPr/>
          <p:nvPr/>
        </p:nvSpPr>
        <p:spPr>
          <a:xfrm>
            <a:off x="4320027" y="5345520"/>
            <a:ext cx="436202" cy="436202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75A9BF1-0470-DE85-2300-BD0528A758EE}"/>
              </a:ext>
            </a:extLst>
          </p:cNvPr>
          <p:cNvSpPr/>
          <p:nvPr/>
        </p:nvSpPr>
        <p:spPr>
          <a:xfrm>
            <a:off x="8526647" y="1207859"/>
            <a:ext cx="436202" cy="436202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31950854-CA10-E1EA-FE8F-78F8B4DF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556" b="89778" l="9778" r="91111">
                        <a14:foregroundMark x1="85333" y1="41778" x2="21333" y2="7556"/>
                        <a14:foregroundMark x1="21333" y1="7556" x2="17333" y2="7556"/>
                        <a14:foregroundMark x1="21778" y1="38222" x2="83556" y2="32000"/>
                        <a14:foregroundMark x1="83556" y1="32000" x2="65333" y2="19556"/>
                        <a14:foregroundMark x1="78222" y1="39556" x2="32444" y2="23556"/>
                        <a14:foregroundMark x1="85778" y1="33333" x2="52889" y2="18667"/>
                        <a14:foregroundMark x1="91111" y1="37333" x2="78222" y2="12444"/>
                        <a14:foregroundMark x1="14222" y1="36889" x2="23556" y2="9333"/>
                        <a14:foregroundMark x1="21778" y1="34222" x2="32000" y2="8889"/>
                        <a14:foregroundMark x1="21778" y1="59556" x2="65333" y2="66222"/>
                        <a14:foregroundMark x1="79556" y1="66667" x2="31556" y2="70222"/>
                        <a14:foregroundMark x1="67556" y1="72000" x2="35111" y2="55556"/>
                        <a14:foregroundMark x1="50222" y1="20444" x2="53778" y2="13778"/>
                        <a14:foregroundMark x1="78667" y1="68444" x2="56000" y2="59111"/>
                        <a14:foregroundMark x1="75111" y1="57333" x2="45333" y2="56444"/>
                        <a14:foregroundMark x1="81778" y1="59556" x2="15111" y2="59556"/>
                        <a14:foregroundMark x1="15556" y1="88000" x2="85333" y2="87556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20" y="5453403"/>
            <a:ext cx="815331" cy="81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runette, caissier, vendeur. Beau, client, brunette, assister à ...">
            <a:extLst>
              <a:ext uri="{FF2B5EF4-FFF2-40B4-BE49-F238E27FC236}">
                <a16:creationId xmlns:a16="http://schemas.microsoft.com/office/drawing/2014/main" id="{5BF1340B-24BF-F0CC-1B77-AA8A708C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3" b="92871" l="1411" r="96976">
                        <a14:foregroundMark x1="74798" y1="90559" x2="5242" y2="82852"/>
                        <a14:foregroundMark x1="96976" y1="85164" x2="10282" y2="86320"/>
                        <a14:foregroundMark x1="10282" y1="86320" x2="10282" y2="86320"/>
                        <a14:foregroundMark x1="94556" y1="86898" x2="18952" y2="92871"/>
                        <a14:foregroundMark x1="18952" y1="92871" x2="18952" y2="92871"/>
                        <a14:foregroundMark x1="62298" y1="13487" x2="61694" y2="385"/>
                        <a14:foregroundMark x1="69153" y1="26397" x2="61089" y2="5010"/>
                        <a14:foregroundMark x1="84073" y1="83430" x2="18952" y2="79191"/>
                        <a14:foregroundMark x1="85887" y1="76301" x2="17540" y2="75723"/>
                        <a14:foregroundMark x1="23185" y1="78035" x2="2823" y2="76879"/>
                        <a14:foregroundMark x1="20766" y1="85164" x2="1411" y2="80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17" y="5667993"/>
            <a:ext cx="806214" cy="8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Ellipse 65">
            <a:extLst>
              <a:ext uri="{FF2B5EF4-FFF2-40B4-BE49-F238E27FC236}">
                <a16:creationId xmlns:a16="http://schemas.microsoft.com/office/drawing/2014/main" id="{4BFE0BF4-3C4C-3E22-F63F-644C2E471401}"/>
              </a:ext>
            </a:extLst>
          </p:cNvPr>
          <p:cNvSpPr/>
          <p:nvPr/>
        </p:nvSpPr>
        <p:spPr>
          <a:xfrm>
            <a:off x="1911685" y="5306298"/>
            <a:ext cx="478132" cy="4970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Monero XMR">
            <a:extLst>
              <a:ext uri="{FF2B5EF4-FFF2-40B4-BE49-F238E27FC236}">
                <a16:creationId xmlns:a16="http://schemas.microsoft.com/office/drawing/2014/main" id="{33BD99EB-C383-1B7C-BE0D-BCABC0F8D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934" y="5394883"/>
            <a:ext cx="451816" cy="4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8AF57689-4BA4-B4EC-A8B0-61D27BE78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2391349" y="5436412"/>
            <a:ext cx="127412" cy="1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Flèche : virage 56">
            <a:extLst>
              <a:ext uri="{FF2B5EF4-FFF2-40B4-BE49-F238E27FC236}">
                <a16:creationId xmlns:a16="http://schemas.microsoft.com/office/drawing/2014/main" id="{80EFD1BB-DBAE-F67C-774E-E01C503E1963}"/>
              </a:ext>
            </a:extLst>
          </p:cNvPr>
          <p:cNvSpPr/>
          <p:nvPr/>
        </p:nvSpPr>
        <p:spPr>
          <a:xfrm rot="10800000" flipH="1">
            <a:off x="1941644" y="5959512"/>
            <a:ext cx="484519" cy="220836"/>
          </a:xfrm>
          <a:prstGeom prst="bentArrow">
            <a:avLst>
              <a:gd name="adj1" fmla="val 25000"/>
              <a:gd name="adj2" fmla="val 30751"/>
              <a:gd name="adj3" fmla="val 48003"/>
              <a:gd name="adj4" fmla="val 4375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F7FE3D5-8DB0-46E6-5AA9-7BD6EDD974F7}"/>
              </a:ext>
            </a:extLst>
          </p:cNvPr>
          <p:cNvSpPr txBox="1"/>
          <p:nvPr/>
        </p:nvSpPr>
        <p:spPr>
          <a:xfrm>
            <a:off x="263802" y="2631082"/>
            <a:ext cx="67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chemeClr val="bg1">
                    <a:lumMod val="65000"/>
                  </a:schemeClr>
                </a:solidFill>
              </a:rPr>
              <a:t>1h</a:t>
            </a:r>
            <a:endParaRPr lang="en-US" sz="24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2275BE8-9C31-E4F3-9E44-FAF1BF2FF99F}"/>
              </a:ext>
            </a:extLst>
          </p:cNvPr>
          <p:cNvSpPr txBox="1"/>
          <p:nvPr/>
        </p:nvSpPr>
        <p:spPr>
          <a:xfrm>
            <a:off x="11027037" y="3411308"/>
            <a:ext cx="67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chemeClr val="bg1">
                    <a:lumMod val="65000"/>
                  </a:schemeClr>
                </a:solidFill>
              </a:rPr>
              <a:t>5h</a:t>
            </a:r>
            <a:endParaRPr lang="en-US" sz="24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D77587D7-829C-7245-B615-23B1F193B239}"/>
              </a:ext>
            </a:extLst>
          </p:cNvPr>
          <p:cNvSpPr txBox="1"/>
          <p:nvPr/>
        </p:nvSpPr>
        <p:spPr>
          <a:xfrm>
            <a:off x="7016327" y="5345000"/>
            <a:ext cx="67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chemeClr val="bg1">
                    <a:lumMod val="65000"/>
                  </a:schemeClr>
                </a:solidFill>
              </a:rPr>
              <a:t>2h</a:t>
            </a:r>
            <a:endParaRPr lang="en-US" sz="24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671614-2DCE-218B-322D-71E61CCED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91" y="2631082"/>
            <a:ext cx="1002249" cy="1002249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884488B-B624-D003-BB25-D2B66F41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4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arte&#10;&#10;Description générée automatiquement">
            <a:extLst>
              <a:ext uri="{FF2B5EF4-FFF2-40B4-BE49-F238E27FC236}">
                <a16:creationId xmlns:a16="http://schemas.microsoft.com/office/drawing/2014/main" id="{2A0D705F-B366-BE5C-FF63-FF4677063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3" b="96650" l="2178" r="99162">
                        <a14:foregroundMark x1="57789" y1="9213" x2="47906" y2="2513"/>
                        <a14:foregroundMark x1="47906" y1="2513" x2="50921" y2="10385"/>
                        <a14:foregroundMark x1="50921" y1="10385" x2="52261" y2="12228"/>
                        <a14:foregroundMark x1="90452" y1="63317" x2="80737" y2="62144"/>
                        <a14:foregroundMark x1="86097" y1="56616" x2="80067" y2="55276"/>
                        <a14:foregroundMark x1="87270" y1="22613" x2="88945" y2="31826"/>
                        <a14:foregroundMark x1="88945" y1="31826" x2="85930" y2="35176"/>
                        <a14:foregroundMark x1="10888" y1="32998" x2="3853" y2="25461"/>
                        <a14:foregroundMark x1="3853" y1="25461" x2="5863" y2="28643"/>
                        <a14:foregroundMark x1="8208" y1="37521" x2="3853" y2="37521"/>
                        <a14:foregroundMark x1="7035" y1="36348" x2="6198" y2="36851"/>
                        <a14:foregroundMark x1="8878" y1="32998" x2="2345" y2="31156"/>
                        <a14:foregroundMark x1="85092" y1="51424" x2="85762" y2="55611"/>
                        <a14:foregroundMark x1="96315" y1="86767" x2="95477" y2="96650"/>
                        <a14:foregroundMark x1="95477" y1="96650" x2="95477" y2="96650"/>
                        <a14:foregroundMark x1="97655" y1="96650" x2="99162" y2="89615"/>
                        <a14:foregroundMark x1="99162" y1="89615" x2="97320" y2="93467"/>
                        <a14:foregroundMark x1="94975" y1="82580" x2="92630" y2="83920"/>
                        <a14:foregroundMark x1="4523" y1="36348" x2="4188" y2="36181"/>
                        <a14:foregroundMark x1="5695" y1="34003" x2="7035" y2="33836"/>
                        <a14:foregroundMark x1="7203" y1="33333" x2="5863" y2="33668"/>
                        <a14:foregroundMark x1="21608" y1="52261" x2="19933" y2="51926"/>
                        <a14:foregroundMark x1="23451" y1="71859" x2="24791" y2="71692"/>
                        <a14:foregroundMark x1="19598" y1="76884" x2="20268" y2="79899"/>
                        <a14:foregroundMark x1="21441" y1="80570" x2="22613" y2="79564"/>
                        <a14:foregroundMark x1="21106" y1="83082" x2="21273" y2="82747"/>
                        <a14:foregroundMark x1="20771" y1="83082" x2="20771" y2="83082"/>
                        <a14:foregroundMark x1="20603" y1="82747" x2="21776" y2="82915"/>
                        <a14:foregroundMark x1="92797" y1="75879" x2="89615" y2="77052"/>
                        <a14:foregroundMark x1="91960" y1="74707" x2="91960" y2="74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84" y="1513704"/>
            <a:ext cx="3763392" cy="3763392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4D525B97-BC4E-BB90-CD96-A0204838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493" y="588169"/>
            <a:ext cx="6080168" cy="69239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400" dirty="0"/>
              <a:t>Système monétaire     .      </a:t>
            </a:r>
            <a:br>
              <a:rPr lang="fr-FR" sz="3400" dirty="0"/>
            </a:br>
            <a:r>
              <a:rPr lang="fr-FR" sz="3400" dirty="0"/>
              <a:t>décentralisé et résilient</a:t>
            </a:r>
            <a:endParaRPr lang="en-US" sz="3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43FB50-2FB9-DC9F-B8E9-67A59350E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17" y="2774860"/>
            <a:ext cx="1002249" cy="10022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A3F57C-C9E5-47C7-F706-23492A810A9E}"/>
              </a:ext>
            </a:extLst>
          </p:cNvPr>
          <p:cNvSpPr txBox="1"/>
          <p:nvPr/>
        </p:nvSpPr>
        <p:spPr>
          <a:xfrm>
            <a:off x="2710493" y="5277096"/>
            <a:ext cx="6325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 </a:t>
            </a:r>
            <a:r>
              <a:rPr lang="fr-FR" sz="1600" dirty="0"/>
              <a:t>Face à la faillite en cours de l'euro € et des banques,</a:t>
            </a:r>
          </a:p>
          <a:p>
            <a:pPr algn="ctr"/>
            <a:r>
              <a:rPr lang="fr-FR" sz="1600" dirty="0"/>
              <a:t>Face à l'autoritarisme et aux mensonges politiques</a:t>
            </a:r>
            <a:br>
              <a:rPr lang="fr-FR" sz="1600" dirty="0"/>
            </a:br>
            <a:r>
              <a:rPr lang="fr-FR" sz="1600" b="1" dirty="0">
                <a:solidFill>
                  <a:srgbClr val="F7931A"/>
                </a:solidFill>
              </a:rPr>
              <a:t>Bitcoin</a:t>
            </a:r>
            <a:r>
              <a:rPr lang="fr-FR" sz="1600" dirty="0"/>
              <a:t> comme alternative légale et citoyenne au chaos</a:t>
            </a:r>
            <a:br>
              <a:rPr lang="fr-FR" sz="1600" dirty="0"/>
            </a:br>
            <a:r>
              <a:rPr lang="fr-FR" sz="1400" i="1" dirty="0"/>
              <a:t>Proposition Août 2022 </a:t>
            </a:r>
            <a:r>
              <a:rPr lang="fr-FR" sz="1400" dirty="0"/>
              <a:t>– </a:t>
            </a:r>
            <a:r>
              <a:rPr lang="fr-FR" sz="1400" i="1" dirty="0"/>
              <a:t>@SortieDeBanque</a:t>
            </a:r>
            <a:endParaRPr lang="en-US" sz="1600" dirty="0"/>
          </a:p>
        </p:txBody>
      </p:sp>
      <p:pic>
        <p:nvPicPr>
          <p:cNvPr id="8" name="Picture 8" descr="Google (Android 12L)">
            <a:extLst>
              <a:ext uri="{FF2B5EF4-FFF2-40B4-BE49-F238E27FC236}">
                <a16:creationId xmlns:a16="http://schemas.microsoft.com/office/drawing/2014/main" id="{25F81E0A-FEAC-5FA5-2FB7-BDE5C8AE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46" y="506643"/>
            <a:ext cx="486130" cy="4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5B538E2-4B86-EC8B-EE12-34DD8D5B7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7" b="89852" l="4219" r="89873">
                        <a14:foregroundMark x1="10970" y1="59408" x2="4219" y2="58351"/>
                        <a14:foregroundMark x1="36076" y1="28541" x2="34599" y2="25793"/>
                        <a14:foregroundMark x1="27004" y1="81607" x2="25738" y2="86892"/>
                        <a14:foregroundMark x1="41139" y1="78647" x2="42194" y2="86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16" y="2353259"/>
            <a:ext cx="1004368" cy="1002249"/>
          </a:xfrm>
          <a:prstGeom prst="rect">
            <a:avLst/>
          </a:prstGeom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98027BE7-8EEB-4DBC-0994-D6AE30940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6" b="89778" l="9778" r="91111">
                        <a14:foregroundMark x1="85333" y1="41778" x2="21333" y2="7556"/>
                        <a14:foregroundMark x1="21333" y1="7556" x2="17333" y2="7556"/>
                        <a14:foregroundMark x1="21778" y1="38222" x2="83556" y2="32000"/>
                        <a14:foregroundMark x1="83556" y1="32000" x2="65333" y2="19556"/>
                        <a14:foregroundMark x1="78222" y1="39556" x2="32444" y2="23556"/>
                        <a14:foregroundMark x1="85778" y1="33333" x2="52889" y2="18667"/>
                        <a14:foregroundMark x1="91111" y1="37333" x2="78222" y2="12444"/>
                        <a14:foregroundMark x1="14222" y1="36889" x2="23556" y2="9333"/>
                        <a14:foregroundMark x1="21778" y1="34222" x2="32000" y2="8889"/>
                        <a14:foregroundMark x1="21778" y1="59556" x2="65333" y2="66222"/>
                        <a14:foregroundMark x1="79556" y1="66667" x2="31556" y2="70222"/>
                        <a14:foregroundMark x1="67556" y1="72000" x2="35111" y2="55556"/>
                        <a14:foregroundMark x1="50222" y1="20444" x2="53778" y2="13778"/>
                        <a14:foregroundMark x1="78667" y1="68444" x2="56000" y2="59111"/>
                        <a14:foregroundMark x1="75111" y1="57333" x2="45333" y2="56444"/>
                        <a14:foregroundMark x1="81778" y1="59556" x2="15111" y2="59556"/>
                        <a14:foregroundMark x1="15556" y1="88000" x2="85333" y2="87556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115" y="3598661"/>
            <a:ext cx="692398" cy="69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Brunette, caissier, vendeur. Beau, client, brunette, assister à ...">
            <a:extLst>
              <a:ext uri="{FF2B5EF4-FFF2-40B4-BE49-F238E27FC236}">
                <a16:creationId xmlns:a16="http://schemas.microsoft.com/office/drawing/2014/main" id="{658E89AE-8485-9929-6335-AAF381D1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93" b="92871" l="1411" r="96976">
                        <a14:foregroundMark x1="74798" y1="90559" x2="5242" y2="82852"/>
                        <a14:foregroundMark x1="96976" y1="85164" x2="10282" y2="86320"/>
                        <a14:foregroundMark x1="10282" y1="86320" x2="10282" y2="86320"/>
                        <a14:foregroundMark x1="94556" y1="86898" x2="18952" y2="92871"/>
                        <a14:foregroundMark x1="18952" y1="92871" x2="18952" y2="92871"/>
                        <a14:foregroundMark x1="62298" y1="13487" x2="61694" y2="385"/>
                        <a14:foregroundMark x1="69153" y1="26397" x2="61089" y2="5010"/>
                        <a14:foregroundMark x1="84073" y1="83430" x2="18952" y2="79191"/>
                        <a14:foregroundMark x1="85887" y1="76301" x2="17540" y2="75723"/>
                        <a14:foregroundMark x1="23185" y1="78035" x2="2823" y2="76879"/>
                        <a14:foregroundMark x1="20766" y1="85164" x2="1411" y2="80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03" y="3788701"/>
            <a:ext cx="684656" cy="7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690E9CA-2362-CF1E-BCFA-DD1A16360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89950" y="2427445"/>
            <a:ext cx="1002248" cy="197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2BD71672-5A1D-7A82-6DA1-4F2D4C98D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7724045" y="1701287"/>
            <a:ext cx="571070" cy="5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85E5B9-98C7-D729-ADF7-2B1FA903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5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737A4F9-7832-9790-D540-CD52CFEC5715}"/>
              </a:ext>
            </a:extLst>
          </p:cNvPr>
          <p:cNvSpPr/>
          <p:nvPr/>
        </p:nvSpPr>
        <p:spPr>
          <a:xfrm>
            <a:off x="2186606" y="723984"/>
            <a:ext cx="8388629" cy="5565913"/>
          </a:xfrm>
          <a:prstGeom prst="roundRect">
            <a:avLst>
              <a:gd name="adj" fmla="val 12995"/>
            </a:avLst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E27322-1DE2-AC3E-9C2C-4EE97230EC86}"/>
              </a:ext>
            </a:extLst>
          </p:cNvPr>
          <p:cNvSpPr txBox="1"/>
          <p:nvPr/>
        </p:nvSpPr>
        <p:spPr>
          <a:xfrm>
            <a:off x="2703443" y="1086038"/>
            <a:ext cx="748747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Règle n°1 </a:t>
            </a:r>
            <a:endParaRPr lang="fr-FR" sz="3600" dirty="0">
              <a:solidFill>
                <a:schemeClr val="bg1"/>
              </a:solidFill>
            </a:endParaRP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De l'achat au stockage, ne laissez </a:t>
            </a:r>
            <a:r>
              <a:rPr lang="fr-FR" sz="3600" b="1" u="sng" dirty="0">
                <a:solidFill>
                  <a:schemeClr val="bg1"/>
                </a:solidFill>
              </a:rPr>
              <a:t>jamais</a:t>
            </a:r>
            <a:r>
              <a:rPr lang="fr-FR" sz="3600" dirty="0">
                <a:solidFill>
                  <a:schemeClr val="bg1"/>
                </a:solidFill>
              </a:rPr>
              <a:t> vos mots-clés Bitcoin stockés sur un support </a:t>
            </a:r>
            <a:r>
              <a:rPr lang="fr-FR" sz="3600" b="1" u="sng" dirty="0">
                <a:solidFill>
                  <a:schemeClr val="bg1"/>
                </a:solidFill>
              </a:rPr>
              <a:t>contrôlé par une entreprise privée</a:t>
            </a:r>
            <a:r>
              <a:rPr lang="fr-FR" sz="3600" b="1" dirty="0">
                <a:solidFill>
                  <a:schemeClr val="bg1"/>
                </a:solidFill>
              </a:rPr>
              <a:t> </a:t>
            </a:r>
            <a:r>
              <a:rPr lang="fr-FR" sz="3600" dirty="0">
                <a:solidFill>
                  <a:schemeClr val="bg1"/>
                </a:solidFill>
              </a:rPr>
              <a:t>! 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9C9C5B-D33A-52B8-5867-913B20FA97F4}"/>
              </a:ext>
            </a:extLst>
          </p:cNvPr>
          <p:cNvSpPr txBox="1"/>
          <p:nvPr/>
        </p:nvSpPr>
        <p:spPr>
          <a:xfrm>
            <a:off x="3909394" y="579546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</a:rPr>
              <a:t>Résilience citoyenne – anti-WEF - @SortieDeBanque nov.22</a:t>
            </a:r>
            <a:endParaRPr lang="en-US" sz="16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C4C590-1A3C-3638-549F-28EF69D0860B}"/>
              </a:ext>
            </a:extLst>
          </p:cNvPr>
          <p:cNvSpPr txBox="1"/>
          <p:nvPr/>
        </p:nvSpPr>
        <p:spPr>
          <a:xfrm>
            <a:off x="2630451" y="4100202"/>
            <a:ext cx="58727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sz="1700" dirty="0">
                <a:solidFill>
                  <a:srgbClr val="FFF399"/>
                </a:solidFill>
              </a:rPr>
              <a:t>Fuyons les exchanges ou clés USB type </a:t>
            </a:r>
            <a:r>
              <a:rPr lang="fr-FR" sz="1700" dirty="0" err="1">
                <a:solidFill>
                  <a:srgbClr val="FFF399"/>
                </a:solidFill>
              </a:rPr>
              <a:t>Ledger</a:t>
            </a:r>
            <a:r>
              <a:rPr lang="fr-FR" sz="1700" dirty="0">
                <a:solidFill>
                  <a:srgbClr val="FFF399"/>
                </a:solidFill>
              </a:rPr>
              <a:t> (pas open source)</a:t>
            </a:r>
            <a:br>
              <a:rPr lang="fr-FR" sz="1900" dirty="0">
                <a:solidFill>
                  <a:srgbClr val="FFF399"/>
                </a:solidFill>
              </a:rPr>
            </a:br>
            <a:r>
              <a:rPr lang="fr-FR" sz="1900" b="1" dirty="0">
                <a:solidFill>
                  <a:srgbClr val="FFF399"/>
                </a:solidFill>
                <a:sym typeface="Wingdings" panose="05000000000000000000" pitchFamily="2" charset="2"/>
              </a:rPr>
              <a:t> </a:t>
            </a:r>
            <a:r>
              <a:rPr lang="fr-FR" sz="1900" b="1" dirty="0">
                <a:solidFill>
                  <a:srgbClr val="FFF399"/>
                </a:solidFill>
              </a:rPr>
              <a:t>Possédez vos 12 ou 25 mots-clés originels en propre</a:t>
            </a:r>
          </a:p>
          <a:p>
            <a:r>
              <a:rPr lang="fr-FR" sz="1900" dirty="0">
                <a:solidFill>
                  <a:srgbClr val="FFF399"/>
                </a:solidFill>
              </a:rPr>
              <a:t>Préférez un clé de stockage open source ou + simple :</a:t>
            </a:r>
            <a:br>
              <a:rPr lang="fr-FR" sz="1900" dirty="0">
                <a:solidFill>
                  <a:srgbClr val="FFF399"/>
                </a:solidFill>
              </a:rPr>
            </a:br>
            <a:r>
              <a:rPr lang="fr-FR" sz="1900" b="1" dirty="0">
                <a:solidFill>
                  <a:srgbClr val="FFF399"/>
                </a:solidFill>
                <a:sym typeface="Wingdings" panose="05000000000000000000" pitchFamily="2" charset="2"/>
              </a:rPr>
              <a:t> </a:t>
            </a:r>
            <a:r>
              <a:rPr lang="fr-FR" sz="1900" dirty="0">
                <a:solidFill>
                  <a:srgbClr val="FFF399"/>
                </a:solidFill>
              </a:rPr>
              <a:t>écrits sur </a:t>
            </a:r>
            <a:r>
              <a:rPr lang="fr-FR" sz="1900" b="1" dirty="0">
                <a:solidFill>
                  <a:srgbClr val="FFF399"/>
                </a:solidFill>
              </a:rPr>
              <a:t>du papier/métal </a:t>
            </a:r>
            <a:r>
              <a:rPr lang="fr-FR" sz="1900" dirty="0">
                <a:solidFill>
                  <a:srgbClr val="FFF399"/>
                </a:solidFill>
              </a:rPr>
              <a:t>!</a:t>
            </a:r>
            <a:endParaRPr lang="en-US" sz="1900" dirty="0">
              <a:solidFill>
                <a:srgbClr val="FFF399"/>
              </a:solidFill>
            </a:endParaRPr>
          </a:p>
        </p:txBody>
      </p:sp>
      <p:pic>
        <p:nvPicPr>
          <p:cNvPr id="1026" name="Picture 2" descr="Binance Logo – PNG e Vetor – Download de Logo">
            <a:extLst>
              <a:ext uri="{FF2B5EF4-FFF2-40B4-BE49-F238E27FC236}">
                <a16:creationId xmlns:a16="http://schemas.microsoft.com/office/drawing/2014/main" id="{052DA5DE-4AC2-22B3-5D7E-3F4976047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77" y="4686595"/>
            <a:ext cx="1696278" cy="3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E468000-73E3-BF54-B2B5-36F7DCE83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632" y="4202662"/>
            <a:ext cx="1001106" cy="3610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D53FA1-6183-6DF9-B2D3-DD8639FD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5193915"/>
            <a:ext cx="1365388" cy="36101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AEF1590-7C4C-82F9-AFFC-A5530E17D459}"/>
              </a:ext>
            </a:extLst>
          </p:cNvPr>
          <p:cNvCxnSpPr>
            <a:cxnSpLocks/>
          </p:cNvCxnSpPr>
          <p:nvPr/>
        </p:nvCxnSpPr>
        <p:spPr>
          <a:xfrm>
            <a:off x="8792984" y="4160636"/>
            <a:ext cx="1360216" cy="3583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DACB87A-351B-0ECA-B85C-302B449ED24A}"/>
              </a:ext>
            </a:extLst>
          </p:cNvPr>
          <p:cNvCxnSpPr>
            <a:cxnSpLocks/>
          </p:cNvCxnSpPr>
          <p:nvPr/>
        </p:nvCxnSpPr>
        <p:spPr>
          <a:xfrm>
            <a:off x="8503175" y="4701842"/>
            <a:ext cx="1788680" cy="3247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DB6DF87-3436-779B-BA4F-0DB4715A0774}"/>
              </a:ext>
            </a:extLst>
          </p:cNvPr>
          <p:cNvCxnSpPr>
            <a:cxnSpLocks/>
          </p:cNvCxnSpPr>
          <p:nvPr/>
        </p:nvCxnSpPr>
        <p:spPr>
          <a:xfrm>
            <a:off x="8626957" y="5188859"/>
            <a:ext cx="1572498" cy="3395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DE6514-C1CE-CDD9-90B7-8B816332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9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D6D0784-D2CE-7575-5AA4-CF0FBD7FB320}"/>
              </a:ext>
            </a:extLst>
          </p:cNvPr>
          <p:cNvSpPr/>
          <p:nvPr/>
        </p:nvSpPr>
        <p:spPr>
          <a:xfrm>
            <a:off x="2491538" y="21090"/>
            <a:ext cx="7281116" cy="6812846"/>
          </a:xfrm>
          <a:prstGeom prst="roundRect">
            <a:avLst>
              <a:gd name="adj" fmla="val 12995"/>
            </a:avLst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68CC1B-216C-AF6C-D1EA-59D6B69D69B2}"/>
              </a:ext>
            </a:extLst>
          </p:cNvPr>
          <p:cNvSpPr txBox="1"/>
          <p:nvPr/>
        </p:nvSpPr>
        <p:spPr>
          <a:xfrm>
            <a:off x="3061253" y="139303"/>
            <a:ext cx="638951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Rappels </a:t>
            </a:r>
            <a:r>
              <a:rPr lang="fr-FR" sz="40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fr-FR" sz="3600" dirty="0">
              <a:solidFill>
                <a:schemeClr val="accent1">
                  <a:lumMod val="75000"/>
                </a:schemeClr>
              </a:solidFill>
            </a:endParaRPr>
          </a:p>
          <a:p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Fermez vos livrets perso et pro </a:t>
            </a:r>
            <a:b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(faillite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SilverGate</a:t>
            </a:r>
            <a:r>
              <a:rPr lang="fr-FR" sz="2000" i="1" dirty="0">
                <a:solidFill>
                  <a:prstClr val="white"/>
                </a:solidFill>
                <a:latin typeface="Calibri" panose="020F0502020204030204"/>
              </a:rPr>
              <a:t>, </a:t>
            </a:r>
            <a:r>
              <a:rPr lang="fr-FR" sz="2000" i="1" dirty="0" err="1">
                <a:solidFill>
                  <a:prstClr val="white"/>
                </a:solidFill>
                <a:latin typeface="Calibri" panose="020F0502020204030204"/>
              </a:rPr>
              <a:t>bankruns</a:t>
            </a:r>
            <a:r>
              <a:rPr lang="fr-FR" sz="2000" i="1" dirty="0">
                <a:solidFill>
                  <a:prstClr val="white"/>
                </a:solidFill>
                <a:latin typeface="Calibri" panose="020F0502020204030204"/>
              </a:rPr>
              <a:t> imminents..)</a:t>
            </a:r>
            <a:br>
              <a:rPr kumimoji="0" lang="fr-FR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Fermez vos assurances-vie ! </a:t>
            </a:r>
            <a:b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(faillite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Eurovita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...)</a:t>
            </a:r>
          </a:p>
          <a:p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Fuyez les exchanges</a:t>
            </a:r>
            <a:b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(faillite FTX, enquêtes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Kucoin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Coinbase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P</a:t>
            </a:r>
            <a:r>
              <a:rPr lang="fr-FR" sz="3000" dirty="0" err="1">
                <a:solidFill>
                  <a:prstClr val="white"/>
                </a:solidFill>
                <a:latin typeface="Calibri" panose="020F0502020204030204"/>
              </a:rPr>
              <a:t>ossédez</a:t>
            </a:r>
            <a:r>
              <a:rPr lang="fr-FR" sz="3000" dirty="0">
                <a:solidFill>
                  <a:prstClr val="white"/>
                </a:solidFill>
                <a:latin typeface="Calibri" panose="020F0502020204030204"/>
              </a:rPr>
              <a:t> vos mots-clés Bitcoin/ </a:t>
            </a:r>
            <a:r>
              <a:rPr lang="fr-FR" sz="2800" dirty="0" err="1">
                <a:solidFill>
                  <a:prstClr val="white"/>
                </a:solidFill>
                <a:latin typeface="Calibri" panose="020F0502020204030204"/>
              </a:rPr>
              <a:t>Monero</a:t>
            </a:r>
            <a:r>
              <a:rPr lang="fr-FR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fr-FR" sz="3000" dirty="0">
                <a:solidFill>
                  <a:prstClr val="white"/>
                </a:solidFill>
                <a:latin typeface="Calibri" panose="020F0502020204030204"/>
              </a:rPr>
              <a:t>souverains</a:t>
            </a:r>
            <a:r>
              <a:rPr lang="fr-FR" sz="2400" dirty="0">
                <a:solidFill>
                  <a:prstClr val="white"/>
                </a:solidFill>
                <a:latin typeface="Calibri" panose="020F0502020204030204"/>
              </a:rPr>
              <a:t>.  Evitez </a:t>
            </a:r>
            <a:r>
              <a:rPr lang="fr-FR" sz="2400" dirty="0" err="1">
                <a:solidFill>
                  <a:prstClr val="white"/>
                </a:solidFill>
                <a:latin typeface="Calibri" panose="020F0502020204030204"/>
              </a:rPr>
              <a:t>Ledger</a:t>
            </a:r>
            <a:r>
              <a:rPr lang="fr-FR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br>
              <a:rPr lang="fr-FR" sz="240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fr-FR" sz="2400" dirty="0">
                <a:solidFill>
                  <a:prstClr val="white"/>
                </a:solidFill>
                <a:latin typeface="Calibri" panose="020F0502020204030204"/>
              </a:rPr>
              <a:t>     </a:t>
            </a:r>
            <a:r>
              <a:rPr lang="fr-FR" sz="2000" i="1" dirty="0">
                <a:solidFill>
                  <a:prstClr val="white"/>
                </a:solidFill>
                <a:latin typeface="Calibri" panose="020F0502020204030204"/>
              </a:rPr>
              <a:t>(traçage IP et blocage </a:t>
            </a:r>
            <a:r>
              <a:rPr lang="fr-FR" sz="2000" i="1" dirty="0" err="1">
                <a:solidFill>
                  <a:prstClr val="white"/>
                </a:solidFill>
                <a:latin typeface="Calibri" panose="020F0502020204030204"/>
              </a:rPr>
              <a:t>MàJ</a:t>
            </a:r>
            <a:r>
              <a:rPr lang="fr-FR" sz="2000" i="1" dirty="0">
                <a:solidFill>
                  <a:prstClr val="white"/>
                </a:solidFill>
                <a:latin typeface="Calibri" panose="020F0502020204030204"/>
              </a:rPr>
              <a:t> possible)</a:t>
            </a:r>
            <a:endParaRPr kumimoji="0" lang="fr-FR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Fuyez </a:t>
            </a:r>
            <a:r>
              <a:rPr kumimoji="0" lang="fr-F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Ethereum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toute crypto</a:t>
            </a:r>
            <a:r>
              <a:rPr lang="fr-FR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kumimoji="0" lang="fr-FR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 </a:t>
            </a:r>
            <a:r>
              <a:rPr kumimoji="0" lang="fr-FR" sz="2400" b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stablecoin</a:t>
            </a:r>
            <a:r>
              <a:rPr kumimoji="0" lang="fr-FR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qui possède un CEO !</a:t>
            </a:r>
            <a:endParaRPr kumimoji="0" lang="fr-FR" sz="36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fr-FR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27CF23-E596-FD9A-8C2B-D8BBC739F11D}"/>
              </a:ext>
            </a:extLst>
          </p:cNvPr>
          <p:cNvSpPr txBox="1"/>
          <p:nvPr/>
        </p:nvSpPr>
        <p:spPr>
          <a:xfrm>
            <a:off x="3178989" y="620801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Résilience citoyenne – anti-CBDC - @SortieDeBanque - Mars 2023</a:t>
            </a:r>
            <a:endParaRPr lang="en-US" sz="1600" i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23010D4-7EB3-53AE-821E-CAF00F4F50F6}"/>
              </a:ext>
            </a:extLst>
          </p:cNvPr>
          <p:cNvGrpSpPr/>
          <p:nvPr/>
        </p:nvGrpSpPr>
        <p:grpSpPr>
          <a:xfrm>
            <a:off x="4425567" y="85691"/>
            <a:ext cx="3193214" cy="834698"/>
            <a:chOff x="4363489" y="783643"/>
            <a:chExt cx="3193214" cy="834698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C306729-0877-EEC2-D527-4489728AA637}"/>
                </a:ext>
              </a:extLst>
            </p:cNvPr>
            <p:cNvSpPr txBox="1"/>
            <p:nvPr/>
          </p:nvSpPr>
          <p:spPr>
            <a:xfrm>
              <a:off x="4363489" y="787344"/>
              <a:ext cx="46284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FF0000"/>
                  </a:solidFill>
                </a:rPr>
                <a:t>!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FAFBD70-7536-6915-5945-86ADE7D25F81}"/>
                </a:ext>
              </a:extLst>
            </p:cNvPr>
            <p:cNvSpPr txBox="1"/>
            <p:nvPr/>
          </p:nvSpPr>
          <p:spPr>
            <a:xfrm>
              <a:off x="7127393" y="783643"/>
              <a:ext cx="42931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4800" b="1" dirty="0">
                  <a:solidFill>
                    <a:srgbClr val="FF0000"/>
                  </a:solidFill>
                </a:rPr>
                <a:t>!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FD31EA7-99FC-64D1-1E40-34C40D84D25E}"/>
              </a:ext>
            </a:extLst>
          </p:cNvPr>
          <p:cNvSpPr txBox="1"/>
          <p:nvPr/>
        </p:nvSpPr>
        <p:spPr>
          <a:xfrm>
            <a:off x="4043213" y="5511888"/>
            <a:ext cx="665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⚠️</a:t>
            </a:r>
            <a:endParaRPr lang="en-US" sz="3600" dirty="0">
              <a:solidFill>
                <a:srgbClr val="FF0000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4E6C36E-C656-720B-08BE-51230F1940E8}"/>
              </a:ext>
            </a:extLst>
          </p:cNvPr>
          <p:cNvGrpSpPr/>
          <p:nvPr/>
        </p:nvGrpSpPr>
        <p:grpSpPr>
          <a:xfrm>
            <a:off x="8918433" y="3438803"/>
            <a:ext cx="540148" cy="504281"/>
            <a:chOff x="1386557" y="3126727"/>
            <a:chExt cx="1072644" cy="100141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D6676345-D083-5FEC-EA45-8C2F51815E3B}"/>
                </a:ext>
              </a:extLst>
            </p:cNvPr>
            <p:cNvSpPr/>
            <p:nvPr/>
          </p:nvSpPr>
          <p:spPr>
            <a:xfrm>
              <a:off x="1401686" y="3145655"/>
              <a:ext cx="950687" cy="957095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Monero XMR">
              <a:extLst>
                <a:ext uri="{FF2B5EF4-FFF2-40B4-BE49-F238E27FC236}">
                  <a16:creationId xmlns:a16="http://schemas.microsoft.com/office/drawing/2014/main" id="{7F3BB8D3-9260-1462-50AB-F517E479D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6557" y="3126727"/>
              <a:ext cx="1072644" cy="100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54CFF57C-ABDB-8656-0BA7-3191CBD60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67" y="3418212"/>
            <a:ext cx="507538" cy="50753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BA921CE-DBB9-B9CC-D373-A133872BF8C1}"/>
              </a:ext>
            </a:extLst>
          </p:cNvPr>
          <p:cNvSpPr txBox="1"/>
          <p:nvPr/>
        </p:nvSpPr>
        <p:spPr>
          <a:xfrm>
            <a:off x="3196167" y="645022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Toujours pas un conseil en investissement</a:t>
            </a:r>
            <a:endParaRPr lang="en-US" sz="1600" i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D871E55-4EC3-6C3E-35AA-9E1E64976173}"/>
              </a:ext>
            </a:extLst>
          </p:cNvPr>
          <p:cNvSpPr txBox="1"/>
          <p:nvPr/>
        </p:nvSpPr>
        <p:spPr>
          <a:xfrm>
            <a:off x="5580539" y="5646755"/>
            <a:ext cx="4156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prstClr val="white"/>
                </a:solidFill>
                <a:latin typeface="Calibri" panose="020F0502020204030204"/>
              </a:rPr>
              <a:t>...et f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ormez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vos proches ;)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💛</a:t>
            </a:r>
            <a:endParaRPr lang="en-US" sz="14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DFDE033-7CCC-FA72-0BE0-A0BB1964D4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30128" y2="11538"/>
                        <a14:foregroundMark x1="51282" y1="8333" x2="17949" y2="30769"/>
                        <a14:foregroundMark x1="16667" y1="63462" x2="52564" y2="86538"/>
                        <a14:foregroundMark x1="52564" y1="86538" x2="64103" y2="80769"/>
                        <a14:foregroundMark x1="67949" y1="85256" x2="55769" y2="86538"/>
                        <a14:foregroundMark x1="30769" y1="86538" x2="30128" y2="85897"/>
                        <a14:foregroundMark x1="26282" y1="84615" x2="37821" y2="86538"/>
                        <a14:foregroundMark x1="62179" y1="87179" x2="68590" y2="83333"/>
                        <a14:foregroundMark x1="35256" y1="91667" x2="71795" y2="85897"/>
                        <a14:foregroundMark x1="68590" y1="88462" x2="66667" y2="89103"/>
                        <a14:foregroundMark x1="67949" y1="91026" x2="69231" y2="90385"/>
                        <a14:foregroundMark x1="96154" y1="63462" x2="94231" y2="40385"/>
                        <a14:foregroundMark x1="71795" y1="12821" x2="35897" y2="9615"/>
                        <a14:foregroundMark x1="35897" y1="9615" x2="31410" y2="13462"/>
                        <a14:foregroundMark x1="30128" y1="12179" x2="61538" y2="8333"/>
                        <a14:foregroundMark x1="61538" y1="8333" x2="64744" y2="11538"/>
                        <a14:foregroundMark x1="71795" y1="12179" x2="32692" y2="14744"/>
                        <a14:foregroundMark x1="30769" y1="12821" x2="57051" y2="5128"/>
                        <a14:foregroundMark x1="57051" y1="5128" x2="65385" y2="7692"/>
                        <a14:foregroundMark x1="72436" y1="12821" x2="29487" y2="10897"/>
                        <a14:foregroundMark x1="56410" y1="4487" x2="29487" y2="11538"/>
                        <a14:foregroundMark x1="24359" y1="86538" x2="24359" y2="86538"/>
                        <a14:foregroundMark x1="89744" y1="71795" x2="66667" y2="89103"/>
                        <a14:foregroundMark x1="65385" y1="87179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backgroundMark x1="93590" y1="89744" x2="75000" y2="97436"/>
                        <a14:backgroundMark x1="71154" y1="96154" x2="15385" y2="95513"/>
                        <a14:backgroundMark x1="15385" y1="95513" x2="10256" y2="92949"/>
                        <a14:backgroundMark x1="28205" y1="9615" x2="641" y2="18590"/>
                        <a14:backgroundMark x1="9615" y1="19231" x2="3205" y2="44231"/>
                        <a14:backgroundMark x1="1923" y1="50000" x2="2564" y2="33333"/>
                        <a14:backgroundMark x1="2564" y1="40385" x2="7692" y2="82051"/>
                        <a14:backgroundMark x1="8974" y1="83333" x2="19231" y2="91026"/>
                        <a14:backgroundMark x1="66667" y1="95513" x2="86538" y2="91667"/>
                        <a14:backgroundMark x1="94231" y1="71795" x2="96795" y2="61538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7920" y="2067355"/>
            <a:ext cx="611495" cy="610463"/>
          </a:xfrm>
          <a:prstGeom prst="rect">
            <a:avLst/>
          </a:prstGeom>
        </p:spPr>
      </p:pic>
      <p:pic>
        <p:nvPicPr>
          <p:cNvPr id="21" name="Picture 6" descr="Cours et Meilleur Prix Lingot 1 Kilo d'Argent Achat Vente">
            <a:extLst>
              <a:ext uri="{FF2B5EF4-FFF2-40B4-BE49-F238E27FC236}">
                <a16:creationId xmlns:a16="http://schemas.microsoft.com/office/drawing/2014/main" id="{1D5C7468-F031-394F-8BA1-F900521C2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71048" y="1999321"/>
            <a:ext cx="522528" cy="8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485AA708-4462-8A88-1751-1FC71F3414F3}"/>
              </a:ext>
            </a:extLst>
          </p:cNvPr>
          <p:cNvGrpSpPr/>
          <p:nvPr/>
        </p:nvGrpSpPr>
        <p:grpSpPr>
          <a:xfrm>
            <a:off x="7189471" y="3977987"/>
            <a:ext cx="536032" cy="372849"/>
            <a:chOff x="7918147" y="4099711"/>
            <a:chExt cx="263326" cy="190966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634AD5A5-7237-B8E4-815A-EA0268648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2689" y="4099711"/>
              <a:ext cx="258784" cy="1732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DD7ECDA5-5A8C-018C-4E5E-2791501388C3}"/>
                </a:ext>
              </a:extLst>
            </p:cNvPr>
            <p:cNvCxnSpPr>
              <a:cxnSpLocks/>
            </p:cNvCxnSpPr>
            <p:nvPr/>
          </p:nvCxnSpPr>
          <p:spPr>
            <a:xfrm>
              <a:off x="7918147" y="4117397"/>
              <a:ext cx="258784" cy="1732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048AD8A-6604-7109-3FD6-595D8C37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65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ven Protocol (XHV), le coffre offshore confidentiel permettant la création de tokens privés">
            <a:extLst>
              <a:ext uri="{FF2B5EF4-FFF2-40B4-BE49-F238E27FC236}">
                <a16:creationId xmlns:a16="http://schemas.microsoft.com/office/drawing/2014/main" id="{FF807469-D75A-4C0F-0E45-A1883DD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59" y="3350208"/>
            <a:ext cx="598151" cy="5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05D7209-950B-8F79-85F0-9B0FF7F65766}"/>
              </a:ext>
            </a:extLst>
          </p:cNvPr>
          <p:cNvSpPr txBox="1"/>
          <p:nvPr/>
        </p:nvSpPr>
        <p:spPr>
          <a:xfrm>
            <a:off x="1691580" y="173903"/>
            <a:ext cx="718591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Convertir des Bitcoin/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</a:rPr>
              <a:t>Monero</a:t>
            </a: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 en </a:t>
            </a:r>
            <a:r>
              <a:rPr lang="fr-FR" sz="2800" b="1" dirty="0" err="1">
                <a:solidFill>
                  <a:srgbClr val="92D050"/>
                </a:solidFill>
              </a:rPr>
              <a:t>stablecoin</a:t>
            </a:r>
            <a:r>
              <a:rPr lang="fr-FR" sz="2800" b="1" dirty="0">
                <a:solidFill>
                  <a:srgbClr val="92D050"/>
                </a:solidFill>
              </a:rPr>
              <a:t> </a:t>
            </a:r>
            <a:br>
              <a:rPr lang="fr-FR" sz="2800" b="1" dirty="0">
                <a:solidFill>
                  <a:srgbClr val="92D050"/>
                </a:solidFill>
              </a:rPr>
            </a:b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ou en </a:t>
            </a:r>
            <a:r>
              <a:rPr lang="fr-FR" sz="2800" b="1" dirty="0">
                <a:solidFill>
                  <a:schemeClr val="accent4"/>
                </a:solidFill>
              </a:rPr>
              <a:t>métal précieux (or, argent..)</a:t>
            </a:r>
            <a:b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pour éviter une volatilité trop importante</a:t>
            </a:r>
            <a:br>
              <a:rPr lang="fr-FR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tout en restant "liquide" et souverain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23C2695A-8112-8C85-3553-05A51CDE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77" y="3264030"/>
            <a:ext cx="1388693" cy="15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614301-4CFC-2C27-1AFC-5D17CA97D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866" y="2817292"/>
            <a:ext cx="652714" cy="6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F693D42B-11A7-22D8-A527-2489A0B45D4B}"/>
              </a:ext>
            </a:extLst>
          </p:cNvPr>
          <p:cNvGrpSpPr/>
          <p:nvPr/>
        </p:nvGrpSpPr>
        <p:grpSpPr>
          <a:xfrm>
            <a:off x="1284956" y="3356575"/>
            <a:ext cx="1044103" cy="974773"/>
            <a:chOff x="1386557" y="3126727"/>
            <a:chExt cx="1072644" cy="1001419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28A7C6E-9A12-21C2-FE7E-4C40AE1367AD}"/>
                </a:ext>
              </a:extLst>
            </p:cNvPr>
            <p:cNvSpPr/>
            <p:nvPr/>
          </p:nvSpPr>
          <p:spPr>
            <a:xfrm>
              <a:off x="1401686" y="3145655"/>
              <a:ext cx="950687" cy="957095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Monero XMR">
              <a:extLst>
                <a:ext uri="{FF2B5EF4-FFF2-40B4-BE49-F238E27FC236}">
                  <a16:creationId xmlns:a16="http://schemas.microsoft.com/office/drawing/2014/main" id="{C8794EBB-9B51-69FD-035A-18826EBF15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6557" y="3126727"/>
              <a:ext cx="1072644" cy="100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FE7BDFC-132B-9E37-3C5D-9F215B061625}"/>
              </a:ext>
            </a:extLst>
          </p:cNvPr>
          <p:cNvSpPr txBox="1"/>
          <p:nvPr/>
        </p:nvSpPr>
        <p:spPr>
          <a:xfrm>
            <a:off x="982414" y="2359959"/>
            <a:ext cx="197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Ton wallet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sur tél ou PC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B4EEDE-DB02-8953-4252-18B9C69AF900}"/>
              </a:ext>
            </a:extLst>
          </p:cNvPr>
          <p:cNvSpPr txBox="1"/>
          <p:nvPr/>
        </p:nvSpPr>
        <p:spPr>
          <a:xfrm>
            <a:off x="962623" y="4848807"/>
            <a:ext cx="2323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Apps :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hlinkClick r:id="rId7"/>
              </a:rPr>
              <a:t>CakeWallet.com 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ou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hlinkClick r:id="rId8"/>
              </a:rPr>
              <a:t>Monerujo.io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ou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hlinkClick r:id="rId9"/>
              </a:rPr>
              <a:t>Relai.app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ou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hlinkClick r:id="rId10" action="ppaction://hlinkfile"/>
              </a:rPr>
              <a:t>Phoenix Wallet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, etc.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Flèche : double flèche horizontale 8">
            <a:extLst>
              <a:ext uri="{FF2B5EF4-FFF2-40B4-BE49-F238E27FC236}">
                <a16:creationId xmlns:a16="http://schemas.microsoft.com/office/drawing/2014/main" id="{2F7DB73C-1C00-0827-6265-F80E37D35DF6}"/>
              </a:ext>
            </a:extLst>
          </p:cNvPr>
          <p:cNvSpPr/>
          <p:nvPr/>
        </p:nvSpPr>
        <p:spPr>
          <a:xfrm rot="19938558">
            <a:off x="2853489" y="3372112"/>
            <a:ext cx="864277" cy="23057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31AF04-FBFC-ABA4-C7EE-817739E6A7D0}"/>
              </a:ext>
            </a:extLst>
          </p:cNvPr>
          <p:cNvSpPr txBox="1"/>
          <p:nvPr/>
        </p:nvSpPr>
        <p:spPr>
          <a:xfrm>
            <a:off x="3828886" y="2417742"/>
            <a:ext cx="2783532" cy="1191816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-144000" algn="ctr"/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ChangeNow.io</a:t>
            </a:r>
            <a:b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ou Changelly.com  </a:t>
            </a:r>
            <a:br>
              <a:rPr lang="fr-FR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ou SimpleSwap.io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Flèche : double flèche horizontale 11">
            <a:extLst>
              <a:ext uri="{FF2B5EF4-FFF2-40B4-BE49-F238E27FC236}">
                <a16:creationId xmlns:a16="http://schemas.microsoft.com/office/drawing/2014/main" id="{CC2A99C1-F92A-B688-2F31-48A8F9BF35CA}"/>
              </a:ext>
            </a:extLst>
          </p:cNvPr>
          <p:cNvSpPr/>
          <p:nvPr/>
        </p:nvSpPr>
        <p:spPr>
          <a:xfrm>
            <a:off x="6715320" y="2982599"/>
            <a:ext cx="721128" cy="208357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082A3F91-9C8D-1E2F-DAD9-F8A845E3D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0" r="17024"/>
          <a:stretch/>
        </p:blipFill>
        <p:spPr bwMode="auto">
          <a:xfrm>
            <a:off x="8154921" y="2340773"/>
            <a:ext cx="906765" cy="15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FD37B0FE-6BBC-F523-95B8-2A4939CE7833}"/>
              </a:ext>
            </a:extLst>
          </p:cNvPr>
          <p:cNvSpPr/>
          <p:nvPr/>
        </p:nvSpPr>
        <p:spPr>
          <a:xfrm rot="2151751">
            <a:off x="2849084" y="4586155"/>
            <a:ext cx="890873" cy="23081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A7B792-892B-5DD5-1AA4-2C3FF331093F}"/>
              </a:ext>
            </a:extLst>
          </p:cNvPr>
          <p:cNvSpPr txBox="1"/>
          <p:nvPr/>
        </p:nvSpPr>
        <p:spPr>
          <a:xfrm>
            <a:off x="3817465" y="4809581"/>
            <a:ext cx="2771422" cy="885349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indent="-144000" algn="ctr"/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CelticGold.eu</a:t>
            </a:r>
          </a:p>
          <a:p>
            <a:pPr indent="-144000"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ou Bitgild.com</a:t>
            </a:r>
          </a:p>
        </p:txBody>
      </p:sp>
      <p:sp>
        <p:nvSpPr>
          <p:cNvPr id="14" name="Flèche : double flèche horizontale 13">
            <a:extLst>
              <a:ext uri="{FF2B5EF4-FFF2-40B4-BE49-F238E27FC236}">
                <a16:creationId xmlns:a16="http://schemas.microsoft.com/office/drawing/2014/main" id="{BCB26A1E-4981-C62A-7087-17C846BC0736}"/>
              </a:ext>
            </a:extLst>
          </p:cNvPr>
          <p:cNvSpPr/>
          <p:nvPr/>
        </p:nvSpPr>
        <p:spPr>
          <a:xfrm>
            <a:off x="6681453" y="5189195"/>
            <a:ext cx="648000" cy="25200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5F5025-6CAB-2EE1-42C7-D8241F9C72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7" y="3373275"/>
            <a:ext cx="981069" cy="98106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0BA155D-F7D7-3C72-36E8-52AA594F8C84}"/>
              </a:ext>
            </a:extLst>
          </p:cNvPr>
          <p:cNvSpPr txBox="1"/>
          <p:nvPr/>
        </p:nvSpPr>
        <p:spPr>
          <a:xfrm>
            <a:off x="3887626" y="5691591"/>
            <a:ext cx="2793827" cy="715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-144000"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légère demande d'identité (KYC). </a:t>
            </a:r>
            <a:r>
              <a:rPr lang="fr-FR" i="1" dirty="0">
                <a:solidFill>
                  <a:schemeClr val="accent4">
                    <a:lumMod val="75000"/>
                  </a:schemeClr>
                </a:solidFill>
              </a:rPr>
              <a:t>A tester davantage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09BD9A5-8EBA-5D1B-EAF8-534E0934A066}"/>
              </a:ext>
            </a:extLst>
          </p:cNvPr>
          <p:cNvSpPr txBox="1"/>
          <p:nvPr/>
        </p:nvSpPr>
        <p:spPr>
          <a:xfrm>
            <a:off x="3848431" y="3603388"/>
            <a:ext cx="2793827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-144000"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conversion (swap)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no-KYC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 mais logs stockés</a:t>
            </a:r>
            <a:endParaRPr lang="en-US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D12C6C0-B74C-8A2B-A1F1-61840A6B4EF5}"/>
              </a:ext>
            </a:extLst>
          </p:cNvPr>
          <p:cNvSpPr txBox="1"/>
          <p:nvPr/>
        </p:nvSpPr>
        <p:spPr>
          <a:xfrm>
            <a:off x="8742798" y="1246989"/>
            <a:ext cx="301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Ton wallet 'stable'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69D3C35-3006-67BA-24C3-DF0FE6B74D86}"/>
              </a:ext>
            </a:extLst>
          </p:cNvPr>
          <p:cNvSpPr txBox="1"/>
          <p:nvPr/>
        </p:nvSpPr>
        <p:spPr>
          <a:xfrm>
            <a:off x="9024690" y="2424075"/>
            <a:ext cx="27038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hlinkClick r:id="rId12"/>
              </a:rPr>
              <a:t>BridgeWallet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ou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hlinkClick r:id="rId13"/>
              </a:rPr>
              <a:t>Exodus.com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mots-clés récupérables sur PC</a:t>
            </a:r>
          </a:p>
          <a:p>
            <a:pPr algn="ctr"/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(ou tjrs </a:t>
            </a:r>
            <a:r>
              <a:rPr lang="fr-FR" dirty="0" err="1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CakeWallet</a:t>
            </a:r>
            <a:r>
              <a:rPr lang="fr-FR" dirty="0">
                <a:solidFill>
                  <a:schemeClr val="tx2"/>
                </a:solidFill>
              </a:rPr>
              <a:t> </a:t>
            </a:r>
            <a:br>
              <a:rPr lang="fr-FR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en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</a:rPr>
              <a:t>xUSD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 (Haven) </a:t>
            </a:r>
            <a:br>
              <a:rPr lang="fr-FR" sz="1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mais </a:t>
            </a:r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expérimental</a:t>
            </a:r>
            <a:r>
              <a:rPr lang="fr-FR" sz="1600" dirty="0">
                <a:solidFill>
                  <a:srgbClr val="7E0000"/>
                </a:solidFill>
              </a:rPr>
              <a:t>)</a:t>
            </a:r>
            <a:endParaRPr lang="en-US" sz="2000" dirty="0">
              <a:solidFill>
                <a:srgbClr val="7E0000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CA94E92-E351-C7DA-7871-A0890EC9B5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97" b="91515" l="6875" r="90625">
                        <a14:foregroundMark x1="9375" y1="39394" x2="9375" y2="58788"/>
                        <a14:foregroundMark x1="6875" y1="45455" x2="11250" y2="70909"/>
                        <a14:foregroundMark x1="90625" y1="42424" x2="86875" y2="62424"/>
                        <a14:foregroundMark x1="61250" y1="91515" x2="40000" y2="8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19" y="2200831"/>
            <a:ext cx="770872" cy="79496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D995AB8-A940-AABC-64DB-516F2D1164A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3190" y="5133287"/>
            <a:ext cx="1078291" cy="107647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F8F98F4-E782-A2CA-6945-90295EF622B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177" y="4573521"/>
            <a:ext cx="1078291" cy="1076471"/>
          </a:xfrm>
          <a:prstGeom prst="rect">
            <a:avLst/>
          </a:prstGeom>
        </p:spPr>
      </p:pic>
      <p:pic>
        <p:nvPicPr>
          <p:cNvPr id="1030" name="Picture 6" descr="Cours et Meilleur Prix Lingot 1 Kilo d'Argent Achat Vente">
            <a:extLst>
              <a:ext uri="{FF2B5EF4-FFF2-40B4-BE49-F238E27FC236}">
                <a16:creationId xmlns:a16="http://schemas.microsoft.com/office/drawing/2014/main" id="{CC55848E-AE45-9CD0-6B15-7CACE0187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04301" y="4701562"/>
            <a:ext cx="921410" cy="151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C73709CD-994D-B2BC-26EC-027573F6139C}"/>
              </a:ext>
            </a:extLst>
          </p:cNvPr>
          <p:cNvSpPr txBox="1"/>
          <p:nvPr/>
        </p:nvSpPr>
        <p:spPr>
          <a:xfrm>
            <a:off x="9762006" y="4347077"/>
            <a:ext cx="199254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Ton coffre</a:t>
            </a:r>
            <a:br>
              <a:rPr lang="fr-FR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Or, argent, platine,..</a:t>
            </a:r>
            <a:br>
              <a:rPr lang="fr-FR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volatilité plus 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faible qu'en crypto.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aux vols</a:t>
            </a:r>
            <a:endParaRPr lang="en-US" sz="2000" b="1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3BE0C36-DBB7-B4C4-13FA-B07681D8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29</a:t>
            </a:fld>
            <a:endParaRPr lang="en-US"/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AFB09DB5-4427-0939-A03D-48DEE9A3B416}"/>
              </a:ext>
            </a:extLst>
          </p:cNvPr>
          <p:cNvSpPr txBox="1">
            <a:spLocks/>
          </p:cNvSpPr>
          <p:nvPr/>
        </p:nvSpPr>
        <p:spPr>
          <a:xfrm>
            <a:off x="8608303" y="6266582"/>
            <a:ext cx="3425351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@SortieDeBanque – 01/23 – v1.2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430B493-13AE-776E-632F-5CC6C44D6E11}"/>
              </a:ext>
            </a:extLst>
          </p:cNvPr>
          <p:cNvSpPr txBox="1"/>
          <p:nvPr/>
        </p:nvSpPr>
        <p:spPr>
          <a:xfrm>
            <a:off x="8887294" y="1631366"/>
            <a:ext cx="2819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Pour se caler sur 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1$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  <a:p>
            <a:pPr algn="ctr"/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peut '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dépeg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' 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cf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Luna)</a:t>
            </a:r>
            <a:endParaRPr lang="en-US" sz="1600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7F5B199-9500-950E-3062-294D99A7D9E5}"/>
              </a:ext>
            </a:extLst>
          </p:cNvPr>
          <p:cNvSpPr txBox="1"/>
          <p:nvPr/>
        </p:nvSpPr>
        <p:spPr>
          <a:xfrm rot="19861443">
            <a:off x="2934612" y="3470030"/>
            <a:ext cx="1190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5 – 30min</a:t>
            </a:r>
            <a:endParaRPr lang="en-US" sz="14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2CEF19-B67E-622A-0CD8-A7AD02F05F79}"/>
              </a:ext>
            </a:extLst>
          </p:cNvPr>
          <p:cNvSpPr txBox="1"/>
          <p:nvPr/>
        </p:nvSpPr>
        <p:spPr>
          <a:xfrm rot="2168495">
            <a:off x="3003625" y="4380226"/>
            <a:ext cx="1002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5 – 30min</a:t>
            </a:r>
            <a:endParaRPr lang="en-US" sz="14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90EDB5D-E477-356A-7DBD-93F11F58F326}"/>
              </a:ext>
            </a:extLst>
          </p:cNvPr>
          <p:cNvSpPr txBox="1"/>
          <p:nvPr/>
        </p:nvSpPr>
        <p:spPr>
          <a:xfrm>
            <a:off x="6630969" y="4821664"/>
            <a:ext cx="787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3 à 10j</a:t>
            </a:r>
            <a:endParaRPr lang="en-US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0F4E84B-87A3-B9C1-03F8-AE66956C6115}"/>
              </a:ext>
            </a:extLst>
          </p:cNvPr>
          <p:cNvSpPr txBox="1"/>
          <p:nvPr/>
        </p:nvSpPr>
        <p:spPr>
          <a:xfrm>
            <a:off x="6648674" y="2659063"/>
            <a:ext cx="950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&lt; 10 min</a:t>
            </a:r>
            <a:endParaRPr lang="en-US" sz="16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8372099-A6BC-ED68-CA21-BB5CF11B56EF}"/>
              </a:ext>
            </a:extLst>
          </p:cNvPr>
          <p:cNvSpPr txBox="1"/>
          <p:nvPr/>
        </p:nvSpPr>
        <p:spPr>
          <a:xfrm>
            <a:off x="7386587" y="3803661"/>
            <a:ext cx="9067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1">
                    <a:lumMod val="50000"/>
                  </a:schemeClr>
                </a:solidFill>
              </a:rPr>
              <a:t>...</a:t>
            </a:r>
            <a:br>
              <a:rPr lang="fr-FR" sz="1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200" i="1" dirty="0">
                <a:solidFill>
                  <a:schemeClr val="accent4">
                    <a:lumMod val="50000"/>
                  </a:schemeClr>
                </a:solidFill>
              </a:rPr>
              <a:t>À débattre</a:t>
            </a:r>
            <a:endParaRPr lang="en-US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1A39D86-43EC-01F8-656F-84E72587E900}"/>
              </a:ext>
            </a:extLst>
          </p:cNvPr>
          <p:cNvSpPr txBox="1"/>
          <p:nvPr/>
        </p:nvSpPr>
        <p:spPr>
          <a:xfrm>
            <a:off x="7281883" y="1875464"/>
            <a:ext cx="127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stablecoins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878E1EDC-9EE1-8BF9-41AF-B39E5EE34287}"/>
              </a:ext>
            </a:extLst>
          </p:cNvPr>
          <p:cNvSpPr txBox="1">
            <a:spLocks/>
          </p:cNvSpPr>
          <p:nvPr/>
        </p:nvSpPr>
        <p:spPr>
          <a:xfrm>
            <a:off x="3565333" y="1732190"/>
            <a:ext cx="3291043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Ceci n’est pas un conseil financier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0116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>
            <a:extLst>
              <a:ext uri="{FF2B5EF4-FFF2-40B4-BE49-F238E27FC236}">
                <a16:creationId xmlns:a16="http://schemas.microsoft.com/office/drawing/2014/main" id="{B194BCAF-FE22-22F7-A633-E7167BC2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836" y="2957027"/>
            <a:ext cx="288651" cy="2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ome Insulation Services Dublin | Complete Insulations">
            <a:extLst>
              <a:ext uri="{FF2B5EF4-FFF2-40B4-BE49-F238E27FC236}">
                <a16:creationId xmlns:a16="http://schemas.microsoft.com/office/drawing/2014/main" id="{7CC13BDB-95A3-4718-838A-3C8554227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0841" y="4143858"/>
            <a:ext cx="827939" cy="59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9405A27-2FF8-981F-34E0-F2F6AF9C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4" y="117414"/>
            <a:ext cx="3077931" cy="2921999"/>
          </a:xfrm>
        </p:spPr>
        <p:txBody>
          <a:bodyPr>
            <a:no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Cheminement</a:t>
            </a:r>
            <a:b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intellectuel sur le </a:t>
            </a:r>
            <a:r>
              <a:rPr lang="fr-FR" sz="2400" b="1" u="sng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moyen d'échange</a:t>
            </a:r>
            <a:b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fr-FR" sz="24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≠ épargne !)</a:t>
            </a:r>
            <a:br>
              <a:rPr lang="fr-FR" sz="24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 fur et à mesure de la compréhension du système financier, de sa corruption, de sa répression et finalement, du CBDC</a:t>
            </a:r>
            <a:endParaRPr lang="en-US" sz="2400" b="1" i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Logo, logos, monero icon - Free download on Iconfinder">
            <a:extLst>
              <a:ext uri="{FF2B5EF4-FFF2-40B4-BE49-F238E27FC236}">
                <a16:creationId xmlns:a16="http://schemas.microsoft.com/office/drawing/2014/main" id="{5A7607EB-B8DC-6C18-25D8-ECE4C029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08" y="1581202"/>
            <a:ext cx="756338" cy="7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A8278B3-49EA-2695-1D4C-F85551179765}"/>
              </a:ext>
            </a:extLst>
          </p:cNvPr>
          <p:cNvCxnSpPr>
            <a:cxnSpLocks/>
          </p:cNvCxnSpPr>
          <p:nvPr/>
        </p:nvCxnSpPr>
        <p:spPr>
          <a:xfrm>
            <a:off x="4304838" y="5375510"/>
            <a:ext cx="3537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80B168C-D8A6-2FD0-BAAD-20DDEE432623}"/>
              </a:ext>
            </a:extLst>
          </p:cNvPr>
          <p:cNvCxnSpPr>
            <a:cxnSpLocks/>
          </p:cNvCxnSpPr>
          <p:nvPr/>
        </p:nvCxnSpPr>
        <p:spPr>
          <a:xfrm>
            <a:off x="2548578" y="4757613"/>
            <a:ext cx="57243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FC5D23-321A-3C31-DBCF-DEFCDAAFEB5D}"/>
              </a:ext>
            </a:extLst>
          </p:cNvPr>
          <p:cNvCxnSpPr>
            <a:cxnSpLocks/>
          </p:cNvCxnSpPr>
          <p:nvPr/>
        </p:nvCxnSpPr>
        <p:spPr>
          <a:xfrm>
            <a:off x="4301445" y="2508754"/>
            <a:ext cx="2502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913898A-1941-95AA-CCD0-559590C24D31}"/>
              </a:ext>
            </a:extLst>
          </p:cNvPr>
          <p:cNvSpPr txBox="1"/>
          <p:nvPr/>
        </p:nvSpPr>
        <p:spPr>
          <a:xfrm>
            <a:off x="6740830" y="6047741"/>
            <a:ext cx="3923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i="1" dirty="0">
                <a:solidFill>
                  <a:schemeClr val="accent2">
                    <a:lumMod val="50000"/>
                  </a:schemeClr>
                </a:solidFill>
              </a:rPr>
              <a:t>"L'euro (numérique) c super </a:t>
            </a:r>
            <a:r>
              <a:rPr lang="fr-FR" sz="1800" i="1" dirty="0" err="1">
                <a:solidFill>
                  <a:schemeClr val="accent2">
                    <a:lumMod val="50000"/>
                  </a:schemeClr>
                </a:solidFill>
              </a:rPr>
              <a:t>pratik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1800" i="1" dirty="0">
                <a:solidFill>
                  <a:schemeClr val="accent2">
                    <a:lumMod val="50000"/>
                  </a:schemeClr>
                </a:solidFill>
              </a:rPr>
              <a:t>!"</a:t>
            </a:r>
          </a:p>
          <a:p>
            <a:pPr algn="ctr"/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"Moi je dis allons-y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koi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"</a:t>
            </a:r>
            <a:endParaRPr lang="fr-FR" sz="1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EF2C91-19EB-0701-E44A-0B00013D2045}"/>
              </a:ext>
            </a:extLst>
          </p:cNvPr>
          <p:cNvSpPr txBox="1"/>
          <p:nvPr/>
        </p:nvSpPr>
        <p:spPr>
          <a:xfrm>
            <a:off x="5574045" y="4915987"/>
            <a:ext cx="25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Pa</a:t>
            </a:r>
            <a:r>
              <a:rPr lang="fr-FR" sz="1800" b="1" dirty="0">
                <a:solidFill>
                  <a:schemeClr val="accent3">
                    <a:lumMod val="75000"/>
                  </a:schemeClr>
                </a:solidFill>
              </a:rPr>
              <a:t>r carte bancaire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9B43480-E7C4-FBCF-5E20-0662458EEC8B}"/>
              </a:ext>
            </a:extLst>
          </p:cNvPr>
          <p:cNvCxnSpPr>
            <a:cxnSpLocks/>
          </p:cNvCxnSpPr>
          <p:nvPr/>
        </p:nvCxnSpPr>
        <p:spPr>
          <a:xfrm>
            <a:off x="4310929" y="649723"/>
            <a:ext cx="1106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èche : haut 17">
            <a:extLst>
              <a:ext uri="{FF2B5EF4-FFF2-40B4-BE49-F238E27FC236}">
                <a16:creationId xmlns:a16="http://schemas.microsoft.com/office/drawing/2014/main" id="{67C4DFA2-984E-BCE3-55FF-5B2B7603E7F9}"/>
              </a:ext>
            </a:extLst>
          </p:cNvPr>
          <p:cNvSpPr/>
          <p:nvPr/>
        </p:nvSpPr>
        <p:spPr>
          <a:xfrm flipV="1">
            <a:off x="3879235" y="4782146"/>
            <a:ext cx="356731" cy="1876145"/>
          </a:xfrm>
          <a:prstGeom prst="up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rgbClr val="C00000"/>
              </a:gs>
            </a:gsLst>
            <a:lin ang="16200000" scaled="1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33D368-A25A-69E7-BD47-36F355D25009}"/>
              </a:ext>
            </a:extLst>
          </p:cNvPr>
          <p:cNvSpPr txBox="1"/>
          <p:nvPr/>
        </p:nvSpPr>
        <p:spPr>
          <a:xfrm>
            <a:off x="5530545" y="5487520"/>
            <a:ext cx="211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Pa</a:t>
            </a:r>
            <a:r>
              <a:rPr lang="fr-FR" sz="1800" b="1" dirty="0">
                <a:solidFill>
                  <a:schemeClr val="accent2"/>
                </a:solidFill>
              </a:rPr>
              <a:t>r tél sans contact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CD703F8-1B00-EBC7-1113-A93E61DB7C64}"/>
              </a:ext>
            </a:extLst>
          </p:cNvPr>
          <p:cNvSpPr txBox="1"/>
          <p:nvPr/>
        </p:nvSpPr>
        <p:spPr>
          <a:xfrm>
            <a:off x="5400873" y="5997502"/>
            <a:ext cx="134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fr-FR" sz="1800" b="1" dirty="0">
                <a:solidFill>
                  <a:schemeClr val="accent2">
                    <a:lumMod val="50000"/>
                  </a:schemeClr>
                </a:solidFill>
              </a:rPr>
              <a:t>ar puce</a:t>
            </a:r>
            <a:endParaRPr lang="en-US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AE51892-E726-F979-6867-1AA2B60A1C64}"/>
              </a:ext>
            </a:extLst>
          </p:cNvPr>
          <p:cNvCxnSpPr>
            <a:cxnSpLocks/>
          </p:cNvCxnSpPr>
          <p:nvPr/>
        </p:nvCxnSpPr>
        <p:spPr>
          <a:xfrm>
            <a:off x="4309015" y="5985627"/>
            <a:ext cx="2712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6359EF4-16EB-302D-2668-21DF9E9DEECA}"/>
              </a:ext>
            </a:extLst>
          </p:cNvPr>
          <p:cNvSpPr txBox="1"/>
          <p:nvPr/>
        </p:nvSpPr>
        <p:spPr>
          <a:xfrm>
            <a:off x="2424989" y="5778136"/>
            <a:ext cx="1415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C00000"/>
                </a:solidFill>
              </a:rPr>
              <a:t>€ CBDC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211EB8-7179-8C78-220A-48CDF8933543}"/>
              </a:ext>
            </a:extLst>
          </p:cNvPr>
          <p:cNvSpPr txBox="1"/>
          <p:nvPr/>
        </p:nvSpPr>
        <p:spPr>
          <a:xfrm>
            <a:off x="1391529" y="4469270"/>
            <a:ext cx="1415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2060"/>
                </a:solidFill>
              </a:rPr>
              <a:t>€uro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8623780-835D-535F-B06D-A269F37520BA}"/>
              </a:ext>
            </a:extLst>
          </p:cNvPr>
          <p:cNvSpPr txBox="1"/>
          <p:nvPr/>
        </p:nvSpPr>
        <p:spPr>
          <a:xfrm>
            <a:off x="2420410" y="5004365"/>
            <a:ext cx="1554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€ </a:t>
            </a:r>
            <a:r>
              <a:rPr lang="fr-FR" sz="2400" b="1" dirty="0">
                <a:solidFill>
                  <a:schemeClr val="accent2"/>
                </a:solidFill>
              </a:rPr>
              <a:t>(digital)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1391FC-2264-C55E-BC2A-536AF01C534F}"/>
              </a:ext>
            </a:extLst>
          </p:cNvPr>
          <p:cNvSpPr txBox="1"/>
          <p:nvPr/>
        </p:nvSpPr>
        <p:spPr>
          <a:xfrm>
            <a:off x="5255799" y="1683249"/>
            <a:ext cx="44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en-US" sz="28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EFD9CA7-253C-ADCB-968B-01FDE05C3843}"/>
              </a:ext>
            </a:extLst>
          </p:cNvPr>
          <p:cNvSpPr txBox="1"/>
          <p:nvPr/>
        </p:nvSpPr>
        <p:spPr>
          <a:xfrm>
            <a:off x="4672363" y="838278"/>
            <a:ext cx="39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en-US" sz="2400" dirty="0"/>
          </a:p>
        </p:txBody>
      </p:sp>
      <p:sp>
        <p:nvSpPr>
          <p:cNvPr id="17" name="Flèche : haut 16">
            <a:extLst>
              <a:ext uri="{FF2B5EF4-FFF2-40B4-BE49-F238E27FC236}">
                <a16:creationId xmlns:a16="http://schemas.microsoft.com/office/drawing/2014/main" id="{47F69E40-8FE4-0496-756E-B2254FBD76AC}"/>
              </a:ext>
            </a:extLst>
          </p:cNvPr>
          <p:cNvSpPr/>
          <p:nvPr/>
        </p:nvSpPr>
        <p:spPr>
          <a:xfrm>
            <a:off x="3880036" y="199709"/>
            <a:ext cx="356731" cy="4534154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AF83858-5D41-A596-9662-9A511E7F70E5}"/>
              </a:ext>
            </a:extLst>
          </p:cNvPr>
          <p:cNvCxnSpPr>
            <a:cxnSpLocks/>
          </p:cNvCxnSpPr>
          <p:nvPr/>
        </p:nvCxnSpPr>
        <p:spPr>
          <a:xfrm>
            <a:off x="4287640" y="1500251"/>
            <a:ext cx="200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D5F8B47-D3CE-F38C-E95E-4D3649B4149D}"/>
              </a:ext>
            </a:extLst>
          </p:cNvPr>
          <p:cNvCxnSpPr>
            <a:cxnSpLocks/>
          </p:cNvCxnSpPr>
          <p:nvPr/>
        </p:nvCxnSpPr>
        <p:spPr>
          <a:xfrm>
            <a:off x="4337565" y="3343835"/>
            <a:ext cx="2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5A8723D-F805-0284-9028-8AC333E9BCCA}"/>
              </a:ext>
            </a:extLst>
          </p:cNvPr>
          <p:cNvCxnSpPr>
            <a:cxnSpLocks/>
          </p:cNvCxnSpPr>
          <p:nvPr/>
        </p:nvCxnSpPr>
        <p:spPr>
          <a:xfrm>
            <a:off x="4313815" y="4131673"/>
            <a:ext cx="3528000" cy="10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A39F6AAC-CE77-5C38-033D-4C285757BC7F}"/>
              </a:ext>
            </a:extLst>
          </p:cNvPr>
          <p:cNvSpPr txBox="1"/>
          <p:nvPr/>
        </p:nvSpPr>
        <p:spPr>
          <a:xfrm>
            <a:off x="5641018" y="4257684"/>
            <a:ext cx="205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En espèces € (cash)</a:t>
            </a:r>
            <a:endParaRPr lang="en-US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EC014C-21B8-7338-CC7B-756C01D994A9}"/>
              </a:ext>
            </a:extLst>
          </p:cNvPr>
          <p:cNvSpPr txBox="1"/>
          <p:nvPr/>
        </p:nvSpPr>
        <p:spPr>
          <a:xfrm>
            <a:off x="9570897" y="3791242"/>
            <a:ext cx="24507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"Cryptos" – </a:t>
            </a:r>
            <a:r>
              <a:rPr lang="fr-FR" sz="1600" b="1" dirty="0" err="1">
                <a:solidFill>
                  <a:schemeClr val="accent5">
                    <a:lumMod val="50000"/>
                  </a:schemeClr>
                </a:solidFill>
              </a:rPr>
              <a:t>shitcoins</a:t>
            </a:r>
            <a:endParaRPr lang="fr-F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"</a:t>
            </a:r>
            <a:r>
              <a:rPr lang="fr-FR" sz="1400" b="1" dirty="0" err="1">
                <a:solidFill>
                  <a:schemeClr val="accent5">
                    <a:lumMod val="50000"/>
                  </a:schemeClr>
                </a:solidFill>
              </a:rPr>
              <a:t>securities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" – WEF coins</a:t>
            </a:r>
            <a:endParaRPr lang="en-US" sz="1400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2021CCC4-E377-3CC7-D700-F997F58DA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54" y="2606687"/>
            <a:ext cx="667083" cy="667083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0A32393E-19FE-17D4-E48B-C6B3CC66B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67" y="729873"/>
            <a:ext cx="687360" cy="68736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2F8187B4-D04D-11A5-A6BD-FA8B30EEA550}"/>
              </a:ext>
            </a:extLst>
          </p:cNvPr>
          <p:cNvSpPr txBox="1"/>
          <p:nvPr/>
        </p:nvSpPr>
        <p:spPr>
          <a:xfrm>
            <a:off x="5251918" y="780056"/>
            <a:ext cx="44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en-US" sz="28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F24C68A-C6A7-537B-0F06-831143E336C1}"/>
              </a:ext>
            </a:extLst>
          </p:cNvPr>
          <p:cNvSpPr txBox="1"/>
          <p:nvPr/>
        </p:nvSpPr>
        <p:spPr>
          <a:xfrm>
            <a:off x="5441645" y="2222947"/>
            <a:ext cx="12991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accent5">
                    <a:lumMod val="50000"/>
                  </a:schemeClr>
                </a:solidFill>
              </a:rPr>
              <a:t>+ tout CAI²</a:t>
            </a:r>
            <a:endParaRPr lang="en-US" sz="1600" i="1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D6E2E1-4332-FD4E-9F0C-73EEF5F5264A}"/>
              </a:ext>
            </a:extLst>
          </p:cNvPr>
          <p:cNvSpPr txBox="1"/>
          <p:nvPr/>
        </p:nvSpPr>
        <p:spPr>
          <a:xfrm>
            <a:off x="5665085" y="2854747"/>
            <a:ext cx="2925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Bitcoin 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et le mode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Lightning</a:t>
            </a:r>
            <a:endParaRPr lang="en-US" sz="18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B21A00-C8E1-CF6F-F770-C0D5C44927DA}"/>
              </a:ext>
            </a:extLst>
          </p:cNvPr>
          <p:cNvSpPr txBox="1"/>
          <p:nvPr/>
        </p:nvSpPr>
        <p:spPr>
          <a:xfrm>
            <a:off x="7325009" y="2180702"/>
            <a:ext cx="3010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"Réalise que le CBDC arrive, que le WEF existe, etc"</a:t>
            </a:r>
            <a:endParaRPr lang="en-US" sz="1800" i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1AAFEB0-A501-D487-89DA-C2BEC7BC16BA}"/>
              </a:ext>
            </a:extLst>
          </p:cNvPr>
          <p:cNvSpPr txBox="1"/>
          <p:nvPr/>
        </p:nvSpPr>
        <p:spPr>
          <a:xfrm>
            <a:off x="6745338" y="1702283"/>
            <a:ext cx="492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Bitcoin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+ </a:t>
            </a:r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privacy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 coin souverain  (</a:t>
            </a:r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MoE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 "rigide")</a:t>
            </a:r>
            <a:endParaRPr lang="en-US" sz="1800" dirty="0"/>
          </a:p>
        </p:txBody>
      </p:sp>
      <p:sp>
        <p:nvSpPr>
          <p:cNvPr id="59" name="Flèche : courbe vers la droite 58">
            <a:extLst>
              <a:ext uri="{FF2B5EF4-FFF2-40B4-BE49-F238E27FC236}">
                <a16:creationId xmlns:a16="http://schemas.microsoft.com/office/drawing/2014/main" id="{4AFCCA82-A587-88B5-61D5-8E8FCD85B9BB}"/>
              </a:ext>
            </a:extLst>
          </p:cNvPr>
          <p:cNvSpPr/>
          <p:nvPr/>
        </p:nvSpPr>
        <p:spPr>
          <a:xfrm rot="9817409">
            <a:off x="7023059" y="2108376"/>
            <a:ext cx="257018" cy="741727"/>
          </a:xfrm>
          <a:prstGeom prst="curvedRight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C918FD6-95AD-52AF-71F3-E87619839F6C}"/>
              </a:ext>
            </a:extLst>
          </p:cNvPr>
          <p:cNvSpPr txBox="1"/>
          <p:nvPr/>
        </p:nvSpPr>
        <p:spPr>
          <a:xfrm>
            <a:off x="6348146" y="735200"/>
            <a:ext cx="5218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5">
                    <a:lumMod val="50000"/>
                  </a:schemeClr>
                </a:solidFill>
              </a:rPr>
              <a:t>idem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 + combinaison avec monnaie "souple"  (June)</a:t>
            </a:r>
          </a:p>
          <a:p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"la mauvaise monnaie chasse la bonne"</a:t>
            </a:r>
            <a:endParaRPr lang="en-US" sz="1800" i="1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7971E27-D71F-D445-1C11-52260AC89CBF}"/>
              </a:ext>
            </a:extLst>
          </p:cNvPr>
          <p:cNvSpPr txBox="1"/>
          <p:nvPr/>
        </p:nvSpPr>
        <p:spPr>
          <a:xfrm>
            <a:off x="4608371" y="67260"/>
            <a:ext cx="683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...</a:t>
            </a:r>
            <a:endParaRPr lang="en-US" sz="28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FCCEC51-646E-8A18-1418-D3B41A7E25ED}"/>
              </a:ext>
            </a:extLst>
          </p:cNvPr>
          <p:cNvSpPr txBox="1"/>
          <p:nvPr/>
        </p:nvSpPr>
        <p:spPr>
          <a:xfrm>
            <a:off x="7326383" y="3534447"/>
            <a:ext cx="25878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authenticité difficile en pratique</a:t>
            </a:r>
            <a:br>
              <a:rPr lang="fr-FR" sz="14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Or : trop de densité de valeur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7076BBE-A79F-81A8-A6B8-492A1A533D36}"/>
              </a:ext>
            </a:extLst>
          </p:cNvPr>
          <p:cNvSpPr txBox="1"/>
          <p:nvPr/>
        </p:nvSpPr>
        <p:spPr>
          <a:xfrm>
            <a:off x="5383779" y="286969"/>
            <a:ext cx="6325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dépendra du niveau de crises, de la répression, de l'adoption naturelle</a:t>
            </a:r>
            <a:endParaRPr lang="en-US" sz="16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7F5BEC2-DD41-3C47-29A9-BCF0E38D334D}"/>
              </a:ext>
            </a:extLst>
          </p:cNvPr>
          <p:cNvSpPr txBox="1"/>
          <p:nvPr/>
        </p:nvSpPr>
        <p:spPr>
          <a:xfrm>
            <a:off x="3519477" y="4245133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1</a:t>
            </a:r>
            <a:endParaRPr lang="en-US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126F114C-BCC0-CF6E-ABF5-E81522F441B9}"/>
              </a:ext>
            </a:extLst>
          </p:cNvPr>
          <p:cNvSpPr txBox="1"/>
          <p:nvPr/>
        </p:nvSpPr>
        <p:spPr>
          <a:xfrm>
            <a:off x="3517424" y="3535358"/>
            <a:ext cx="47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2</a:t>
            </a:r>
            <a:endParaRPr lang="en-US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232E332-6090-3634-1BFB-1190D455E13C}"/>
              </a:ext>
            </a:extLst>
          </p:cNvPr>
          <p:cNvSpPr txBox="1"/>
          <p:nvPr/>
        </p:nvSpPr>
        <p:spPr>
          <a:xfrm>
            <a:off x="3518113" y="2759712"/>
            <a:ext cx="47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3</a:t>
            </a:r>
            <a:endParaRPr lang="en-US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DA29434-EFC1-26DB-4A6D-5D5F3D5E7730}"/>
              </a:ext>
            </a:extLst>
          </p:cNvPr>
          <p:cNvSpPr txBox="1"/>
          <p:nvPr/>
        </p:nvSpPr>
        <p:spPr>
          <a:xfrm>
            <a:off x="3525235" y="1840710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4</a:t>
            </a:r>
            <a:endParaRPr lang="en-US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20A34DD-069C-E134-E5B2-1E2FC002CA72}"/>
              </a:ext>
            </a:extLst>
          </p:cNvPr>
          <p:cNvSpPr txBox="1"/>
          <p:nvPr/>
        </p:nvSpPr>
        <p:spPr>
          <a:xfrm>
            <a:off x="3532859" y="879292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5</a:t>
            </a:r>
            <a:endParaRPr lang="en-US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2087C46-A318-9215-A548-E51A830DC6D0}"/>
              </a:ext>
            </a:extLst>
          </p:cNvPr>
          <p:cNvSpPr txBox="1"/>
          <p:nvPr/>
        </p:nvSpPr>
        <p:spPr>
          <a:xfrm>
            <a:off x="2795060" y="93349"/>
            <a:ext cx="1167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accent5">
                    <a:lumMod val="50000"/>
                  </a:schemeClr>
                </a:solidFill>
              </a:rPr>
              <a:t>Éveil</a:t>
            </a:r>
          </a:p>
          <a:p>
            <a:r>
              <a:rPr lang="fr-FR" b="1" i="1" dirty="0">
                <a:solidFill>
                  <a:schemeClr val="accent5">
                    <a:lumMod val="50000"/>
                  </a:schemeClr>
                </a:solidFill>
              </a:rPr>
              <a:t>citoyen</a:t>
            </a:r>
            <a:endParaRPr lang="en-US" sz="2000" b="1" i="1" dirty="0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4C09D246-B827-3F97-D102-CD76D7C374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6773" y="3552419"/>
            <a:ext cx="510038" cy="509176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22144CD2-F5DD-39C8-B3A3-1F31597AE6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84" b="95224" l="3881" r="98209">
                        <a14:foregroundMark x1="93433" y1="57612" x2="86866" y2="22985"/>
                        <a14:foregroundMark x1="91940" y1="59701" x2="98209" y2="39104"/>
                        <a14:foregroundMark x1="83881" y1="23582" x2="44776" y2="11642"/>
                        <a14:foregroundMark x1="65373" y1="14925" x2="37313" y2="8657"/>
                        <a14:foregroundMark x1="56119" y1="5970" x2="34627" y2="11343"/>
                        <a14:foregroundMark x1="61194" y1="6269" x2="15821" y2="18209"/>
                        <a14:foregroundMark x1="65373" y1="6269" x2="8358" y2="65672"/>
                        <a14:foregroundMark x1="8358" y1="65672" x2="12836" y2="76716"/>
                        <a14:foregroundMark x1="12239" y1="69851" x2="4776" y2="38507"/>
                        <a14:foregroundMark x1="4179" y1="38209" x2="56418" y2="88358"/>
                        <a14:foregroundMark x1="56418" y1="88358" x2="62090" y2="86567"/>
                        <a14:foregroundMark x1="69552" y1="69552" x2="38507" y2="93731"/>
                        <a14:foregroundMark x1="62388" y1="15224" x2="36418" y2="6269"/>
                        <a14:foregroundMark x1="66866" y1="12537" x2="34925" y2="3284"/>
                        <a14:foregroundMark x1="56418" y1="95224" x2="42090" y2="93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82" y="3404368"/>
            <a:ext cx="683798" cy="683798"/>
          </a:xfrm>
          <a:prstGeom prst="rect">
            <a:avLst/>
          </a:prstGeom>
        </p:spPr>
      </p:pic>
      <p:pic>
        <p:nvPicPr>
          <p:cNvPr id="1032" name="Picture 8" descr="What is a 'Shitcoin'? (2022 Update)">
            <a:extLst>
              <a:ext uri="{FF2B5EF4-FFF2-40B4-BE49-F238E27FC236}">
                <a16:creationId xmlns:a16="http://schemas.microsoft.com/office/drawing/2014/main" id="{7E8EA31A-8405-DA4D-E08E-6BCABE7A8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069" y="3247051"/>
            <a:ext cx="567045" cy="6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AD4536D1-E54C-027C-3485-2963218079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3000" l="3158" r="90526">
                        <a14:foregroundMark x1="56842" y1="26000" x2="26316" y2="75000"/>
                        <a14:foregroundMark x1="43158" y1="29000" x2="27368" y2="78000"/>
                        <a14:foregroundMark x1="31579" y1="29000" x2="18947" y2="77000"/>
                        <a14:foregroundMark x1="7368" y1="47000" x2="3158" y2="57000"/>
                        <a14:foregroundMark x1="36842" y1="84000" x2="60000" y2="93000"/>
                        <a14:foregroundMark x1="90526" y1="59000" x2="90526" y2="45000"/>
                        <a14:foregroundMark x1="74737" y1="39000" x2="31579" y2="73000"/>
                        <a14:foregroundMark x1="31579" y1="73000" x2="31579" y2="73000"/>
                        <a14:foregroundMark x1="73684" y1="57000" x2="31579" y2="80000"/>
                        <a14:foregroundMark x1="70526" y1="34000" x2="47368" y2="12000"/>
                        <a14:foregroundMark x1="56842" y1="14000" x2="44211" y2="12000"/>
                        <a14:foregroundMark x1="56842" y1="14000" x2="44211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616" y="3263615"/>
            <a:ext cx="479289" cy="504514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0239175B-D450-FB78-5668-004912CF2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1" y="1659870"/>
            <a:ext cx="667083" cy="667083"/>
          </a:xfrm>
          <a:prstGeom prst="rect">
            <a:avLst/>
          </a:prstGeom>
        </p:spPr>
      </p:pic>
      <p:pic>
        <p:nvPicPr>
          <p:cNvPr id="1030" name="Picture 6" descr="Ethereum png images | PNGWing">
            <a:extLst>
              <a:ext uri="{FF2B5EF4-FFF2-40B4-BE49-F238E27FC236}">
                <a16:creationId xmlns:a16="http://schemas.microsoft.com/office/drawing/2014/main" id="{53EA4145-D6D9-1D03-144E-272F1C29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9" b="97500" l="4348" r="98261">
                        <a14:foregroundMark x1="32283" y1="26304" x2="18587" y2="64130"/>
                        <a14:foregroundMark x1="67391" y1="71739" x2="39348" y2="83261"/>
                        <a14:foregroundMark x1="16413" y1="64130" x2="66196" y2="87609"/>
                        <a14:foregroundMark x1="66196" y1="87609" x2="67391" y2="87609"/>
                        <a14:foregroundMark x1="87609" y1="53152" x2="46522" y2="93152"/>
                        <a14:foregroundMark x1="88152" y1="71739" x2="50652" y2="21087"/>
                        <a14:foregroundMark x1="50652" y1="21087" x2="17500" y2="64130"/>
                        <a14:foregroundMark x1="65652" y1="23043" x2="11413" y2="61848"/>
                        <a14:foregroundMark x1="11413" y1="61848" x2="13152" y2="64674"/>
                        <a14:foregroundMark x1="73370" y1="34457" x2="44891" y2="18043"/>
                        <a14:foregroundMark x1="78804" y1="59674" x2="69022" y2="13152"/>
                        <a14:foregroundMark x1="86522" y1="61848" x2="76087" y2="17500"/>
                        <a14:foregroundMark x1="84348" y1="68478" x2="78804" y2="18587"/>
                        <a14:foregroundMark x1="92500" y1="63587" x2="81087" y2="23043"/>
                        <a14:foregroundMark x1="65109" y1="17283" x2="9239" y2="47391"/>
                        <a14:foregroundMark x1="9239" y1="47391" x2="9239" y2="47391"/>
                        <a14:foregroundMark x1="28696" y1="14239" x2="11739" y2="66522"/>
                        <a14:foregroundMark x1="27609" y1="22717" x2="25978" y2="95000"/>
                        <a14:foregroundMark x1="25978" y1="95000" x2="54239" y2="97500"/>
                        <a14:foregroundMark x1="14239" y1="58043" x2="73804" y2="59783"/>
                        <a14:foregroundMark x1="73804" y1="59783" x2="76630" y2="55870"/>
                        <a14:foregroundMark x1="80217" y1="63587" x2="55870" y2="93152"/>
                        <a14:foregroundMark x1="58043" y1="89239" x2="91739" y2="44130"/>
                        <a14:foregroundMark x1="91413" y1="37283" x2="63261" y2="83043"/>
                        <a14:foregroundMark x1="63261" y1="94783" x2="98261" y2="43261"/>
                        <a14:foregroundMark x1="95870" y1="34239" x2="61630" y2="217"/>
                        <a14:foregroundMark x1="10109" y1="29348" x2="4348" y2="70978"/>
                        <a14:foregroundMark x1="46522" y1="72609" x2="29565" y2="49565"/>
                        <a14:foregroundMark x1="50326" y1="78370" x2="29239" y2="49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003" y="3287353"/>
            <a:ext cx="460430" cy="46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ZoneTexte 101">
            <a:extLst>
              <a:ext uri="{FF2B5EF4-FFF2-40B4-BE49-F238E27FC236}">
                <a16:creationId xmlns:a16="http://schemas.microsoft.com/office/drawing/2014/main" id="{4246D4E7-3B0C-FA01-A4A0-3F54BB6EC82F}"/>
              </a:ext>
            </a:extLst>
          </p:cNvPr>
          <p:cNvSpPr txBox="1"/>
          <p:nvPr/>
        </p:nvSpPr>
        <p:spPr>
          <a:xfrm>
            <a:off x="5728087" y="3535358"/>
            <a:ext cx="165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Pièces d'argent</a:t>
            </a:r>
            <a:endParaRPr lang="en-US" sz="1800" dirty="0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12C9B52D-2563-F537-3E51-4EC0B913BBC6}"/>
              </a:ext>
            </a:extLst>
          </p:cNvPr>
          <p:cNvCxnSpPr>
            <a:cxnSpLocks/>
          </p:cNvCxnSpPr>
          <p:nvPr/>
        </p:nvCxnSpPr>
        <p:spPr>
          <a:xfrm>
            <a:off x="10062810" y="3273770"/>
            <a:ext cx="1602609" cy="10385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AutoShape 14" descr="Afficher l’image source">
            <a:extLst>
              <a:ext uri="{FF2B5EF4-FFF2-40B4-BE49-F238E27FC236}">
                <a16:creationId xmlns:a16="http://schemas.microsoft.com/office/drawing/2014/main" id="{69BB0FE7-2DAB-603F-B04C-6D325515B3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39346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5D3AE12E-693C-5049-20E4-E7CCFE1795C8}"/>
              </a:ext>
            </a:extLst>
          </p:cNvPr>
          <p:cNvSpPr txBox="1"/>
          <p:nvPr/>
        </p:nvSpPr>
        <p:spPr>
          <a:xfrm flipH="1">
            <a:off x="3524431" y="164641"/>
            <a:ext cx="292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6</a:t>
            </a:r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1DB0E617-6E41-2E7A-D317-7D558AF20918}"/>
              </a:ext>
            </a:extLst>
          </p:cNvPr>
          <p:cNvSpPr txBox="1"/>
          <p:nvPr/>
        </p:nvSpPr>
        <p:spPr>
          <a:xfrm>
            <a:off x="8450451" y="4603266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100% des gens</a:t>
            </a:r>
            <a:endParaRPr lang="en-US" sz="1400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0FB8DDAF-936F-6FAD-253B-F6ADD2003A8C}"/>
              </a:ext>
            </a:extLst>
          </p:cNvPr>
          <p:cNvSpPr txBox="1"/>
          <p:nvPr/>
        </p:nvSpPr>
        <p:spPr>
          <a:xfrm>
            <a:off x="7708226" y="4946087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70% ?</a:t>
            </a:r>
            <a:endParaRPr lang="en-US" sz="1400" dirty="0"/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91775BAD-BCE5-0A4E-8DB2-837B6ABA0BD7}"/>
              </a:ext>
            </a:extLst>
          </p:cNvPr>
          <p:cNvSpPr txBox="1"/>
          <p:nvPr/>
        </p:nvSpPr>
        <p:spPr>
          <a:xfrm>
            <a:off x="7627582" y="5530704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30% ?</a:t>
            </a:r>
            <a:endParaRPr lang="en-US" sz="1400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E593DC02-7C9B-EB69-EDA1-6112B7FC253D}"/>
              </a:ext>
            </a:extLst>
          </p:cNvPr>
          <p:cNvSpPr txBox="1"/>
          <p:nvPr/>
        </p:nvSpPr>
        <p:spPr>
          <a:xfrm>
            <a:off x="7764058" y="4285706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30% ?</a:t>
            </a:r>
            <a:endParaRPr lang="en-US" sz="1400" dirty="0"/>
          </a:p>
        </p:txBody>
      </p:sp>
      <p:pic>
        <p:nvPicPr>
          <p:cNvPr id="124" name="Picture 6" descr="Visa Debit Cards | Visa">
            <a:extLst>
              <a:ext uri="{FF2B5EF4-FFF2-40B4-BE49-F238E27FC236}">
                <a16:creationId xmlns:a16="http://schemas.microsoft.com/office/drawing/2014/main" id="{FC61FED6-1E36-B542-570E-018AC12E2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7718" y="4854189"/>
            <a:ext cx="697481" cy="4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DA025241-8D79-4DAB-09C8-06AE1CBCC982}"/>
              </a:ext>
            </a:extLst>
          </p:cNvPr>
          <p:cNvGrpSpPr/>
          <p:nvPr/>
        </p:nvGrpSpPr>
        <p:grpSpPr>
          <a:xfrm>
            <a:off x="4881655" y="5404966"/>
            <a:ext cx="293071" cy="537308"/>
            <a:chOff x="10356764" y="5188827"/>
            <a:chExt cx="542702" cy="992028"/>
          </a:xfrm>
        </p:grpSpPr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8824A2CF-79DD-7B5D-6E6B-C04FEB20B391}"/>
                </a:ext>
              </a:extLst>
            </p:cNvPr>
            <p:cNvGrpSpPr/>
            <p:nvPr/>
          </p:nvGrpSpPr>
          <p:grpSpPr>
            <a:xfrm>
              <a:off x="10356764" y="5188827"/>
              <a:ext cx="542702" cy="992028"/>
              <a:chOff x="10818185" y="3372935"/>
              <a:chExt cx="542702" cy="992028"/>
            </a:xfrm>
          </p:grpSpPr>
          <p:pic>
            <p:nvPicPr>
              <p:cNvPr id="1024" name="Image 1023">
                <a:extLst>
                  <a:ext uri="{FF2B5EF4-FFF2-40B4-BE49-F238E27FC236}">
                    <a16:creationId xmlns:a16="http://schemas.microsoft.com/office/drawing/2014/main" id="{A2853EE8-24FC-28B6-932F-10FDC62FD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3372935"/>
                <a:ext cx="542702" cy="875216"/>
              </a:xfrm>
              <a:prstGeom prst="rect">
                <a:avLst/>
              </a:prstGeom>
            </p:spPr>
          </p:pic>
          <p:pic>
            <p:nvPicPr>
              <p:cNvPr id="1025" name="Image 1024">
                <a:extLst>
                  <a:ext uri="{FF2B5EF4-FFF2-40B4-BE49-F238E27FC236}">
                    <a16:creationId xmlns:a16="http://schemas.microsoft.com/office/drawing/2014/main" id="{D52FBE32-146A-E157-F002-DC775366B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4058137"/>
                <a:ext cx="542702" cy="306826"/>
              </a:xfrm>
              <a:prstGeom prst="rect">
                <a:avLst/>
              </a:prstGeom>
            </p:spPr>
          </p:pic>
        </p:grpSp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0F779339-0346-60D5-1134-A16ACF554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69730" y="5611035"/>
              <a:ext cx="316769" cy="175828"/>
            </a:xfrm>
            <a:prstGeom prst="rect">
              <a:avLst/>
            </a:prstGeom>
          </p:spPr>
        </p:pic>
      </p:grpSp>
      <p:pic>
        <p:nvPicPr>
          <p:cNvPr id="1027" name="Image 1026">
            <a:extLst>
              <a:ext uri="{FF2B5EF4-FFF2-40B4-BE49-F238E27FC236}">
                <a16:creationId xmlns:a16="http://schemas.microsoft.com/office/drawing/2014/main" id="{8353CF3F-9091-E872-CE02-9A4510CC020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0841" y="6072536"/>
            <a:ext cx="880599" cy="649839"/>
          </a:xfrm>
          <a:prstGeom prst="rect">
            <a:avLst/>
          </a:prstGeom>
        </p:spPr>
      </p:pic>
      <p:sp>
        <p:nvSpPr>
          <p:cNvPr id="1031" name="ZoneTexte 1030">
            <a:extLst>
              <a:ext uri="{FF2B5EF4-FFF2-40B4-BE49-F238E27FC236}">
                <a16:creationId xmlns:a16="http://schemas.microsoft.com/office/drawing/2014/main" id="{CFD599A8-00D2-9ED7-F57B-6AA15C3EB3BB}"/>
              </a:ext>
            </a:extLst>
          </p:cNvPr>
          <p:cNvSpPr txBox="1"/>
          <p:nvPr/>
        </p:nvSpPr>
        <p:spPr>
          <a:xfrm>
            <a:off x="2725404" y="6375479"/>
            <a:ext cx="116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rgbClr val="C00000"/>
                </a:solidFill>
              </a:rPr>
              <a:t>Dystopie</a:t>
            </a:r>
            <a:endParaRPr lang="en-US" b="1" i="1" dirty="0">
              <a:solidFill>
                <a:srgbClr val="C00000"/>
              </a:solidFill>
            </a:endParaRPr>
          </a:p>
        </p:txBody>
      </p:sp>
      <p:cxnSp>
        <p:nvCxnSpPr>
          <p:cNvPr id="1035" name="Connecteur droit 1034">
            <a:extLst>
              <a:ext uri="{FF2B5EF4-FFF2-40B4-BE49-F238E27FC236}">
                <a16:creationId xmlns:a16="http://schemas.microsoft.com/office/drawing/2014/main" id="{BF38BDF5-31B2-8863-8AFD-8D3660C2EC81}"/>
              </a:ext>
            </a:extLst>
          </p:cNvPr>
          <p:cNvCxnSpPr>
            <a:cxnSpLocks/>
          </p:cNvCxnSpPr>
          <p:nvPr/>
        </p:nvCxnSpPr>
        <p:spPr>
          <a:xfrm flipV="1">
            <a:off x="10104603" y="3237444"/>
            <a:ext cx="1198309" cy="104578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1" name="ZoneTexte 1040">
            <a:extLst>
              <a:ext uri="{FF2B5EF4-FFF2-40B4-BE49-F238E27FC236}">
                <a16:creationId xmlns:a16="http://schemas.microsoft.com/office/drawing/2014/main" id="{682E913A-2397-759E-BDCF-031AB496C78F}"/>
              </a:ext>
            </a:extLst>
          </p:cNvPr>
          <p:cNvSpPr txBox="1"/>
          <p:nvPr/>
        </p:nvSpPr>
        <p:spPr>
          <a:xfrm>
            <a:off x="142294" y="3084248"/>
            <a:ext cx="32504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Objectif dépenses usuelles</a:t>
            </a:r>
          </a:p>
          <a:p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Boulangerie, habillement...</a:t>
            </a:r>
          </a:p>
          <a:p>
            <a:b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@SortieDeBanque – V1.1 Mai24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2" name="ZoneTexte 1041">
            <a:extLst>
              <a:ext uri="{FF2B5EF4-FFF2-40B4-BE49-F238E27FC236}">
                <a16:creationId xmlns:a16="http://schemas.microsoft.com/office/drawing/2014/main" id="{6FF116F0-270A-D6E2-E96C-9E64BCF4385A}"/>
              </a:ext>
            </a:extLst>
          </p:cNvPr>
          <p:cNvSpPr txBox="1"/>
          <p:nvPr/>
        </p:nvSpPr>
        <p:spPr>
          <a:xfrm>
            <a:off x="5335828" y="6243287"/>
            <a:ext cx="1960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2">
                    <a:lumMod val="50000"/>
                  </a:schemeClr>
                </a:solidFill>
              </a:rPr>
              <a:t>Par scan facial..</a:t>
            </a:r>
            <a:endParaRPr lang="en-US" sz="1600" dirty="0"/>
          </a:p>
        </p:txBody>
      </p:sp>
      <p:sp>
        <p:nvSpPr>
          <p:cNvPr id="1043" name="ZoneTexte 1042">
            <a:extLst>
              <a:ext uri="{FF2B5EF4-FFF2-40B4-BE49-F238E27FC236}">
                <a16:creationId xmlns:a16="http://schemas.microsoft.com/office/drawing/2014/main" id="{9E284C5B-B23B-482D-B79D-8F3ED5BE1BE7}"/>
              </a:ext>
            </a:extLst>
          </p:cNvPr>
          <p:cNvSpPr txBox="1"/>
          <p:nvPr/>
        </p:nvSpPr>
        <p:spPr>
          <a:xfrm>
            <a:off x="5424623" y="6487335"/>
            <a:ext cx="13456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 dirty="0">
                <a:solidFill>
                  <a:schemeClr val="accent2">
                    <a:lumMod val="50000"/>
                  </a:schemeClr>
                </a:solidFill>
              </a:rPr>
              <a:t>Par iris......</a:t>
            </a:r>
            <a:endParaRPr lang="en-US" sz="15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EDAF4B-7FE4-0791-D97C-4DBCF111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81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05D7209-950B-8F79-85F0-9B0FF7F65766}"/>
              </a:ext>
            </a:extLst>
          </p:cNvPr>
          <p:cNvSpPr txBox="1"/>
          <p:nvPr/>
        </p:nvSpPr>
        <p:spPr>
          <a:xfrm>
            <a:off x="1122477" y="188219"/>
            <a:ext cx="80027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Convertir des Bitcoin/Monero </a:t>
            </a:r>
            <a:b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  <a:t>en </a:t>
            </a:r>
            <a:r>
              <a:rPr lang="fr-FR" sz="2800" b="1" dirty="0">
                <a:solidFill>
                  <a:schemeClr val="accent4"/>
                </a:solidFill>
              </a:rPr>
              <a:t>métal précieux (or, argent..)</a:t>
            </a:r>
            <a:br>
              <a:rPr lang="fr-FR" sz="2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Pour limiter la volatilité et en cas de rupture  Internet longue durée (guerre..)</a:t>
            </a:r>
            <a:br>
              <a:rPr lang="fr-FR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Tout en restant "liquide" et souverain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Emoji Phone Transparent Png - Transparent Background Mobile Logo Png ...">
            <a:extLst>
              <a:ext uri="{FF2B5EF4-FFF2-40B4-BE49-F238E27FC236}">
                <a16:creationId xmlns:a16="http://schemas.microsoft.com/office/drawing/2014/main" id="{23C2695A-8112-8C85-3553-05A51CDE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4083" l="10000" r="90000">
                        <a14:foregroundMark x1="57444" y1="13579" x2="37556" y2="7856"/>
                        <a14:foregroundMark x1="66333" y1="15422" x2="32222" y2="14937"/>
                        <a14:foregroundMark x1="60444" y1="13579" x2="25667" y2="12318"/>
                        <a14:foregroundMark x1="25667" y1="12318" x2="25667" y2="12318"/>
                        <a14:foregroundMark x1="26889" y1="15422" x2="26889" y2="27061"/>
                        <a14:foregroundMark x1="27222" y1="83511" x2="28111" y2="25509"/>
                        <a14:foregroundMark x1="61333" y1="19302" x2="45000" y2="6596"/>
                        <a14:foregroundMark x1="63444" y1="14937" x2="46222" y2="6111"/>
                        <a14:foregroundMark x1="66111" y1="14646" x2="59778" y2="7371"/>
                        <a14:foregroundMark x1="62222" y1="14937" x2="70778" y2="13094"/>
                        <a14:foregroundMark x1="70556" y1="12803" x2="72556" y2="18526"/>
                        <a14:foregroundMark x1="73778" y1="18041" x2="71667" y2="44908"/>
                        <a14:foregroundMark x1="74667" y1="41319" x2="75556" y2="61494"/>
                        <a14:foregroundMark x1="73222" y1="85354" x2="75000" y2="60233"/>
                        <a14:foregroundMark x1="71111" y1="85839" x2="32778" y2="89137"/>
                        <a14:foregroundMark x1="32778" y1="89137" x2="27778" y2="83511"/>
                        <a14:foregroundMark x1="35222" y1="87391" x2="68556" y2="87682"/>
                        <a14:foregroundMark x1="68556" y1="87682" x2="69889" y2="86324"/>
                        <a14:foregroundMark x1="72556" y1="86130" x2="39556" y2="94083"/>
                        <a14:foregroundMark x1="39556" y1="94083" x2="28111" y2="85063"/>
                        <a14:foregroundMark x1="40000" y1="92047" x2="50667" y2="92047"/>
                        <a14:foregroundMark x1="52667" y1="86324" x2="48000" y2="85354"/>
                      </a14:backgroundRemoval>
                    </a14:imgEffect>
                    <a14:imgEffect>
                      <a14:artisticPencilSketch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04" y="3903616"/>
            <a:ext cx="979018" cy="112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F693D42B-11A7-22D8-A527-2489A0B45D4B}"/>
              </a:ext>
            </a:extLst>
          </p:cNvPr>
          <p:cNvGrpSpPr/>
          <p:nvPr/>
        </p:nvGrpSpPr>
        <p:grpSpPr>
          <a:xfrm>
            <a:off x="1317590" y="3595964"/>
            <a:ext cx="906472" cy="846281"/>
            <a:chOff x="1386557" y="3126727"/>
            <a:chExt cx="1072644" cy="1001419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28A7C6E-9A12-21C2-FE7E-4C40AE1367AD}"/>
                </a:ext>
              </a:extLst>
            </p:cNvPr>
            <p:cNvSpPr/>
            <p:nvPr/>
          </p:nvSpPr>
          <p:spPr>
            <a:xfrm>
              <a:off x="1401686" y="3145655"/>
              <a:ext cx="950687" cy="957095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Monero XMR">
              <a:extLst>
                <a:ext uri="{FF2B5EF4-FFF2-40B4-BE49-F238E27FC236}">
                  <a16:creationId xmlns:a16="http://schemas.microsoft.com/office/drawing/2014/main" id="{C8794EBB-9B51-69FD-035A-18826EBF15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6557" y="3126727"/>
              <a:ext cx="1072644" cy="100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FE7BDFC-132B-9E37-3C5D-9F215B061625}"/>
              </a:ext>
            </a:extLst>
          </p:cNvPr>
          <p:cNvSpPr txBox="1"/>
          <p:nvPr/>
        </p:nvSpPr>
        <p:spPr>
          <a:xfrm>
            <a:off x="660694" y="2828223"/>
            <a:ext cx="1569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Ton wallet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sur tél ou PC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B4EEDE-DB02-8953-4252-18B9C69AF900}"/>
              </a:ext>
            </a:extLst>
          </p:cNvPr>
          <p:cNvSpPr txBox="1"/>
          <p:nvPr/>
        </p:nvSpPr>
        <p:spPr>
          <a:xfrm>
            <a:off x="257297" y="5117137"/>
            <a:ext cx="259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Apps :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hlinkClick r:id="rId5"/>
              </a:rPr>
              <a:t>CakeWallet.com 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dirty="0" err="1">
                <a:solidFill>
                  <a:schemeClr val="accent1">
                    <a:lumMod val="50000"/>
                  </a:schemeClr>
                </a:solidFill>
                <a:hlinkClick r:id="rId6"/>
              </a:rPr>
              <a:t>Relai.app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PocketBitcoin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, etc.</a:t>
            </a:r>
          </a:p>
          <a:p>
            <a:pPr algn="ctr"/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Bien noter les mots-clés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FD37B0FE-6BBC-F523-95B8-2A4939CE7833}"/>
              </a:ext>
            </a:extLst>
          </p:cNvPr>
          <p:cNvSpPr/>
          <p:nvPr/>
        </p:nvSpPr>
        <p:spPr>
          <a:xfrm rot="18663226">
            <a:off x="2225304" y="3601409"/>
            <a:ext cx="1011254" cy="53392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A7B792-892B-5DD5-1AA4-2C3FF331093F}"/>
              </a:ext>
            </a:extLst>
          </p:cNvPr>
          <p:cNvSpPr txBox="1"/>
          <p:nvPr/>
        </p:nvSpPr>
        <p:spPr>
          <a:xfrm>
            <a:off x="2640331" y="1942676"/>
            <a:ext cx="4908120" cy="1430179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indent="-144000" algn="ctr"/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                       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  <a:hlinkClick r:id="rId7" action="ppaction://hlinkfile"/>
              </a:rPr>
              <a:t>CelticGold.eu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 : Monero ok ! </a:t>
            </a:r>
            <a:b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no KYC, 20€ d'envoi</a:t>
            </a:r>
            <a:b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  <a:hlinkClick r:id="rId8" action="ppaction://hlinkfile"/>
              </a:rPr>
              <a:t>Bitgild.com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 : en Bitcoin ok</a:t>
            </a:r>
          </a:p>
          <a:p>
            <a:pPr indent="-144000"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                         no KYC, 500€ d'achat minimum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5F5025-6CAB-2EE1-42C7-D8241F9C7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9" y="3591536"/>
            <a:ext cx="851746" cy="85174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0BA155D-F7D7-3C72-36E8-52AA594F8C84}"/>
              </a:ext>
            </a:extLst>
          </p:cNvPr>
          <p:cNvSpPr txBox="1"/>
          <p:nvPr/>
        </p:nvSpPr>
        <p:spPr>
          <a:xfrm>
            <a:off x="2795113" y="3369957"/>
            <a:ext cx="4657527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-144000" algn="ctr"/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Simple demande d'adresse, pas de KYC particulier</a:t>
            </a:r>
            <a:endParaRPr lang="en-US" sz="1400" i="1" dirty="0">
              <a:solidFill>
                <a:schemeClr val="tx2"/>
              </a:solidFill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F8F98F4-E782-A2CA-6945-90295EF62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239" y="3393020"/>
            <a:ext cx="970854" cy="969215"/>
          </a:xfrm>
          <a:prstGeom prst="rect">
            <a:avLst/>
          </a:prstGeom>
        </p:spPr>
      </p:pic>
      <p:pic>
        <p:nvPicPr>
          <p:cNvPr id="1030" name="Picture 6" descr="Cours et Meilleur Prix Lingot 1 Kilo d'Argent Achat Vente">
            <a:extLst>
              <a:ext uri="{FF2B5EF4-FFF2-40B4-BE49-F238E27FC236}">
                <a16:creationId xmlns:a16="http://schemas.microsoft.com/office/drawing/2014/main" id="{CC55848E-AE45-9CD0-6B15-7CACE0187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5641" y="3418642"/>
            <a:ext cx="829604" cy="136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D995AB8-A940-AABC-64DB-516F2D1164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48" b="91720" l="7051" r="93590">
                        <a14:foregroundMark x1="60256" y1="7643" x2="42308" y2="5732"/>
                        <a14:foregroundMark x1="89103" y1="31847" x2="90385" y2="66242"/>
                        <a14:foregroundMark x1="93590" y1="38854" x2="92308" y2="57962"/>
                        <a14:foregroundMark x1="66667" y1="84713" x2="46154" y2="88535"/>
                        <a14:foregroundMark x1="60256" y1="87261" x2="42949" y2="91720"/>
                        <a14:foregroundMark x1="7051" y1="33121" x2="11538" y2="6305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062" y="3917195"/>
            <a:ext cx="970854" cy="96921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C73709CD-994D-B2BC-26EC-027573F6139C}"/>
              </a:ext>
            </a:extLst>
          </p:cNvPr>
          <p:cNvSpPr txBox="1"/>
          <p:nvPr/>
        </p:nvSpPr>
        <p:spPr>
          <a:xfrm>
            <a:off x="7747567" y="4986573"/>
            <a:ext cx="23940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Or, argent, platine,..</a:t>
            </a:r>
            <a:br>
              <a:rPr lang="fr-F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volatilité plus </a:t>
            </a:r>
            <a:br>
              <a:rPr lang="fr-FR" sz="1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faible qu'en crypto.</a:t>
            </a:r>
            <a:br>
              <a:rPr lang="fr-FR" sz="1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aux vols</a:t>
            </a:r>
            <a:endParaRPr lang="en-US" b="1" dirty="0"/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AFB09DB5-4427-0939-A03D-48DEE9A3B416}"/>
              </a:ext>
            </a:extLst>
          </p:cNvPr>
          <p:cNvSpPr txBox="1">
            <a:spLocks/>
          </p:cNvSpPr>
          <p:nvPr/>
        </p:nvSpPr>
        <p:spPr>
          <a:xfrm>
            <a:off x="3438942" y="6118117"/>
            <a:ext cx="3296543" cy="55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Ceci n’est pas un conseil financier. </a:t>
            </a:r>
            <a:br>
              <a:rPr lang="fr-FR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fr-FR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Résilience moyen d'échange</a:t>
            </a:r>
          </a:p>
          <a:p>
            <a:pPr algn="ctr"/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 @SortieDeBanque – 03/2024 – v2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2CEF19-B67E-622A-0CD8-A7AD02F05F79}"/>
              </a:ext>
            </a:extLst>
          </p:cNvPr>
          <p:cNvSpPr txBox="1"/>
          <p:nvPr/>
        </p:nvSpPr>
        <p:spPr>
          <a:xfrm>
            <a:off x="2217302" y="4269691"/>
            <a:ext cx="1002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5 à 30min</a:t>
            </a:r>
            <a:endParaRPr lang="en-US" sz="14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90EDB5D-E477-356A-7DBD-93F11F58F326}"/>
              </a:ext>
            </a:extLst>
          </p:cNvPr>
          <p:cNvSpPr txBox="1"/>
          <p:nvPr/>
        </p:nvSpPr>
        <p:spPr>
          <a:xfrm>
            <a:off x="7136669" y="4238678"/>
            <a:ext cx="787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5 à 20j</a:t>
            </a:r>
            <a:endParaRPr lang="en-US" sz="16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7806BAA-E8ED-1A9E-27CC-FF6CA46A1271}"/>
              </a:ext>
            </a:extLst>
          </p:cNvPr>
          <p:cNvSpPr txBox="1"/>
          <p:nvPr/>
        </p:nvSpPr>
        <p:spPr>
          <a:xfrm>
            <a:off x="3113117" y="4132252"/>
            <a:ext cx="394819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44000" algn="ctr"/>
            <a:r>
              <a:rPr lang="fr-FR" b="1" u="sng" dirty="0">
                <a:solidFill>
                  <a:schemeClr val="accent1">
                    <a:lumMod val="75000"/>
                  </a:schemeClr>
                </a:solidFill>
              </a:rPr>
              <a:t>Autres</a:t>
            </a:r>
            <a:br>
              <a:rPr lang="fr-FR" b="1" dirty="0">
                <a:solidFill>
                  <a:schemeClr val="accent1">
                    <a:lumMod val="75000"/>
                  </a:schemeClr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bullionexchanges.com : </a:t>
            </a: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Kyc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Bitpay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indent="-144000" algn="ctr"/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Apmex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 / GoldSilver.com : </a:t>
            </a: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Kyc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 ? (</a:t>
            </a: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Bitpay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indent="-144000" algn="ctr"/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accepte jusqu'à 1 M€ d'achat en crypto !</a:t>
            </a:r>
          </a:p>
          <a:p>
            <a:pPr indent="-144000" algn="ctr"/>
            <a:b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⚠️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SuisseGold.eu est peu sérieux</a:t>
            </a:r>
            <a:br>
              <a:rPr lang="fr-FR"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VeldtGold.com (1500€+) : à vérifier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3897D85-F38A-EE27-50CA-4B02630E5400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99" y="1980680"/>
            <a:ext cx="1340013" cy="67347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3ACAF44-9BE1-FB33-21CE-90E1D3FBBC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76" y="2723625"/>
            <a:ext cx="1331558" cy="558139"/>
          </a:xfrm>
          <a:prstGeom prst="rect">
            <a:avLst/>
          </a:prstGeom>
        </p:spPr>
      </p:pic>
      <p:sp>
        <p:nvSpPr>
          <p:cNvPr id="32" name="Flèche : double flèche horizontale 31">
            <a:extLst>
              <a:ext uri="{FF2B5EF4-FFF2-40B4-BE49-F238E27FC236}">
                <a16:creationId xmlns:a16="http://schemas.microsoft.com/office/drawing/2014/main" id="{0E515FDF-9708-57F5-CED2-099EFB6F5347}"/>
              </a:ext>
            </a:extLst>
          </p:cNvPr>
          <p:cNvSpPr/>
          <p:nvPr/>
        </p:nvSpPr>
        <p:spPr>
          <a:xfrm rot="2767658">
            <a:off x="6959704" y="3585321"/>
            <a:ext cx="1011254" cy="533925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C693E34-9D62-8C26-F93A-EA57E0450427}"/>
              </a:ext>
            </a:extLst>
          </p:cNvPr>
          <p:cNvSpPr txBox="1"/>
          <p:nvPr/>
        </p:nvSpPr>
        <p:spPr>
          <a:xfrm>
            <a:off x="8110108" y="2889353"/>
            <a:ext cx="166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Ton coffre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34F29FC-DDBE-A3FA-EF4F-F7FA44E8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89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ACAE062-8BCC-7E13-CE59-C5250BC4E0A8}"/>
              </a:ext>
            </a:extLst>
          </p:cNvPr>
          <p:cNvSpPr txBox="1"/>
          <p:nvPr/>
        </p:nvSpPr>
        <p:spPr>
          <a:xfrm>
            <a:off x="838200" y="247897"/>
            <a:ext cx="1005038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Votre "boite aux lettre" portefeuille dans la blockchain</a:t>
            </a:r>
            <a:br>
              <a:rPr lang="fr-FR" dirty="0"/>
            </a:br>
            <a:r>
              <a:rPr lang="fr-FR" sz="1800" dirty="0"/>
              <a:t>Les apps, logiciels et clés crypto ne sont qu'un moyen d'accès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02A7B-EC44-855D-6BA5-23EBB72C6A49}"/>
              </a:ext>
            </a:extLst>
          </p:cNvPr>
          <p:cNvSpPr txBox="1"/>
          <p:nvPr/>
        </p:nvSpPr>
        <p:spPr>
          <a:xfrm>
            <a:off x="838199" y="1156848"/>
            <a:ext cx="9304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La blockchain concrètement </a:t>
            </a:r>
            <a:r>
              <a:rPr lang="fr-FR" dirty="0"/>
              <a:t>est u</a:t>
            </a:r>
            <a:r>
              <a:rPr lang="fr-FR" sz="1800" dirty="0"/>
              <a:t>n gro</a:t>
            </a:r>
            <a:r>
              <a:rPr lang="fr-FR" dirty="0"/>
              <a:t>s fichier de 200Go (Bitcoin) et 100Go (</a:t>
            </a:r>
            <a:r>
              <a:rPr lang="fr-FR" dirty="0" err="1"/>
              <a:t>Monero</a:t>
            </a:r>
            <a:r>
              <a:rPr lang="fr-FR" dirty="0"/>
              <a:t>) partagé entre +10 000 </a:t>
            </a:r>
            <a:r>
              <a:rPr lang="fr-FR" dirty="0" err="1"/>
              <a:t>noeuds</a:t>
            </a:r>
            <a:r>
              <a:rPr lang="fr-FR" dirty="0"/>
              <a:t> (PC, serveurs, etc) dans le monde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5BE0EA-B6D7-148A-6DC9-457ABBE0B69E}"/>
              </a:ext>
            </a:extLst>
          </p:cNvPr>
          <p:cNvSpPr/>
          <p:nvPr/>
        </p:nvSpPr>
        <p:spPr>
          <a:xfrm>
            <a:off x="5281867" y="3007896"/>
            <a:ext cx="1407694" cy="64633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Adresse 315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ED6D81-B098-65C8-0B4C-5EA5C3DB0FF2}"/>
              </a:ext>
            </a:extLst>
          </p:cNvPr>
          <p:cNvSpPr/>
          <p:nvPr/>
        </p:nvSpPr>
        <p:spPr>
          <a:xfrm>
            <a:off x="6689561" y="3007896"/>
            <a:ext cx="1407694" cy="64633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Adresse 316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C824233-B7D9-BD79-7984-8F5684198BE8}"/>
              </a:ext>
            </a:extLst>
          </p:cNvPr>
          <p:cNvSpPr/>
          <p:nvPr/>
        </p:nvSpPr>
        <p:spPr>
          <a:xfrm>
            <a:off x="8097255" y="3007895"/>
            <a:ext cx="1407694" cy="64633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Adresse 317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DDC5A37-8AB4-A8FD-E91D-B956C4EBEEF2}"/>
              </a:ext>
            </a:extLst>
          </p:cNvPr>
          <p:cNvSpPr/>
          <p:nvPr/>
        </p:nvSpPr>
        <p:spPr>
          <a:xfrm>
            <a:off x="3874173" y="3007895"/>
            <a:ext cx="1407694" cy="64633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Adresse 314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579FDFA-C68D-056E-B0F3-20A248A65178}"/>
              </a:ext>
            </a:extLst>
          </p:cNvPr>
          <p:cNvSpPr/>
          <p:nvPr/>
        </p:nvSpPr>
        <p:spPr>
          <a:xfrm>
            <a:off x="1884949" y="3007895"/>
            <a:ext cx="1407694" cy="64633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Adresse 1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BDB6C2-EA94-06A3-40F7-C262E37A213E}"/>
              </a:ext>
            </a:extLst>
          </p:cNvPr>
          <p:cNvSpPr txBox="1"/>
          <p:nvPr/>
        </p:nvSpPr>
        <p:spPr>
          <a:xfrm>
            <a:off x="3389900" y="3146394"/>
            <a:ext cx="60659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...</a:t>
            </a:r>
            <a:endParaRPr lang="en-US" sz="20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8F107F-B2CE-4825-1656-41948BDEB1AC}"/>
              </a:ext>
            </a:extLst>
          </p:cNvPr>
          <p:cNvSpPr txBox="1"/>
          <p:nvPr/>
        </p:nvSpPr>
        <p:spPr>
          <a:xfrm>
            <a:off x="4740448" y="2016051"/>
            <a:ext cx="28930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Votre adresse ! 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Générée avec 12 ou 25 mots-clés de sauvegarde</a:t>
            </a:r>
            <a:endParaRPr lang="en-US" sz="1600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7B90F6C-33E8-F0C4-C859-7269408B586D}"/>
              </a:ext>
            </a:extLst>
          </p:cNvPr>
          <p:cNvCxnSpPr>
            <a:cxnSpLocks/>
          </p:cNvCxnSpPr>
          <p:nvPr/>
        </p:nvCxnSpPr>
        <p:spPr>
          <a:xfrm>
            <a:off x="6035094" y="2600826"/>
            <a:ext cx="0" cy="361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F185784-68E4-7B32-6418-3653654F3DFD}"/>
              </a:ext>
            </a:extLst>
          </p:cNvPr>
          <p:cNvCxnSpPr>
            <a:cxnSpLocks/>
          </p:cNvCxnSpPr>
          <p:nvPr/>
        </p:nvCxnSpPr>
        <p:spPr>
          <a:xfrm flipV="1">
            <a:off x="6096000" y="3765704"/>
            <a:ext cx="0" cy="646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0D832B5-4A8B-6477-4A6A-F35B6D473170}"/>
              </a:ext>
            </a:extLst>
          </p:cNvPr>
          <p:cNvSpPr/>
          <p:nvPr/>
        </p:nvSpPr>
        <p:spPr>
          <a:xfrm>
            <a:off x="5763128" y="4451874"/>
            <a:ext cx="1552072" cy="962337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Logiciel (Bitcoin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Core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Monero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 GUI..)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CDBDEBB-13F4-E323-E56B-60B286D6E560}"/>
              </a:ext>
            </a:extLst>
          </p:cNvPr>
          <p:cNvSpPr/>
          <p:nvPr/>
        </p:nvSpPr>
        <p:spPr>
          <a:xfrm>
            <a:off x="3578142" y="4451874"/>
            <a:ext cx="2184987" cy="962337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App </a:t>
            </a:r>
            <a:br>
              <a:rPr lang="fr-FR"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(Phoenix Wallet,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CakeWallet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..)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F9B5888-C838-4ED5-1259-4734CE7992CB}"/>
              </a:ext>
            </a:extLst>
          </p:cNvPr>
          <p:cNvSpPr/>
          <p:nvPr/>
        </p:nvSpPr>
        <p:spPr>
          <a:xfrm>
            <a:off x="7307179" y="4450059"/>
            <a:ext cx="1552072" cy="962337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Clé crypto (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ColdCard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Trezor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..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63F190-9557-0356-1DBA-7DF06F0F48FD}"/>
              </a:ext>
            </a:extLst>
          </p:cNvPr>
          <p:cNvSpPr/>
          <p:nvPr/>
        </p:nvSpPr>
        <p:spPr>
          <a:xfrm>
            <a:off x="3542041" y="5446675"/>
            <a:ext cx="933700" cy="96233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Votre tél de tous les jours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EC9759-B64A-B456-1FFD-377BDC4658A5}"/>
              </a:ext>
            </a:extLst>
          </p:cNvPr>
          <p:cNvSpPr/>
          <p:nvPr/>
        </p:nvSpPr>
        <p:spPr>
          <a:xfrm>
            <a:off x="4693070" y="5434644"/>
            <a:ext cx="1214435" cy="96233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Vieux tél, passé hors ligne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2B6B8-E5DA-0131-C770-426C3E261F62}"/>
              </a:ext>
            </a:extLst>
          </p:cNvPr>
          <p:cNvSpPr/>
          <p:nvPr/>
        </p:nvSpPr>
        <p:spPr>
          <a:xfrm>
            <a:off x="5863390" y="5444859"/>
            <a:ext cx="1407694" cy="81850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Votre PC usuel ou dédié (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node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CF09E80-6DFB-32D6-8F92-C3E565DACFEF}"/>
              </a:ext>
            </a:extLst>
          </p:cNvPr>
          <p:cNvCxnSpPr>
            <a:cxnSpLocks/>
          </p:cNvCxnSpPr>
          <p:nvPr/>
        </p:nvCxnSpPr>
        <p:spPr>
          <a:xfrm flipV="1">
            <a:off x="4710868" y="3789548"/>
            <a:ext cx="1184608" cy="660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3604EAB-E1B6-9373-CCBA-A13659780B21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6296525" y="3789548"/>
            <a:ext cx="1786690" cy="660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3EE5E3C-BFFF-04BD-8DBE-BF2690523F8E}"/>
              </a:ext>
            </a:extLst>
          </p:cNvPr>
          <p:cNvSpPr txBox="1"/>
          <p:nvPr/>
        </p:nvSpPr>
        <p:spPr>
          <a:xfrm>
            <a:off x="286502" y="2934707"/>
            <a:ext cx="1108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Fichier Blockchain mondial</a:t>
            </a:r>
            <a:endParaRPr lang="en-US" sz="1600" b="1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E13C4B3-AAE3-2CFD-09AC-98486E8CBDCA}"/>
              </a:ext>
            </a:extLst>
          </p:cNvPr>
          <p:cNvSpPr txBox="1"/>
          <p:nvPr/>
        </p:nvSpPr>
        <p:spPr>
          <a:xfrm>
            <a:off x="1119873" y="4639742"/>
            <a:ext cx="248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De nombreux moyens d'accès à votre adresse !</a:t>
            </a:r>
          </a:p>
          <a:p>
            <a:endParaRPr lang="fr-F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CBC030-DA91-A7BB-F009-87913706EAE6}"/>
              </a:ext>
            </a:extLst>
          </p:cNvPr>
          <p:cNvSpPr txBox="1"/>
          <p:nvPr/>
        </p:nvSpPr>
        <p:spPr>
          <a:xfrm>
            <a:off x="9229471" y="4639742"/>
            <a:ext cx="2790077" cy="1587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Même si l'app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bugue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 ou fait faillite, pas de souci vous avez vos mots-clés..</a:t>
            </a:r>
          </a:p>
          <a:p>
            <a:endParaRPr lang="fr-FR" sz="1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..et le réseau mondial des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noeuds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stourne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 toujours :)</a:t>
            </a:r>
            <a:endParaRPr lang="en-US" sz="16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B2D2E60-CDA6-C80E-0853-AC396AC8E0B9}"/>
              </a:ext>
            </a:extLst>
          </p:cNvPr>
          <p:cNvSpPr txBox="1"/>
          <p:nvPr/>
        </p:nvSpPr>
        <p:spPr>
          <a:xfrm>
            <a:off x="9616238" y="3144262"/>
            <a:ext cx="606590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...</a:t>
            </a:r>
            <a:endParaRPr lang="en-US" sz="2000" b="1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C6EA55C3-1E8D-081F-B95C-D220C8D9B135}"/>
              </a:ext>
            </a:extLst>
          </p:cNvPr>
          <p:cNvSpPr/>
          <p:nvPr/>
        </p:nvSpPr>
        <p:spPr>
          <a:xfrm>
            <a:off x="10051880" y="3005762"/>
            <a:ext cx="1407694" cy="64633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Adresse 45017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22DA60F-7B1E-0697-CD65-1BC55A755657}"/>
              </a:ext>
            </a:extLst>
          </p:cNvPr>
          <p:cNvSpPr txBox="1"/>
          <p:nvPr/>
        </p:nvSpPr>
        <p:spPr>
          <a:xfrm>
            <a:off x="11512900" y="3144262"/>
            <a:ext cx="606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...</a:t>
            </a:r>
            <a:endParaRPr lang="en-US" sz="20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804B76-F68D-E0C8-95B7-89D321121745}"/>
              </a:ext>
            </a:extLst>
          </p:cNvPr>
          <p:cNvSpPr/>
          <p:nvPr/>
        </p:nvSpPr>
        <p:spPr>
          <a:xfrm>
            <a:off x="4330364" y="5571925"/>
            <a:ext cx="551693" cy="4868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>
                <a:solidFill>
                  <a:schemeClr val="accent1">
                    <a:lumMod val="75000"/>
                  </a:schemeClr>
                </a:solidFill>
              </a:rPr>
              <a:t>et/ou</a:t>
            </a:r>
            <a:endParaRPr lang="en-US" sz="1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8" descr="Metal Bitcoin Seed Storage Stress Test (Part II)">
            <a:extLst>
              <a:ext uri="{FF2B5EF4-FFF2-40B4-BE49-F238E27FC236}">
                <a16:creationId xmlns:a16="http://schemas.microsoft.com/office/drawing/2014/main" id="{17313BC3-9680-C88C-002E-9684FD081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37284" y="1831624"/>
            <a:ext cx="691861" cy="9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6B48EC-54D3-09CB-A4C5-735DF405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6E463DB-2326-4EFB-5B31-8501ECCFF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345F4F-0F8D-AAB5-A195-EA6995F8D3CC}"/>
              </a:ext>
            </a:extLst>
          </p:cNvPr>
          <p:cNvSpPr/>
          <p:nvPr/>
        </p:nvSpPr>
        <p:spPr>
          <a:xfrm>
            <a:off x="8393430" y="4059555"/>
            <a:ext cx="985838" cy="619125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F38BC7-15F7-7A53-F09C-7851FB26A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6" b="98894" l="3304" r="94053">
                        <a14:foregroundMark x1="6828" y1="19912" x2="7709" y2="79646"/>
                        <a14:foregroundMark x1="4405" y1="75442" x2="37445" y2="89159"/>
                        <a14:foregroundMark x1="37445" y1="89159" x2="39648" y2="89381"/>
                        <a14:foregroundMark x1="44934" y1="81637" x2="5947" y2="93584"/>
                        <a14:foregroundMark x1="3524" y1="97124" x2="16960" y2="96460"/>
                        <a14:foregroundMark x1="38546" y1="64602" x2="23568" y2="52434"/>
                        <a14:foregroundMark x1="36123" y1="9735" x2="43612" y2="6858"/>
                        <a14:foregroundMark x1="91189" y1="48673" x2="94273" y2="59292"/>
                        <a14:foregroundMark x1="1322" y1="95796" x2="31400" y2="98034"/>
                        <a14:foregroundMark x1="49736" y1="95973" x2="50661" y2="95575"/>
                        <a14:backgroundMark x1="52643" y1="99115" x2="32379" y2="9955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14" y="3825240"/>
            <a:ext cx="864871" cy="861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7D8431-9087-770C-3B5F-5FB641497EDE}"/>
              </a:ext>
            </a:extLst>
          </p:cNvPr>
          <p:cNvSpPr/>
          <p:nvPr/>
        </p:nvSpPr>
        <p:spPr>
          <a:xfrm>
            <a:off x="9345904" y="4495801"/>
            <a:ext cx="374360" cy="25603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8C5C03-EDE7-9A6A-6C9A-4C9B48E2CE81}"/>
              </a:ext>
            </a:extLst>
          </p:cNvPr>
          <p:cNvSpPr/>
          <p:nvPr/>
        </p:nvSpPr>
        <p:spPr>
          <a:xfrm>
            <a:off x="42527" y="3543300"/>
            <a:ext cx="277000" cy="2828925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49014E-4944-97EB-C550-FF17A0CFDD2D}"/>
              </a:ext>
            </a:extLst>
          </p:cNvPr>
          <p:cNvSpPr txBox="1"/>
          <p:nvPr/>
        </p:nvSpPr>
        <p:spPr>
          <a:xfrm rot="16200000">
            <a:off x="-1518026" y="4411213"/>
            <a:ext cx="346834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 Mai 2023  @SortieDeBanque</a:t>
            </a:r>
            <a:endParaRPr lang="en-US" sz="13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B9EFD7-5759-DCE8-9DFB-465B1B3D6885}"/>
              </a:ext>
            </a:extLst>
          </p:cNvPr>
          <p:cNvSpPr txBox="1"/>
          <p:nvPr/>
        </p:nvSpPr>
        <p:spPr>
          <a:xfrm>
            <a:off x="9114921" y="4369008"/>
            <a:ext cx="688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12-25 </a:t>
            </a:r>
            <a:br>
              <a:rPr lang="fr-FR" sz="12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 </a:t>
            </a:r>
            <a:r>
              <a:rPr lang="fr-FR" sz="1200" b="1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en-US" sz="12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D067EAD-97B1-2DDB-F0EF-68CDDDB5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95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lèche : bas 47">
            <a:extLst>
              <a:ext uri="{FF2B5EF4-FFF2-40B4-BE49-F238E27FC236}">
                <a16:creationId xmlns:a16="http://schemas.microsoft.com/office/drawing/2014/main" id="{39212022-51FE-BE11-503B-DBD5AD6F349C}"/>
              </a:ext>
            </a:extLst>
          </p:cNvPr>
          <p:cNvSpPr/>
          <p:nvPr/>
        </p:nvSpPr>
        <p:spPr>
          <a:xfrm>
            <a:off x="1376427" y="3150700"/>
            <a:ext cx="216105" cy="1344549"/>
          </a:xfrm>
          <a:prstGeom prst="downArrow">
            <a:avLst/>
          </a:prstGeom>
          <a:solidFill>
            <a:srgbClr val="FFFF00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F801DECA-536A-A74A-6455-775D154A3234}"/>
              </a:ext>
            </a:extLst>
          </p:cNvPr>
          <p:cNvSpPr/>
          <p:nvPr/>
        </p:nvSpPr>
        <p:spPr>
          <a:xfrm>
            <a:off x="4181779" y="3219864"/>
            <a:ext cx="216000" cy="1587715"/>
          </a:xfrm>
          <a:prstGeom prst="downArrow">
            <a:avLst/>
          </a:prstGeom>
          <a:solidFill>
            <a:schemeClr val="accent4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EDECB8B-D10E-5FA7-3B51-3034EAA285E5}"/>
              </a:ext>
            </a:extLst>
          </p:cNvPr>
          <p:cNvSpPr txBox="1"/>
          <p:nvPr/>
        </p:nvSpPr>
        <p:spPr>
          <a:xfrm>
            <a:off x="4196872" y="1780319"/>
            <a:ext cx="2231407" cy="578882"/>
          </a:xfrm>
          <a:prstGeom prst="roundRect">
            <a:avLst/>
          </a:prstGeom>
          <a:solidFill>
            <a:srgbClr val="FFFFFF">
              <a:alpha val="76078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"Grâce" aux auto-sanctions LREM et UE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AD6E09E-C252-B35D-4CBE-BF753D49919A}"/>
              </a:ext>
            </a:extLst>
          </p:cNvPr>
          <p:cNvSpPr txBox="1">
            <a:spLocks/>
          </p:cNvSpPr>
          <p:nvPr/>
        </p:nvSpPr>
        <p:spPr>
          <a:xfrm>
            <a:off x="1671531" y="-33760"/>
            <a:ext cx="7807059" cy="108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fr-FR" sz="2100" b="1" dirty="0">
                <a:latin typeface="Arial" panose="020B0604020202020204" pitchFamily="34" charset="0"/>
                <a:cs typeface="Arial" panose="020B0604020202020204" pitchFamily="34" charset="0"/>
              </a:rPr>
              <a:t>GRAND RÉSUMÉ : les avancées du WEF et de nos </a:t>
            </a:r>
            <a:r>
              <a:rPr lang="fr-FR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gouvernmts</a:t>
            </a:r>
            <a:endParaRPr lang="fr-FR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z="1400" dirty="0">
                <a:latin typeface="+mn-lt"/>
                <a:cs typeface="Arial" panose="020B0604020202020204" pitchFamily="34" charset="0"/>
              </a:rPr>
              <a:t>Comment forcer toute la société occidentale à abandonner le capitalisme</a:t>
            </a:r>
            <a:br>
              <a:rPr lang="fr-FR" sz="1400" dirty="0">
                <a:latin typeface="+mn-lt"/>
                <a:cs typeface="Arial" panose="020B0604020202020204" pitchFamily="34" charset="0"/>
              </a:rPr>
            </a:br>
            <a:r>
              <a:rPr lang="fr-FR" sz="1400" dirty="0">
                <a:latin typeface="+mn-lt"/>
                <a:cs typeface="Arial" panose="020B0604020202020204" pitchFamily="34" charset="0"/>
              </a:rPr>
              <a:t>et la </a:t>
            </a:r>
            <a:r>
              <a:rPr lang="fr-FR" sz="1400" dirty="0" err="1">
                <a:latin typeface="+mn-lt"/>
                <a:cs typeface="Arial" panose="020B0604020202020204" pitchFamily="34" charset="0"/>
              </a:rPr>
              <a:t>démo-cratie</a:t>
            </a:r>
            <a:r>
              <a:rPr lang="fr-FR" sz="1400" dirty="0">
                <a:latin typeface="+mn-lt"/>
                <a:cs typeface="Arial" panose="020B0604020202020204" pitchFamily="34" charset="0"/>
              </a:rPr>
              <a:t>, sans jamais nous demander notre avis.</a:t>
            </a:r>
            <a:endParaRPr lang="en-US" sz="1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047677E-7FEF-BB32-FC7D-2F9DC8748285}"/>
              </a:ext>
            </a:extLst>
          </p:cNvPr>
          <p:cNvSpPr txBox="1">
            <a:spLocks/>
          </p:cNvSpPr>
          <p:nvPr/>
        </p:nvSpPr>
        <p:spPr>
          <a:xfrm>
            <a:off x="718418" y="6191052"/>
            <a:ext cx="9255304" cy="639950"/>
          </a:xfrm>
          <a:prstGeom prst="roundRect">
            <a:avLst/>
          </a:prstGeom>
          <a:solidFill>
            <a:srgbClr val="F0FCEE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000" b="1" dirty="0">
                <a:solidFill>
                  <a:srgbClr val="213315"/>
                </a:solidFill>
              </a:rPr>
              <a:t>Les solutions ? </a:t>
            </a:r>
            <a:r>
              <a:rPr lang="fr-FR" sz="2000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fr-FR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sz="1800" dirty="0">
                <a:solidFill>
                  <a:srgbClr val="2A421A"/>
                </a:solidFill>
              </a:rPr>
              <a:t>devenons </a:t>
            </a:r>
            <a:r>
              <a:rPr lang="fr-FR" sz="1800" b="1" dirty="0">
                <a:solidFill>
                  <a:srgbClr val="2A421A"/>
                </a:solidFill>
              </a:rPr>
              <a:t>notre propre banque </a:t>
            </a:r>
            <a:r>
              <a:rPr lang="fr-FR" sz="1800" dirty="0">
                <a:solidFill>
                  <a:srgbClr val="2A421A"/>
                </a:solidFill>
              </a:rPr>
              <a:t>(Bitcoin/</a:t>
            </a:r>
            <a:r>
              <a:rPr lang="fr-FR" sz="1800" dirty="0" err="1">
                <a:solidFill>
                  <a:srgbClr val="2A421A"/>
                </a:solidFill>
              </a:rPr>
              <a:t>Monero</a:t>
            </a:r>
            <a:r>
              <a:rPr lang="fr-FR" sz="1800" dirty="0">
                <a:solidFill>
                  <a:srgbClr val="2A421A"/>
                </a:solidFill>
              </a:rPr>
              <a:t>) en 1h, et devenons</a:t>
            </a:r>
            <a:br>
              <a:rPr lang="fr-FR" sz="1800" dirty="0">
                <a:solidFill>
                  <a:srgbClr val="2A421A"/>
                </a:solidFill>
              </a:rPr>
            </a:br>
            <a:r>
              <a:rPr lang="fr-FR" sz="1800" dirty="0">
                <a:solidFill>
                  <a:srgbClr val="2A421A"/>
                </a:solidFill>
              </a:rPr>
              <a:t> le plus résilient possible en </a:t>
            </a:r>
            <a:r>
              <a:rPr lang="fr-FR" sz="1800" b="1" dirty="0">
                <a:solidFill>
                  <a:srgbClr val="2A421A"/>
                </a:solidFill>
              </a:rPr>
              <a:t>nourriture/élec </a:t>
            </a:r>
            <a:r>
              <a:rPr lang="fr-FR" sz="1800" dirty="0">
                <a:solidFill>
                  <a:srgbClr val="2A421A"/>
                </a:solidFill>
              </a:rPr>
              <a:t>: chez nous ou en petits groupes locaux. </a:t>
            </a:r>
            <a:r>
              <a:rPr lang="fr-FR" sz="1800" b="1" dirty="0">
                <a:solidFill>
                  <a:srgbClr val="2A421A"/>
                </a:solidFill>
              </a:rPr>
              <a:t>#OnSort !</a:t>
            </a:r>
            <a:endParaRPr lang="en-US" sz="1800" b="1" dirty="0">
              <a:solidFill>
                <a:srgbClr val="2A421A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94FA8B5-A984-C64A-C140-04C89D4C3B02}"/>
              </a:ext>
            </a:extLst>
          </p:cNvPr>
          <p:cNvSpPr txBox="1">
            <a:spLocks/>
          </p:cNvSpPr>
          <p:nvPr/>
        </p:nvSpPr>
        <p:spPr>
          <a:xfrm rot="16200000">
            <a:off x="38242" y="3893708"/>
            <a:ext cx="1170042" cy="458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/>
              <a:t>Contrôle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5662A4C2-F2EA-976F-6E38-7F40BC21BED1}"/>
              </a:ext>
            </a:extLst>
          </p:cNvPr>
          <p:cNvSpPr txBox="1">
            <a:spLocks/>
          </p:cNvSpPr>
          <p:nvPr/>
        </p:nvSpPr>
        <p:spPr>
          <a:xfrm>
            <a:off x="4352288" y="4029175"/>
            <a:ext cx="2605388" cy="561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/>
              <a:t>Tes voyages et loisirs  </a:t>
            </a:r>
            <a:br>
              <a:rPr lang="fr-FR" sz="1400" dirty="0"/>
            </a:br>
            <a:r>
              <a:rPr lang="fr-FR" sz="1400" dirty="0"/>
              <a:t>+ ton droit de circuler en voiture </a:t>
            </a:r>
            <a:br>
              <a:rPr lang="fr-FR" sz="1400" dirty="0"/>
            </a:br>
            <a:r>
              <a:rPr lang="fr-FR" sz="1400" dirty="0"/>
              <a:t>+ ton accès à la nourriture etc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130FA30-659E-4011-B87E-A4389EDE0AF5}"/>
              </a:ext>
            </a:extLst>
          </p:cNvPr>
          <p:cNvSpPr txBox="1">
            <a:spLocks/>
          </p:cNvSpPr>
          <p:nvPr/>
        </p:nvSpPr>
        <p:spPr>
          <a:xfrm>
            <a:off x="7038344" y="1856484"/>
            <a:ext cx="2371496" cy="511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DE3B6B5-0297-762D-9F8B-20D6192BFFE5}"/>
              </a:ext>
            </a:extLst>
          </p:cNvPr>
          <p:cNvSpPr txBox="1">
            <a:spLocks/>
          </p:cNvSpPr>
          <p:nvPr/>
        </p:nvSpPr>
        <p:spPr>
          <a:xfrm>
            <a:off x="7316565" y="3160512"/>
            <a:ext cx="2026549" cy="561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/>
              <a:t>Fin 2023 en France (phase 3) </a:t>
            </a:r>
            <a:r>
              <a:rPr lang="fr-FR" sz="1400" b="1" dirty="0"/>
              <a:t>⚠️ </a:t>
            </a:r>
            <a:endParaRPr lang="en-US" sz="1600" b="1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6E4A965-FC6B-DB64-EFBB-22E5EF2C8C4D}"/>
              </a:ext>
            </a:extLst>
          </p:cNvPr>
          <p:cNvSpPr txBox="1">
            <a:spLocks/>
          </p:cNvSpPr>
          <p:nvPr/>
        </p:nvSpPr>
        <p:spPr>
          <a:xfrm>
            <a:off x="4310319" y="3378201"/>
            <a:ext cx="2358247" cy="561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/>
              <a:t>Scannent le CO2 dépensé sur ton c. bancaire</a:t>
            </a:r>
            <a:endParaRPr lang="en-US" sz="1600" b="1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5A48812-6104-7AA0-A889-81B889F24E9B}"/>
              </a:ext>
            </a:extLst>
          </p:cNvPr>
          <p:cNvSpPr txBox="1">
            <a:spLocks/>
          </p:cNvSpPr>
          <p:nvPr/>
        </p:nvSpPr>
        <p:spPr>
          <a:xfrm>
            <a:off x="1623445" y="3883139"/>
            <a:ext cx="1783395" cy="78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/>
              <a:t>Tes voyages et loisirs</a:t>
            </a:r>
            <a:br>
              <a:rPr lang="fr-FR" sz="1400" dirty="0"/>
            </a:br>
            <a:r>
              <a:rPr lang="fr-FR" sz="1400" dirty="0"/>
              <a:t>+ ton droit de circuler</a:t>
            </a:r>
            <a:br>
              <a:rPr lang="fr-FR" sz="1400" dirty="0"/>
            </a:br>
            <a:r>
              <a:rPr lang="fr-FR" sz="1400" dirty="0"/>
              <a:t>+ évent. ton emploi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CB2C8BC8-9D24-05DD-E31F-4D6756E2170C}"/>
              </a:ext>
            </a:extLst>
          </p:cNvPr>
          <p:cNvSpPr txBox="1">
            <a:spLocks/>
          </p:cNvSpPr>
          <p:nvPr/>
        </p:nvSpPr>
        <p:spPr>
          <a:xfrm rot="16200000">
            <a:off x="-137210" y="2627890"/>
            <a:ext cx="1344548" cy="78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dirty="0"/>
              <a:t>Outils technique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4EACBE81-AE12-DFC3-502C-B7C04B4BB624}"/>
              </a:ext>
            </a:extLst>
          </p:cNvPr>
          <p:cNvSpPr txBox="1">
            <a:spLocks/>
          </p:cNvSpPr>
          <p:nvPr/>
        </p:nvSpPr>
        <p:spPr>
          <a:xfrm rot="16200000">
            <a:off x="-102315" y="1246095"/>
            <a:ext cx="1344548" cy="78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dirty="0"/>
              <a:t>Evènement stressant</a:t>
            </a:r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7462DACB-7543-E740-260F-E71CD541C8D3}"/>
              </a:ext>
            </a:extLst>
          </p:cNvPr>
          <p:cNvSpPr/>
          <p:nvPr/>
        </p:nvSpPr>
        <p:spPr>
          <a:xfrm>
            <a:off x="5229610" y="2366105"/>
            <a:ext cx="284123" cy="189404"/>
          </a:xfrm>
          <a:prstGeom prst="downArrow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A0027B0D-4093-E883-8F3B-B59005B1CDC7}"/>
              </a:ext>
            </a:extLst>
          </p:cNvPr>
          <p:cNvSpPr txBox="1">
            <a:spLocks/>
          </p:cNvSpPr>
          <p:nvPr/>
        </p:nvSpPr>
        <p:spPr>
          <a:xfrm rot="16200000">
            <a:off x="28018" y="5228896"/>
            <a:ext cx="1246742" cy="458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b="1" dirty="0">
                <a:solidFill>
                  <a:srgbClr val="C00000"/>
                </a:solidFill>
              </a:rPr>
              <a:t>A l'arrivée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3C93AA7-83CD-B63F-8420-DC4105F42C2F}"/>
              </a:ext>
            </a:extLst>
          </p:cNvPr>
          <p:cNvSpPr txBox="1"/>
          <p:nvPr/>
        </p:nvSpPr>
        <p:spPr>
          <a:xfrm>
            <a:off x="9916255" y="5924038"/>
            <a:ext cx="23260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"Non mais moi ça ne me dérange pas" </a:t>
            </a:r>
            <a:br>
              <a:rPr lang="fr-FR" sz="14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fr-FR" sz="14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Connais-tu le </a:t>
            </a:r>
            <a:r>
              <a:rPr lang="fr-FR" sz="1400" i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PCChinois</a:t>
            </a:r>
            <a:r>
              <a:rPr lang="fr-FR" sz="14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?</a:t>
            </a:r>
            <a:endParaRPr lang="en-US" sz="1400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5" name="Forme 14">
            <a:extLst>
              <a:ext uri="{FF2B5EF4-FFF2-40B4-BE49-F238E27FC236}">
                <a16:creationId xmlns:a16="http://schemas.microsoft.com/office/drawing/2014/main" id="{CE5F795E-6FC3-016C-4ACA-E45EC94123D1}"/>
              </a:ext>
            </a:extLst>
          </p:cNvPr>
          <p:cNvSpPr/>
          <p:nvPr/>
        </p:nvSpPr>
        <p:spPr>
          <a:xfrm rot="20709425" flipV="1">
            <a:off x="1804480" y="3393839"/>
            <a:ext cx="7980075" cy="2749716"/>
          </a:xfrm>
          <a:prstGeom prst="swooshArrow">
            <a:avLst>
              <a:gd name="adj1" fmla="val 16016"/>
              <a:gd name="adj2" fmla="val 26242"/>
            </a:avLst>
          </a:prstGeom>
          <a:gradFill>
            <a:gsLst>
              <a:gs pos="100000">
                <a:schemeClr val="tx2">
                  <a:alpha val="53000"/>
                </a:schemeClr>
              </a:gs>
              <a:gs pos="86000">
                <a:srgbClr val="EE4A00">
                  <a:alpha val="73000"/>
                </a:srgbClr>
              </a:gs>
              <a:gs pos="0">
                <a:srgbClr val="FFFF00">
                  <a:alpha val="69000"/>
                </a:srgbClr>
              </a:gs>
              <a:gs pos="49000">
                <a:srgbClr val="FFC000">
                  <a:alpha val="42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BCD1E97-B6F0-5FBC-3D19-EF5E6630963D}"/>
              </a:ext>
            </a:extLst>
          </p:cNvPr>
          <p:cNvSpPr txBox="1"/>
          <p:nvPr/>
        </p:nvSpPr>
        <p:spPr>
          <a:xfrm>
            <a:off x="10147528" y="256987"/>
            <a:ext cx="17182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fr-FR" sz="3600" i="1" dirty="0">
                <a:latin typeface="Palace Script MT" panose="030303020206070C0B05" pitchFamily="66" charset="0"/>
              </a:rPr>
              <a:t>"Il ne faut pas avoir peur"</a:t>
            </a:r>
            <a:endParaRPr lang="en-US" sz="1600" i="1" dirty="0"/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BD0914E0-E8A7-C726-18EC-631409F7BD3D}"/>
              </a:ext>
            </a:extLst>
          </p:cNvPr>
          <p:cNvSpPr txBox="1">
            <a:spLocks/>
          </p:cNvSpPr>
          <p:nvPr/>
        </p:nvSpPr>
        <p:spPr>
          <a:xfrm rot="16200000">
            <a:off x="-1336373" y="5387161"/>
            <a:ext cx="3079222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@SortieDeBanque – 08/22 – </a:t>
            </a:r>
            <a:r>
              <a:rPr lang="fr-FR" sz="1200" b="1" dirty="0">
                <a:solidFill>
                  <a:schemeClr val="bg1">
                    <a:lumMod val="75000"/>
                  </a:schemeClr>
                </a:solidFill>
              </a:rPr>
              <a:t>v1.0</a:t>
            </a:r>
            <a:endParaRPr lang="en-US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A8DB00F-5EEF-6B2E-B459-79614C4EEED3}"/>
              </a:ext>
            </a:extLst>
          </p:cNvPr>
          <p:cNvSpPr txBox="1"/>
          <p:nvPr/>
        </p:nvSpPr>
        <p:spPr>
          <a:xfrm>
            <a:off x="6833045" y="1789766"/>
            <a:ext cx="2873292" cy="578882"/>
          </a:xfrm>
          <a:prstGeom prst="roundRect">
            <a:avLst/>
          </a:prstGeom>
          <a:solidFill>
            <a:srgbClr val="FFFFFF">
              <a:alpha val="87843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>
                <a:solidFill>
                  <a:prstClr val="black"/>
                </a:solidFill>
                <a:latin typeface="Calibri" panose="020F0502020204030204"/>
              </a:rPr>
              <a:t>La p. à billets est une drogue infinie. Nous asphyxie tous lentement</a:t>
            </a:r>
          </a:p>
        </p:txBody>
      </p:sp>
      <p:sp>
        <p:nvSpPr>
          <p:cNvPr id="39" name="Flèche : bas 38">
            <a:extLst>
              <a:ext uri="{FF2B5EF4-FFF2-40B4-BE49-F238E27FC236}">
                <a16:creationId xmlns:a16="http://schemas.microsoft.com/office/drawing/2014/main" id="{7CFF3A1A-280D-BB7A-3F78-25A4E8D7C5C3}"/>
              </a:ext>
            </a:extLst>
          </p:cNvPr>
          <p:cNvSpPr/>
          <p:nvPr/>
        </p:nvSpPr>
        <p:spPr>
          <a:xfrm>
            <a:off x="7176488" y="3123318"/>
            <a:ext cx="216000" cy="1584751"/>
          </a:xfrm>
          <a:prstGeom prst="down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èche : bas 39">
            <a:extLst>
              <a:ext uri="{FF2B5EF4-FFF2-40B4-BE49-F238E27FC236}">
                <a16:creationId xmlns:a16="http://schemas.microsoft.com/office/drawing/2014/main" id="{E79006C8-8C94-01ED-3228-7DD1C52A6ADB}"/>
              </a:ext>
            </a:extLst>
          </p:cNvPr>
          <p:cNvSpPr/>
          <p:nvPr/>
        </p:nvSpPr>
        <p:spPr>
          <a:xfrm>
            <a:off x="8189704" y="2368142"/>
            <a:ext cx="292903" cy="238015"/>
          </a:xfrm>
          <a:prstGeom prst="down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42EA8CF-B12F-CAAB-F9B5-589CBD221A7E}"/>
              </a:ext>
            </a:extLst>
          </p:cNvPr>
          <p:cNvSpPr txBox="1">
            <a:spLocks/>
          </p:cNvSpPr>
          <p:nvPr/>
        </p:nvSpPr>
        <p:spPr>
          <a:xfrm>
            <a:off x="9758269" y="2006121"/>
            <a:ext cx="2346626" cy="65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/>
              <a:t>Vote UE à l'unanimité</a:t>
            </a:r>
            <a:br>
              <a:rPr lang="fr-FR" sz="1600" dirty="0"/>
            </a:br>
            <a:r>
              <a:rPr lang="fr-FR" sz="1600" dirty="0">
                <a:sym typeface="Wingdings" panose="05000000000000000000" pitchFamily="2" charset="2"/>
              </a:rPr>
              <a:t> vote UE à majorité</a:t>
            </a:r>
            <a:r>
              <a:rPr lang="fr-FR" sz="1400" dirty="0">
                <a:sym typeface="Wingdings" panose="05000000000000000000" pitchFamily="2" charset="2"/>
              </a:rPr>
              <a:t>⚠️</a:t>
            </a:r>
            <a:endParaRPr lang="fr-FR" sz="160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4B27A3-9C1B-C3B2-B4B5-F3571E0D6687}"/>
              </a:ext>
            </a:extLst>
          </p:cNvPr>
          <p:cNvSpPr txBox="1">
            <a:spLocks/>
          </p:cNvSpPr>
          <p:nvPr/>
        </p:nvSpPr>
        <p:spPr>
          <a:xfrm>
            <a:off x="9713375" y="3573814"/>
            <a:ext cx="2485662" cy="1973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WEF,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 élu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contrôle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450M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p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b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autoritarisme</a:t>
            </a:r>
            <a:b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fr-FR" sz="18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fr-FR" sz="20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latin typeface="+mn-lt"/>
              </a:rPr>
              <a:t>Bloc fédéral</a:t>
            </a:r>
            <a:r>
              <a:rPr lang="fr-FR" sz="2000" dirty="0">
                <a:solidFill>
                  <a:srgbClr val="C00000"/>
                </a:solidFill>
                <a:latin typeface="+mn-lt"/>
              </a:rPr>
              <a:t> </a:t>
            </a:r>
            <a:r>
              <a:rPr lang="fr-FR" sz="18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fr-FR" sz="1800" dirty="0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.</a:t>
            </a:r>
            <a:br>
              <a:rPr lang="fr-FR" sz="2000" dirty="0">
                <a:solidFill>
                  <a:srgbClr val="C00000"/>
                </a:solidFill>
                <a:latin typeface="+mn-lt"/>
              </a:rPr>
            </a:br>
            <a:r>
              <a:rPr lang="fr-FR" sz="20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latin typeface="+mn-lt"/>
              </a:rPr>
              <a:t>techno-communiste </a:t>
            </a:r>
            <a:r>
              <a:rPr lang="fr-FR" sz="2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n-lt"/>
              </a:rPr>
              <a:t>.</a:t>
            </a:r>
            <a:endParaRPr lang="fr-FR" sz="1200" b="1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+mn-lt"/>
            </a:endParaRP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9EC83ADF-CA3F-6094-F68D-6CCE2E010F30}"/>
              </a:ext>
            </a:extLst>
          </p:cNvPr>
          <p:cNvSpPr txBox="1">
            <a:spLocks/>
          </p:cNvSpPr>
          <p:nvPr/>
        </p:nvSpPr>
        <p:spPr>
          <a:xfrm>
            <a:off x="9758269" y="1465264"/>
            <a:ext cx="2450491" cy="586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300" i="1" dirty="0">
                <a:solidFill>
                  <a:schemeClr val="bg1">
                    <a:lumMod val="50000"/>
                  </a:schemeClr>
                </a:solidFill>
              </a:rPr>
              <a:t>"Nous devons prendre des mesures + fortes et + rapides"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62CF9FF-DFA6-1DA7-1148-21D2B6A32266}"/>
              </a:ext>
            </a:extLst>
          </p:cNvPr>
          <p:cNvSpPr txBox="1">
            <a:spLocks/>
          </p:cNvSpPr>
          <p:nvPr/>
        </p:nvSpPr>
        <p:spPr>
          <a:xfrm>
            <a:off x="2514210" y="5372523"/>
            <a:ext cx="5999047" cy="801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1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= Crédit Social = soumission totale '1984'</a:t>
            </a:r>
            <a:br>
              <a:rPr lang="fr-FR" sz="14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Ex : 10 doses prévues forcées; fini la voiture à + de 20km ou ton chauffage cet hiver; ta CB est bloquée si tu récidives, etc.  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C613728-6790-6CA2-0AB6-2E28C53227D2}"/>
              </a:ext>
            </a:extLst>
          </p:cNvPr>
          <p:cNvSpPr txBox="1"/>
          <p:nvPr/>
        </p:nvSpPr>
        <p:spPr>
          <a:xfrm>
            <a:off x="1279180" y="4834865"/>
            <a:ext cx="8161052" cy="559891"/>
          </a:xfrm>
          <a:prstGeom prst="parallelogram">
            <a:avLst>
              <a:gd name="adj" fmla="val 8870"/>
            </a:avLst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solidFill>
                  <a:srgbClr val="C00000"/>
                </a:solidFill>
              </a:rPr>
              <a:t>Pass</a:t>
            </a:r>
            <a:r>
              <a:rPr lang="fr-FR" sz="2400" b="1" dirty="0">
                <a:solidFill>
                  <a:srgbClr val="C00000"/>
                </a:solidFill>
              </a:rPr>
              <a:t> QR 'citoyen'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51AB4D3-A7D9-765A-C36A-1D1BC8AB099E}"/>
              </a:ext>
            </a:extLst>
          </p:cNvPr>
          <p:cNvSpPr txBox="1"/>
          <p:nvPr/>
        </p:nvSpPr>
        <p:spPr>
          <a:xfrm>
            <a:off x="1420725" y="2710700"/>
            <a:ext cx="2190384" cy="514231"/>
          </a:xfrm>
          <a:prstGeom prst="snip2Diag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200" b="1" dirty="0" err="1"/>
              <a:t>Pass</a:t>
            </a:r>
            <a:r>
              <a:rPr lang="fr-FR" sz="2200" b="1" dirty="0"/>
              <a:t> 'Sanitaire'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F261FE-EB0B-8AC3-B151-CD97122450DB}"/>
              </a:ext>
            </a:extLst>
          </p:cNvPr>
          <p:cNvSpPr txBox="1"/>
          <p:nvPr/>
        </p:nvSpPr>
        <p:spPr>
          <a:xfrm>
            <a:off x="4220471" y="2583063"/>
            <a:ext cx="2231407" cy="808077"/>
          </a:xfrm>
          <a:prstGeom prst="snip2Diag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/>
              <a:t>Pass</a:t>
            </a:r>
            <a:r>
              <a:rPr lang="fr-FR" sz="2000" b="1" dirty="0"/>
              <a:t> 'Carbone'</a:t>
            </a:r>
            <a:br>
              <a:rPr lang="fr-FR" sz="2000" b="1" dirty="0"/>
            </a:br>
            <a:r>
              <a:rPr lang="fr-FR" b="1" dirty="0"/>
              <a:t>+ rationnement</a:t>
            </a:r>
            <a:endParaRPr lang="fr-FR" sz="2000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2EC6F9D-B4BF-73D6-7D30-A6988B83CDD3}"/>
              </a:ext>
            </a:extLst>
          </p:cNvPr>
          <p:cNvSpPr txBox="1"/>
          <p:nvPr/>
        </p:nvSpPr>
        <p:spPr>
          <a:xfrm>
            <a:off x="1340672" y="1809051"/>
            <a:ext cx="2311111" cy="578882"/>
          </a:xfrm>
          <a:prstGeom prst="roundRect">
            <a:avLst/>
          </a:prstGeom>
          <a:solidFill>
            <a:srgbClr val="FFFFFF">
              <a:alpha val="76078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0,1% de mortalité, mais bourrage TV et médias, choc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73E18F4-DE8D-BE2C-51B0-64345F72BBA0}"/>
              </a:ext>
            </a:extLst>
          </p:cNvPr>
          <p:cNvSpPr txBox="1"/>
          <p:nvPr/>
        </p:nvSpPr>
        <p:spPr>
          <a:xfrm>
            <a:off x="7208825" y="2692115"/>
            <a:ext cx="2231407" cy="514231"/>
          </a:xfrm>
          <a:prstGeom prst="snip2DiagRect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200" b="1" dirty="0"/>
              <a:t>e-Euro – CBDC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B91A4BBC-EE28-5FDF-895D-7C3BCC038C5E}"/>
              </a:ext>
            </a:extLst>
          </p:cNvPr>
          <p:cNvSpPr/>
          <p:nvPr/>
        </p:nvSpPr>
        <p:spPr>
          <a:xfrm>
            <a:off x="2338564" y="2389193"/>
            <a:ext cx="284124" cy="230881"/>
          </a:xfrm>
          <a:prstGeom prst="downArrow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FAB4BBB-F470-9026-D9B0-7DB14ADE98A9}"/>
              </a:ext>
            </a:extLst>
          </p:cNvPr>
          <p:cNvSpPr txBox="1"/>
          <p:nvPr/>
        </p:nvSpPr>
        <p:spPr>
          <a:xfrm>
            <a:off x="1368080" y="1108689"/>
            <a:ext cx="2231407" cy="715089"/>
          </a:xfrm>
          <a:prstGeom prst="roundRect">
            <a:avLst/>
          </a:prstGeom>
          <a:solidFill>
            <a:srgbClr val="FFFFFF">
              <a:alpha val="76078"/>
            </a:srgbClr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Fuite de virus d'un labo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403F283-2E98-04CF-69C3-889F25B98D15}"/>
              </a:ext>
            </a:extLst>
          </p:cNvPr>
          <p:cNvSpPr txBox="1"/>
          <p:nvPr/>
        </p:nvSpPr>
        <p:spPr>
          <a:xfrm>
            <a:off x="4181048" y="1131993"/>
            <a:ext cx="2231407" cy="646986"/>
          </a:xfrm>
          <a:prstGeom prst="roundRect">
            <a:avLst/>
          </a:prstGeom>
          <a:solidFill>
            <a:srgbClr val="FFFFFF">
              <a:alpha val="76078"/>
            </a:srgbClr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Prix élec x10 </a:t>
            </a:r>
            <a:b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+ pénurie alim.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67AFD90-4F5A-69B7-E5C3-96A531D75D01}"/>
              </a:ext>
            </a:extLst>
          </p:cNvPr>
          <p:cNvSpPr txBox="1"/>
          <p:nvPr/>
        </p:nvSpPr>
        <p:spPr>
          <a:xfrm>
            <a:off x="7233936" y="1094772"/>
            <a:ext cx="2091917" cy="715089"/>
          </a:xfrm>
          <a:prstGeom prst="roundRect">
            <a:avLst/>
          </a:prstGeom>
          <a:solidFill>
            <a:srgbClr val="FFFFFF">
              <a:alpha val="87059"/>
            </a:srgbClr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Hyper-inflation + Krach mondial</a:t>
            </a:r>
          </a:p>
        </p:txBody>
      </p:sp>
      <p:sp>
        <p:nvSpPr>
          <p:cNvPr id="47" name="Flèche : double flèche horizontale 46">
            <a:extLst>
              <a:ext uri="{FF2B5EF4-FFF2-40B4-BE49-F238E27FC236}">
                <a16:creationId xmlns:a16="http://schemas.microsoft.com/office/drawing/2014/main" id="{6275B5B1-0B95-2C45-9E28-6AF5316C9E8F}"/>
              </a:ext>
            </a:extLst>
          </p:cNvPr>
          <p:cNvSpPr/>
          <p:nvPr/>
        </p:nvSpPr>
        <p:spPr>
          <a:xfrm rot="10800000">
            <a:off x="6574478" y="2854409"/>
            <a:ext cx="530559" cy="226811"/>
          </a:xfrm>
          <a:prstGeom prst="leftRightArrow">
            <a:avLst>
              <a:gd name="adj1" fmla="val 59204"/>
              <a:gd name="adj2" fmla="val 40934"/>
            </a:avLst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7C6C94-BB9A-F979-7297-B78CD79EB2CF}"/>
              </a:ext>
            </a:extLst>
          </p:cNvPr>
          <p:cNvSpPr txBox="1"/>
          <p:nvPr/>
        </p:nvSpPr>
        <p:spPr>
          <a:xfrm>
            <a:off x="9951144" y="2666535"/>
            <a:ext cx="2005614" cy="866180"/>
          </a:xfrm>
          <a:prstGeom prst="snip2DiagRect">
            <a:avLst>
              <a:gd name="adj1" fmla="val 0"/>
              <a:gd name="adj2" fmla="val 11396"/>
            </a:avLst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Dystopie finale : l'</a:t>
            </a:r>
            <a:r>
              <a:rPr lang="fr-FR" sz="2400" b="1" dirty="0">
                <a:solidFill>
                  <a:schemeClr val="bg1"/>
                </a:solidFill>
              </a:rPr>
              <a:t>UE-PCC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Croix 29">
            <a:extLst>
              <a:ext uri="{FF2B5EF4-FFF2-40B4-BE49-F238E27FC236}">
                <a16:creationId xmlns:a16="http://schemas.microsoft.com/office/drawing/2014/main" id="{73724A05-9F3E-D3D3-31AC-6098AA9AA3B5}"/>
              </a:ext>
            </a:extLst>
          </p:cNvPr>
          <p:cNvSpPr/>
          <p:nvPr/>
        </p:nvSpPr>
        <p:spPr>
          <a:xfrm>
            <a:off x="3782709" y="2864534"/>
            <a:ext cx="288000" cy="288000"/>
          </a:xfrm>
          <a:prstGeom prst="plus">
            <a:avLst>
              <a:gd name="adj" fmla="val 38735"/>
            </a:avLst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5019E6BD-6367-D47C-20B6-58BA07C53166}"/>
              </a:ext>
            </a:extLst>
          </p:cNvPr>
          <p:cNvSpPr txBox="1">
            <a:spLocks/>
          </p:cNvSpPr>
          <p:nvPr/>
        </p:nvSpPr>
        <p:spPr>
          <a:xfrm>
            <a:off x="1524513" y="3220381"/>
            <a:ext cx="2092328" cy="561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/>
              <a:t>Discrimination sur critère médical</a:t>
            </a:r>
            <a:endParaRPr lang="en-US" sz="1600" b="1" dirty="0"/>
          </a:p>
        </p:txBody>
      </p:sp>
      <p:sp>
        <p:nvSpPr>
          <p:cNvPr id="49" name="Titre 1">
            <a:extLst>
              <a:ext uri="{FF2B5EF4-FFF2-40B4-BE49-F238E27FC236}">
                <a16:creationId xmlns:a16="http://schemas.microsoft.com/office/drawing/2014/main" id="{80D8E780-525B-466C-6118-E358D58B3A1C}"/>
              </a:ext>
            </a:extLst>
          </p:cNvPr>
          <p:cNvSpPr txBox="1">
            <a:spLocks/>
          </p:cNvSpPr>
          <p:nvPr/>
        </p:nvSpPr>
        <p:spPr>
          <a:xfrm>
            <a:off x="7423167" y="3805044"/>
            <a:ext cx="1948384" cy="785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/>
              <a:t>L'Etat valide ou non chaque paiement que tu fais. </a:t>
            </a:r>
            <a:r>
              <a:rPr lang="fr-FR" sz="1600" b="1" dirty="0"/>
              <a:t>Si </a:t>
            </a:r>
            <a:r>
              <a:rPr lang="fr-FR" sz="1600" b="1" dirty="0" err="1"/>
              <a:t>Pass</a:t>
            </a:r>
            <a:r>
              <a:rPr lang="fr-FR" sz="1600" b="1" dirty="0"/>
              <a:t> invalide</a:t>
            </a:r>
            <a:r>
              <a:rPr lang="fr-FR" sz="1600" dirty="0"/>
              <a:t>, </a:t>
            </a:r>
            <a:r>
              <a:rPr lang="fr-FR" sz="1600" b="1" dirty="0"/>
              <a:t>CB bloquée</a:t>
            </a:r>
            <a:endParaRPr lang="fr-FR" sz="1400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DC8A2F-E4DA-8035-0BD5-CBDA042B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72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uman Svg Png Icon Free Download (#553685) - OnlineWebFonts.COM">
            <a:extLst>
              <a:ext uri="{FF2B5EF4-FFF2-40B4-BE49-F238E27FC236}">
                <a16:creationId xmlns:a16="http://schemas.microsoft.com/office/drawing/2014/main" id="{732FF073-89D1-EE3D-B2C1-78066CD4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73" y="2641441"/>
            <a:ext cx="791032" cy="16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E9B93B9-9285-69EB-4E26-CACF15E70AB8}"/>
              </a:ext>
            </a:extLst>
          </p:cNvPr>
          <p:cNvSpPr/>
          <p:nvPr/>
        </p:nvSpPr>
        <p:spPr>
          <a:xfrm>
            <a:off x="2544936" y="831645"/>
            <a:ext cx="1620207" cy="58373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BCE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F47EE45-D97F-78C0-C3D4-250467B41417}"/>
              </a:ext>
            </a:extLst>
          </p:cNvPr>
          <p:cNvSpPr/>
          <p:nvPr/>
        </p:nvSpPr>
        <p:spPr>
          <a:xfrm>
            <a:off x="873298" y="2167247"/>
            <a:ext cx="1820733" cy="58373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Banque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AC93BCE-EB44-B069-B762-DE95D3EE0C68}"/>
              </a:ext>
            </a:extLst>
          </p:cNvPr>
          <p:cNvSpPr/>
          <p:nvPr/>
        </p:nvSpPr>
        <p:spPr>
          <a:xfrm>
            <a:off x="873298" y="2750651"/>
            <a:ext cx="1820733" cy="65984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Compte courant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épargne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507AB7-D96D-B80B-0F04-1373C91A1242}"/>
              </a:ext>
            </a:extLst>
          </p:cNvPr>
          <p:cNvSpPr/>
          <p:nvPr/>
        </p:nvSpPr>
        <p:spPr>
          <a:xfrm>
            <a:off x="873298" y="3420181"/>
            <a:ext cx="1820733" cy="659844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DETTE 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emprunts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DF0C40-2034-9C00-AAC3-485DDF479897}"/>
              </a:ext>
            </a:extLst>
          </p:cNvPr>
          <p:cNvSpPr/>
          <p:nvPr/>
        </p:nvSpPr>
        <p:spPr>
          <a:xfrm>
            <a:off x="2532236" y="1427749"/>
            <a:ext cx="1620207" cy="58373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CBDC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6B0DC7F-4A61-5B30-C268-EECE285C8D51}"/>
              </a:ext>
            </a:extLst>
          </p:cNvPr>
          <p:cNvCxnSpPr>
            <a:cxnSpLocks/>
          </p:cNvCxnSpPr>
          <p:nvPr/>
        </p:nvCxnSpPr>
        <p:spPr>
          <a:xfrm>
            <a:off x="4279805" y="2017358"/>
            <a:ext cx="857233" cy="4843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7EFA20-EC20-8E64-7938-6AC80DF2841A}"/>
              </a:ext>
            </a:extLst>
          </p:cNvPr>
          <p:cNvCxnSpPr>
            <a:cxnSpLocks/>
          </p:cNvCxnSpPr>
          <p:nvPr/>
        </p:nvCxnSpPr>
        <p:spPr>
          <a:xfrm>
            <a:off x="2820716" y="3520184"/>
            <a:ext cx="22280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090AF8B-B3CD-B56B-D669-215B7CC80CB3}"/>
              </a:ext>
            </a:extLst>
          </p:cNvPr>
          <p:cNvSpPr/>
          <p:nvPr/>
        </p:nvSpPr>
        <p:spPr>
          <a:xfrm>
            <a:off x="7156979" y="1374494"/>
            <a:ext cx="2133777" cy="791192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ID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Identité numérique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LaPoste</a:t>
            </a:r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Thalès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D0577481-D256-D3E4-2C8C-091D9DD16F0F}"/>
              </a:ext>
            </a:extLst>
          </p:cNvPr>
          <p:cNvCxnSpPr>
            <a:cxnSpLocks/>
            <a:stCxn id="9" idx="1"/>
            <a:endCxn id="5" idx="0"/>
          </p:cNvCxnSpPr>
          <p:nvPr/>
        </p:nvCxnSpPr>
        <p:spPr>
          <a:xfrm rot="10800000" flipV="1">
            <a:off x="1783666" y="1719617"/>
            <a:ext cx="748571" cy="447630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488F40D-38B5-B513-AA20-1943F9BAD156}"/>
              </a:ext>
            </a:extLst>
          </p:cNvPr>
          <p:cNvSpPr/>
          <p:nvPr/>
        </p:nvSpPr>
        <p:spPr>
          <a:xfrm>
            <a:off x="7858514" y="2465122"/>
            <a:ext cx="2403086" cy="52688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"France </a:t>
            </a:r>
            <a:r>
              <a:rPr lang="fr-F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fr-F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7D0ADB3-0998-C639-7B8F-AA719B4D2BB5}"/>
              </a:ext>
            </a:extLst>
          </p:cNvPr>
          <p:cNvSpPr/>
          <p:nvPr/>
        </p:nvSpPr>
        <p:spPr>
          <a:xfrm>
            <a:off x="7858514" y="3003644"/>
            <a:ext cx="2403086" cy="583736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Carte transports (Navigo..)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B1E7D05-E932-679D-CC4F-D8F9222175F2}"/>
              </a:ext>
            </a:extLst>
          </p:cNvPr>
          <p:cNvSpPr/>
          <p:nvPr/>
        </p:nvSpPr>
        <p:spPr>
          <a:xfrm>
            <a:off x="7858514" y="3584272"/>
            <a:ext cx="2403086" cy="38607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Voiture tracée GPS,...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5A430C8-646A-1CE3-9B7B-E4635F02820C}"/>
              </a:ext>
            </a:extLst>
          </p:cNvPr>
          <p:cNvSpPr/>
          <p:nvPr/>
        </p:nvSpPr>
        <p:spPr>
          <a:xfrm>
            <a:off x="5824623" y="5821286"/>
            <a:ext cx="3243177" cy="88023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Dépossession pour cause de DPE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escrologique</a:t>
            </a:r>
            <a:b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alors que loi rénovation </a:t>
            </a:r>
            <a:r>
              <a:rPr lang="fr-F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non-votée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6BE12FF1-4F38-68F0-8757-674F2E8D09A7}"/>
              </a:ext>
            </a:extLst>
          </p:cNvPr>
          <p:cNvSpPr/>
          <p:nvPr/>
        </p:nvSpPr>
        <p:spPr>
          <a:xfrm>
            <a:off x="5824624" y="4808151"/>
            <a:ext cx="3243176" cy="518288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 du logement 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(taux &lt;0)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4FAA6D3-7258-2815-078A-090C907B58AC}"/>
              </a:ext>
            </a:extLst>
          </p:cNvPr>
          <p:cNvSpPr/>
          <p:nvPr/>
        </p:nvSpPr>
        <p:spPr>
          <a:xfrm>
            <a:off x="5824623" y="5323296"/>
            <a:ext cx="3243177" cy="49961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Compteurs connectés de traçage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300F3B1-CFC3-F7F5-8085-25FB37132977}"/>
              </a:ext>
            </a:extLst>
          </p:cNvPr>
          <p:cNvSpPr txBox="1"/>
          <p:nvPr/>
        </p:nvSpPr>
        <p:spPr>
          <a:xfrm>
            <a:off x="2807020" y="95588"/>
            <a:ext cx="64870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parfaits moutons</a:t>
            </a:r>
            <a:b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des humains (Milgram)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F4ABBC5-E107-20C1-9A94-D647C29EFE84}"/>
              </a:ext>
            </a:extLst>
          </p:cNvPr>
          <p:cNvSpPr/>
          <p:nvPr/>
        </p:nvSpPr>
        <p:spPr>
          <a:xfrm>
            <a:off x="4906311" y="876556"/>
            <a:ext cx="1827897" cy="501115"/>
          </a:xfrm>
          <a:prstGeom prst="round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UE fédérale</a:t>
            </a:r>
            <a:endParaRPr 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07E59224-1B76-E390-9586-C2537BC9561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772150" y="1889796"/>
            <a:ext cx="53109" cy="434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C11B48F-21CE-2D43-911E-9E57ADD92DD4}"/>
              </a:ext>
            </a:extLst>
          </p:cNvPr>
          <p:cNvSpPr/>
          <p:nvPr/>
        </p:nvSpPr>
        <p:spPr>
          <a:xfrm>
            <a:off x="4916309" y="1388681"/>
            <a:ext cx="1817899" cy="50111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Lois françaises surpassées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FB131B7B-1441-EB0F-98F0-043245711768}"/>
              </a:ext>
            </a:extLst>
          </p:cNvPr>
          <p:cNvSpPr/>
          <p:nvPr/>
        </p:nvSpPr>
        <p:spPr>
          <a:xfrm>
            <a:off x="3204982" y="4742949"/>
            <a:ext cx="2396375" cy="518288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Nourriture et santé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CE1A404-251B-4589-9532-C394F8FB5086}"/>
              </a:ext>
            </a:extLst>
          </p:cNvPr>
          <p:cNvSpPr/>
          <p:nvPr/>
        </p:nvSpPr>
        <p:spPr>
          <a:xfrm>
            <a:off x="3204983" y="5271043"/>
            <a:ext cx="2388681" cy="910685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"mouton ne meurt pas dans les 6 mois ? Ingrédient ok"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D3BC662-BCA3-D376-226B-3DA87A705408}"/>
              </a:ext>
            </a:extLst>
          </p:cNvPr>
          <p:cNvSpPr/>
          <p:nvPr/>
        </p:nvSpPr>
        <p:spPr>
          <a:xfrm>
            <a:off x="3204982" y="6202823"/>
            <a:ext cx="2368924" cy="518288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Insectes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CF51CDA-AFE7-7D5C-4144-4703D8D11841}"/>
              </a:ext>
            </a:extLst>
          </p:cNvPr>
          <p:cNvSpPr/>
          <p:nvPr/>
        </p:nvSpPr>
        <p:spPr>
          <a:xfrm>
            <a:off x="3560243" y="2689263"/>
            <a:ext cx="1272276" cy="78528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code</a:t>
            </a:r>
            <a:br>
              <a:rPr lang="fr-FR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lié au mouton n°</a:t>
            </a:r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335ED2F1-6121-CFE7-D976-D5C1382C0A86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rot="5400000" flipH="1" flipV="1">
            <a:off x="8827890" y="2002257"/>
            <a:ext cx="695032" cy="230699"/>
          </a:xfrm>
          <a:prstGeom prst="bentConnector4">
            <a:avLst>
              <a:gd name="adj1" fmla="val 21541"/>
              <a:gd name="adj2" fmla="val 19909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A28A2D03-A2CB-7569-E8A2-F7B33A0AA995}"/>
              </a:ext>
            </a:extLst>
          </p:cNvPr>
          <p:cNvCxnSpPr>
            <a:cxnSpLocks/>
            <a:stCxn id="28" idx="1"/>
            <a:endCxn id="4" idx="3"/>
          </p:cNvCxnSpPr>
          <p:nvPr/>
        </p:nvCxnSpPr>
        <p:spPr>
          <a:xfrm rot="10800000">
            <a:off x="4165143" y="1123514"/>
            <a:ext cx="741168" cy="360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198BCAAA-F132-B55B-9BF4-213F2CA386AF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V="1">
            <a:off x="7355348" y="505974"/>
            <a:ext cx="247380" cy="1489660"/>
          </a:xfrm>
          <a:prstGeom prst="bentConnector2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arallélogramme 50">
            <a:extLst>
              <a:ext uri="{FF2B5EF4-FFF2-40B4-BE49-F238E27FC236}">
                <a16:creationId xmlns:a16="http://schemas.microsoft.com/office/drawing/2014/main" id="{37CA0C32-DB88-75B3-F91C-49E1C2389F8D}"/>
              </a:ext>
            </a:extLst>
          </p:cNvPr>
          <p:cNvSpPr/>
          <p:nvPr/>
        </p:nvSpPr>
        <p:spPr>
          <a:xfrm>
            <a:off x="9743259" y="4414915"/>
            <a:ext cx="2119240" cy="583736"/>
          </a:xfrm>
          <a:prstGeom prst="parallelogram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Attentats sous faux-drapeaux</a:t>
            </a:r>
          </a:p>
        </p:txBody>
      </p:sp>
      <p:sp>
        <p:nvSpPr>
          <p:cNvPr id="52" name="Parallélogramme 51">
            <a:extLst>
              <a:ext uri="{FF2B5EF4-FFF2-40B4-BE49-F238E27FC236}">
                <a16:creationId xmlns:a16="http://schemas.microsoft.com/office/drawing/2014/main" id="{3BC4395F-8098-5A3F-EBE6-784A9D6ECFF3}"/>
              </a:ext>
            </a:extLst>
          </p:cNvPr>
          <p:cNvSpPr/>
          <p:nvPr/>
        </p:nvSpPr>
        <p:spPr>
          <a:xfrm>
            <a:off x="9742560" y="5011072"/>
            <a:ext cx="2119240" cy="626587"/>
          </a:xfrm>
          <a:prstGeom prst="parallelogram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Merdias et "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-check"</a:t>
            </a:r>
          </a:p>
        </p:txBody>
      </p:sp>
      <p:sp>
        <p:nvSpPr>
          <p:cNvPr id="53" name="Parallélogramme 52">
            <a:extLst>
              <a:ext uri="{FF2B5EF4-FFF2-40B4-BE49-F238E27FC236}">
                <a16:creationId xmlns:a16="http://schemas.microsoft.com/office/drawing/2014/main" id="{38AA78B4-B812-11BF-DE9D-B74FFDB610AD}"/>
              </a:ext>
            </a:extLst>
          </p:cNvPr>
          <p:cNvSpPr/>
          <p:nvPr/>
        </p:nvSpPr>
        <p:spPr>
          <a:xfrm>
            <a:off x="9742560" y="5650080"/>
            <a:ext cx="2119240" cy="583736"/>
          </a:xfrm>
          <a:prstGeom prst="parallelogram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Mensonges politiques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CB22E3B-0FDB-9B6B-17B3-F6A056234AAE}"/>
              </a:ext>
            </a:extLst>
          </p:cNvPr>
          <p:cNvCxnSpPr>
            <a:cxnSpLocks/>
          </p:cNvCxnSpPr>
          <p:nvPr/>
        </p:nvCxnSpPr>
        <p:spPr>
          <a:xfrm flipH="1">
            <a:off x="6506335" y="3087778"/>
            <a:ext cx="1084740" cy="101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Connecteur droit avec flèche 2048">
            <a:extLst>
              <a:ext uri="{FF2B5EF4-FFF2-40B4-BE49-F238E27FC236}">
                <a16:creationId xmlns:a16="http://schemas.microsoft.com/office/drawing/2014/main" id="{12EEC89A-311F-77F2-290F-76F941DC9D87}"/>
              </a:ext>
            </a:extLst>
          </p:cNvPr>
          <p:cNvCxnSpPr>
            <a:cxnSpLocks/>
          </p:cNvCxnSpPr>
          <p:nvPr/>
        </p:nvCxnSpPr>
        <p:spPr>
          <a:xfrm flipH="1" flipV="1">
            <a:off x="6462740" y="4025258"/>
            <a:ext cx="799667" cy="7037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Connecteur droit avec flèche 2051">
            <a:extLst>
              <a:ext uri="{FF2B5EF4-FFF2-40B4-BE49-F238E27FC236}">
                <a16:creationId xmlns:a16="http://schemas.microsoft.com/office/drawing/2014/main" id="{FBF524F2-7045-AE2F-3A24-85EBD5244DB8}"/>
              </a:ext>
            </a:extLst>
          </p:cNvPr>
          <p:cNvCxnSpPr>
            <a:cxnSpLocks/>
          </p:cNvCxnSpPr>
          <p:nvPr/>
        </p:nvCxnSpPr>
        <p:spPr>
          <a:xfrm flipV="1">
            <a:off x="4563118" y="4004231"/>
            <a:ext cx="573920" cy="6579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Picture 4" descr="Boulet Au Pied Vecteurs libres de droits et plus d'images vectorielles de Boulet au pied - iStock">
            <a:extLst>
              <a:ext uri="{FF2B5EF4-FFF2-40B4-BE49-F238E27FC236}">
                <a16:creationId xmlns:a16="http://schemas.microsoft.com/office/drawing/2014/main" id="{636B4590-991D-C2F6-2401-D5A68EEB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0" b="91690" l="9895" r="91158">
                        <a14:foregroundMark x1="90526" y1="70360" x2="91158" y2="88643"/>
                        <a14:foregroundMark x1="34526" y1="9972" x2="12421" y2="30471"/>
                        <a14:foregroundMark x1="69263" y1="91690" x2="84632" y2="88366"/>
                        <a14:foregroundMark x1="35789" y1="7202" x2="13474" y2="31579"/>
                        <a14:foregroundMark x1="10526" y1="15235" x2="10316" y2="30471"/>
                        <a14:foregroundMark x1="11158" y1="16620" x2="10316" y2="30471"/>
                        <a14:foregroundMark x1="12421" y1="15235" x2="10105" y2="31025"/>
                        <a14:foregroundMark x1="20211" y1="6648" x2="32211" y2="6094"/>
                        <a14:foregroundMark x1="24421" y1="15789" x2="27789" y2="6094"/>
                        <a14:foregroundMark x1="32000" y1="7202" x2="21895" y2="2770"/>
                        <a14:foregroundMark x1="33474" y1="8033" x2="30105" y2="3878"/>
                        <a14:backgroundMark x1="34105" y1="53463" x2="23579" y2="54848"/>
                        <a14:backgroundMark x1="32421" y1="53740" x2="15368" y2="51801"/>
                        <a14:backgroundMark x1="32421" y1="52355" x2="19579" y2="50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4" y="3428622"/>
            <a:ext cx="816045" cy="62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e 2064">
            <a:extLst>
              <a:ext uri="{FF2B5EF4-FFF2-40B4-BE49-F238E27FC236}">
                <a16:creationId xmlns:a16="http://schemas.microsoft.com/office/drawing/2014/main" id="{5A410B7E-5894-493C-3697-1427D5FCFC34}"/>
              </a:ext>
            </a:extLst>
          </p:cNvPr>
          <p:cNvGrpSpPr/>
          <p:nvPr/>
        </p:nvGrpSpPr>
        <p:grpSpPr>
          <a:xfrm>
            <a:off x="873298" y="4095663"/>
            <a:ext cx="1820733" cy="518286"/>
            <a:chOff x="873298" y="4425863"/>
            <a:chExt cx="1620207" cy="5182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17490C1-F377-02FF-AC84-15F3AD24DEC5}"/>
                </a:ext>
              </a:extLst>
            </p:cNvPr>
            <p:cNvSpPr/>
            <p:nvPr/>
          </p:nvSpPr>
          <p:spPr>
            <a:xfrm>
              <a:off x="873298" y="4425863"/>
              <a:ext cx="1620207" cy="518286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cash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60" name="Connecteur droit avec flèche 2059">
              <a:extLst>
                <a:ext uri="{FF2B5EF4-FFF2-40B4-BE49-F238E27FC236}">
                  <a16:creationId xmlns:a16="http://schemas.microsoft.com/office/drawing/2014/main" id="{27CC6DF7-B573-B903-520C-F9DC91071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0156" y="4600359"/>
              <a:ext cx="794012" cy="21404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2" name="Connecteur droit avec flèche 2061">
              <a:extLst>
                <a:ext uri="{FF2B5EF4-FFF2-40B4-BE49-F238E27FC236}">
                  <a16:creationId xmlns:a16="http://schemas.microsoft.com/office/drawing/2014/main" id="{D1AFEBC4-A985-9A63-B80C-937317C85986}"/>
                </a:ext>
              </a:extLst>
            </p:cNvPr>
            <p:cNvCxnSpPr>
              <a:cxnSpLocks/>
            </p:cNvCxnSpPr>
            <p:nvPr/>
          </p:nvCxnSpPr>
          <p:spPr>
            <a:xfrm>
              <a:off x="1380101" y="4592808"/>
              <a:ext cx="687916" cy="19407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67" name="Connecteur droit avec flèche 2066">
            <a:extLst>
              <a:ext uri="{FF2B5EF4-FFF2-40B4-BE49-F238E27FC236}">
                <a16:creationId xmlns:a16="http://schemas.microsoft.com/office/drawing/2014/main" id="{27F80BD8-4259-9B96-7EF5-CAEC40531B6C}"/>
              </a:ext>
            </a:extLst>
          </p:cNvPr>
          <p:cNvCxnSpPr>
            <a:cxnSpLocks/>
          </p:cNvCxnSpPr>
          <p:nvPr/>
        </p:nvCxnSpPr>
        <p:spPr>
          <a:xfrm flipH="1" flipV="1">
            <a:off x="6462740" y="3582625"/>
            <a:ext cx="3166220" cy="131714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2" name="Picture 6" descr="Hot Face on Twitter Emoji Stickers 13.1">
            <a:extLst>
              <a:ext uri="{FF2B5EF4-FFF2-40B4-BE49-F238E27FC236}">
                <a16:creationId xmlns:a16="http://schemas.microsoft.com/office/drawing/2014/main" id="{45697BE6-C2D8-A03C-E3F3-11CF3273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20" y="247641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Rectangle : coins arrondis 2073">
            <a:extLst>
              <a:ext uri="{FF2B5EF4-FFF2-40B4-BE49-F238E27FC236}">
                <a16:creationId xmlns:a16="http://schemas.microsoft.com/office/drawing/2014/main" id="{1DB75732-DB6B-3033-3E54-C6E4359D3630}"/>
              </a:ext>
            </a:extLst>
          </p:cNvPr>
          <p:cNvSpPr/>
          <p:nvPr/>
        </p:nvSpPr>
        <p:spPr>
          <a:xfrm>
            <a:off x="10059308" y="3785449"/>
            <a:ext cx="1603102" cy="78528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Chien de berger mental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E515FCE6-2EC7-92BD-2B3A-261BA37045FF}"/>
              </a:ext>
            </a:extLst>
          </p:cNvPr>
          <p:cNvSpPr txBox="1"/>
          <p:nvPr/>
        </p:nvSpPr>
        <p:spPr>
          <a:xfrm>
            <a:off x="9600637" y="6261912"/>
            <a:ext cx="2403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 la </a:t>
            </a:r>
            <a:r>
              <a:rPr lang="fr-FR" sz="2000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pEuR</a:t>
            </a:r>
            <a:endParaRPr lang="fr-FR" sz="2000" i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79" name="Connecteur droit avec flèche 2078">
            <a:extLst>
              <a:ext uri="{FF2B5EF4-FFF2-40B4-BE49-F238E27FC236}">
                <a16:creationId xmlns:a16="http://schemas.microsoft.com/office/drawing/2014/main" id="{406A63C6-6F80-7FD1-EAF4-28257140AD7B}"/>
              </a:ext>
            </a:extLst>
          </p:cNvPr>
          <p:cNvCxnSpPr>
            <a:cxnSpLocks/>
          </p:cNvCxnSpPr>
          <p:nvPr/>
        </p:nvCxnSpPr>
        <p:spPr>
          <a:xfrm flipV="1">
            <a:off x="2650277" y="3746792"/>
            <a:ext cx="2368924" cy="123645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Rectangle : coins arrondis 2082">
            <a:extLst>
              <a:ext uri="{FF2B5EF4-FFF2-40B4-BE49-F238E27FC236}">
                <a16:creationId xmlns:a16="http://schemas.microsoft.com/office/drawing/2014/main" id="{E2011F4A-CE60-8AE0-0FB3-941B1FF4FA02}"/>
              </a:ext>
            </a:extLst>
          </p:cNvPr>
          <p:cNvSpPr/>
          <p:nvPr/>
        </p:nvSpPr>
        <p:spPr>
          <a:xfrm>
            <a:off x="482440" y="4999062"/>
            <a:ext cx="2111763" cy="518288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Abrutir &amp; isoler</a:t>
            </a:r>
          </a:p>
        </p:txBody>
      </p:sp>
      <p:sp>
        <p:nvSpPr>
          <p:cNvPr id="2084" name="Rectangle : coins arrondis 2083">
            <a:extLst>
              <a:ext uri="{FF2B5EF4-FFF2-40B4-BE49-F238E27FC236}">
                <a16:creationId xmlns:a16="http://schemas.microsoft.com/office/drawing/2014/main" id="{558DE9A0-A73C-D63C-3770-8A8245E6E849}"/>
              </a:ext>
            </a:extLst>
          </p:cNvPr>
          <p:cNvSpPr/>
          <p:nvPr/>
        </p:nvSpPr>
        <p:spPr>
          <a:xfrm>
            <a:off x="482440" y="5529665"/>
            <a:ext cx="2111763" cy="86705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Séries, réseaux sociaux dopamine, TV, éducation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woke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3" name="Image 2092">
            <a:extLst>
              <a:ext uri="{FF2B5EF4-FFF2-40B4-BE49-F238E27FC236}">
                <a16:creationId xmlns:a16="http://schemas.microsoft.com/office/drawing/2014/main" id="{E9EAC64D-08BA-47AB-F160-8C7A43FB58A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689966" y="2837961"/>
            <a:ext cx="447072" cy="457781"/>
          </a:xfrm>
          <a:prstGeom prst="rect">
            <a:avLst/>
          </a:prstGeom>
        </p:spPr>
      </p:pic>
      <p:cxnSp>
        <p:nvCxnSpPr>
          <p:cNvPr id="2097" name="Connecteur droit avec flèche 2096">
            <a:extLst>
              <a:ext uri="{FF2B5EF4-FFF2-40B4-BE49-F238E27FC236}">
                <a16:creationId xmlns:a16="http://schemas.microsoft.com/office/drawing/2014/main" id="{523CF2FC-C19C-FC5B-2CFA-51B926D57BFB}"/>
              </a:ext>
            </a:extLst>
          </p:cNvPr>
          <p:cNvCxnSpPr>
            <a:cxnSpLocks/>
          </p:cNvCxnSpPr>
          <p:nvPr/>
        </p:nvCxnSpPr>
        <p:spPr>
          <a:xfrm flipH="1">
            <a:off x="6512369" y="2083742"/>
            <a:ext cx="777818" cy="5336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9" name="Picture 8">
            <a:extLst>
              <a:ext uri="{FF2B5EF4-FFF2-40B4-BE49-F238E27FC236}">
                <a16:creationId xmlns:a16="http://schemas.microsoft.com/office/drawing/2014/main" id="{A441D5CC-A16A-AD67-ADF7-54D5469DF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9528224" y="113539"/>
            <a:ext cx="2264939" cy="12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0" name="Flèche : droite 2099">
            <a:extLst>
              <a:ext uri="{FF2B5EF4-FFF2-40B4-BE49-F238E27FC236}">
                <a16:creationId xmlns:a16="http://schemas.microsoft.com/office/drawing/2014/main" id="{D0191C56-1197-E18C-0171-961DEEA169E1}"/>
              </a:ext>
            </a:extLst>
          </p:cNvPr>
          <p:cNvSpPr/>
          <p:nvPr/>
        </p:nvSpPr>
        <p:spPr>
          <a:xfrm>
            <a:off x="11798602" y="661847"/>
            <a:ext cx="298687" cy="4616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1636C1-B26E-C377-5825-27080C006881}"/>
              </a:ext>
            </a:extLst>
          </p:cNvPr>
          <p:cNvSpPr txBox="1"/>
          <p:nvPr/>
        </p:nvSpPr>
        <p:spPr>
          <a:xfrm>
            <a:off x="9832350" y="1396198"/>
            <a:ext cx="2264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1" dirty="0">
                <a:solidFill>
                  <a:schemeClr val="accent6">
                    <a:lumMod val="75000"/>
                  </a:schemeClr>
                </a:solidFill>
              </a:rPr>
              <a:t>Nous, #OnSort !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521CC0-8651-1290-5D13-343F17B4374D}"/>
              </a:ext>
            </a:extLst>
          </p:cNvPr>
          <p:cNvSpPr/>
          <p:nvPr/>
        </p:nvSpPr>
        <p:spPr>
          <a:xfrm>
            <a:off x="2604657" y="1937440"/>
            <a:ext cx="1554079" cy="43464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Contrôle total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A117F2D-5EFD-B152-721E-9BF0B29ADAEF}"/>
              </a:ext>
            </a:extLst>
          </p:cNvPr>
          <p:cNvSpPr txBox="1">
            <a:spLocks/>
          </p:cNvSpPr>
          <p:nvPr/>
        </p:nvSpPr>
        <p:spPr>
          <a:xfrm rot="16200000">
            <a:off x="-1074239" y="875427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02/23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ACD185-E1C0-174D-FB28-A26D72DD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90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761A678-D7F2-86CF-920A-86FDD8AED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5761" y="947737"/>
            <a:ext cx="7121236" cy="55911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680754-70D6-7FFA-FD38-E7BEC95C2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80" y="-11876"/>
            <a:ext cx="3312611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BFCC0A-B346-2087-C418-B045E0AC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35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833E1F-156B-4E4D-6921-DB7F179FAE16}"/>
              </a:ext>
            </a:extLst>
          </p:cNvPr>
          <p:cNvSpPr txBox="1"/>
          <p:nvPr/>
        </p:nvSpPr>
        <p:spPr>
          <a:xfrm>
            <a:off x="4975761" y="69115"/>
            <a:ext cx="6555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!  ATTENTION ! </a:t>
            </a:r>
            <a:br>
              <a:rPr lang="fr-FR" sz="2400" b="1" dirty="0">
                <a:solidFill>
                  <a:srgbClr val="FF0000"/>
                </a:solidFill>
              </a:rPr>
            </a:br>
            <a:r>
              <a:rPr lang="fr-FR" sz="2400" b="1" dirty="0">
                <a:solidFill>
                  <a:srgbClr val="FF0000"/>
                </a:solidFill>
              </a:rPr>
              <a:t>Ne pas se soumettre à l'Identité Numérique !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D5232-97F0-815D-5E1F-51E82E31AB0E}"/>
              </a:ext>
            </a:extLst>
          </p:cNvPr>
          <p:cNvSpPr/>
          <p:nvPr/>
        </p:nvSpPr>
        <p:spPr>
          <a:xfrm rot="2851804">
            <a:off x="3028437" y="889675"/>
            <a:ext cx="159209" cy="3771659"/>
          </a:xfrm>
          <a:prstGeom prst="rect">
            <a:avLst/>
          </a:prstGeom>
          <a:solidFill>
            <a:srgbClr val="FF0000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61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743DE6-0D15-A535-FA58-454A76465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97285" y="2521853"/>
            <a:ext cx="4176893" cy="39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DCF74EF-78FF-2C81-5977-F5EBA30E520B}"/>
              </a:ext>
            </a:extLst>
          </p:cNvPr>
          <p:cNvCxnSpPr>
            <a:cxnSpLocks/>
          </p:cNvCxnSpPr>
          <p:nvPr/>
        </p:nvCxnSpPr>
        <p:spPr>
          <a:xfrm flipV="1">
            <a:off x="176030" y="4711778"/>
            <a:ext cx="11837161" cy="17688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 : courbe vers la gauche 21">
            <a:extLst>
              <a:ext uri="{FF2B5EF4-FFF2-40B4-BE49-F238E27FC236}">
                <a16:creationId xmlns:a16="http://schemas.microsoft.com/office/drawing/2014/main" id="{F4C8A258-0393-E6A7-00D7-7731DB4AE1B4}"/>
              </a:ext>
            </a:extLst>
          </p:cNvPr>
          <p:cNvSpPr/>
          <p:nvPr/>
        </p:nvSpPr>
        <p:spPr>
          <a:xfrm rot="19482002">
            <a:off x="7454895" y="1314186"/>
            <a:ext cx="448566" cy="1866444"/>
          </a:xfrm>
          <a:prstGeom prst="curvedLeftArrow">
            <a:avLst>
              <a:gd name="adj1" fmla="val 34476"/>
              <a:gd name="adj2" fmla="val 58715"/>
              <a:gd name="adj3" fmla="val 2500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lèche : courbe vers la gauche 22">
            <a:extLst>
              <a:ext uri="{FF2B5EF4-FFF2-40B4-BE49-F238E27FC236}">
                <a16:creationId xmlns:a16="http://schemas.microsoft.com/office/drawing/2014/main" id="{81E4B555-6A73-0D48-338A-BDDFBD3A8813}"/>
              </a:ext>
            </a:extLst>
          </p:cNvPr>
          <p:cNvSpPr/>
          <p:nvPr/>
        </p:nvSpPr>
        <p:spPr>
          <a:xfrm rot="1967276" flipH="1">
            <a:off x="4297312" y="1323548"/>
            <a:ext cx="448566" cy="2007310"/>
          </a:xfrm>
          <a:prstGeom prst="curvedLeftArrow">
            <a:avLst>
              <a:gd name="adj1" fmla="val 34476"/>
              <a:gd name="adj2" fmla="val 58715"/>
              <a:gd name="adj3" fmla="val 2500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4EBA17A-D370-D355-5ACF-05E38D7495CD}"/>
              </a:ext>
            </a:extLst>
          </p:cNvPr>
          <p:cNvSpPr txBox="1"/>
          <p:nvPr/>
        </p:nvSpPr>
        <p:spPr>
          <a:xfrm>
            <a:off x="209850" y="150907"/>
            <a:ext cx="4016891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L'état profond français</a:t>
            </a:r>
            <a:b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Qui finance et quels plans B ?</a:t>
            </a:r>
            <a:b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Leur objectif : garder le contrôle à tout instant en donnant à chaque citoyen l'illusion qu'il "choisit"</a:t>
            </a:r>
            <a:endParaRPr lang="en-US" sz="24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83CC9E-DE8A-16FF-21A8-773D067C561F}"/>
              </a:ext>
            </a:extLst>
          </p:cNvPr>
          <p:cNvSpPr txBox="1"/>
          <p:nvPr/>
        </p:nvSpPr>
        <p:spPr>
          <a:xfrm>
            <a:off x="1762400" y="3139453"/>
            <a:ext cx="21262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- contrôle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FM </a:t>
            </a:r>
            <a:br>
              <a:rPr lang="fr-FR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- lobbies écolo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EU</a:t>
            </a:r>
            <a:br>
              <a:rPr lang="fr-FR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- intérêts étrangers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B8AAE3-40AE-0FB3-1B93-8CDAD60B0514}"/>
              </a:ext>
            </a:extLst>
          </p:cNvPr>
          <p:cNvSpPr txBox="1"/>
          <p:nvPr/>
        </p:nvSpPr>
        <p:spPr>
          <a:xfrm>
            <a:off x="1795497" y="2198138"/>
            <a:ext cx="21109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00"/>
              </a:lnSpc>
            </a:pP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La</a:t>
            </a:r>
            <a:b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</a:rPr>
              <a:t>"gauche"</a:t>
            </a:r>
            <a:endParaRPr lang="en-US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F2418B3-E3C4-492D-DE8E-6C85C3035954}"/>
              </a:ext>
            </a:extLst>
          </p:cNvPr>
          <p:cNvSpPr txBox="1"/>
          <p:nvPr/>
        </p:nvSpPr>
        <p:spPr>
          <a:xfrm>
            <a:off x="4676040" y="1794506"/>
            <a:ext cx="2894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L'extrême-centre</a:t>
            </a:r>
            <a:endParaRPr lang="en-US" sz="2400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DFC2712-59D5-5765-10CE-CF1776C1E923}"/>
              </a:ext>
            </a:extLst>
          </p:cNvPr>
          <p:cNvGrpSpPr/>
          <p:nvPr/>
        </p:nvGrpSpPr>
        <p:grpSpPr>
          <a:xfrm>
            <a:off x="4062390" y="2837635"/>
            <a:ext cx="4176893" cy="3884048"/>
            <a:chOff x="3639308" y="2905369"/>
            <a:chExt cx="4176893" cy="3884048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B40936CB-5160-6BDF-4598-CB5EB0DEB919}"/>
                </a:ext>
              </a:extLst>
            </p:cNvPr>
            <p:cNvGrpSpPr/>
            <p:nvPr/>
          </p:nvGrpSpPr>
          <p:grpSpPr>
            <a:xfrm>
              <a:off x="3639308" y="2905369"/>
              <a:ext cx="4176893" cy="3884048"/>
              <a:chOff x="3639308" y="2905369"/>
              <a:chExt cx="4176893" cy="3884048"/>
            </a:xfrm>
          </p:grpSpPr>
          <p:sp>
            <p:nvSpPr>
              <p:cNvPr id="4" name="Arc partiel 3">
                <a:extLst>
                  <a:ext uri="{FF2B5EF4-FFF2-40B4-BE49-F238E27FC236}">
                    <a16:creationId xmlns:a16="http://schemas.microsoft.com/office/drawing/2014/main" id="{3FF3DBCB-FA5F-FA47-3B44-D02F5541CD61}"/>
                  </a:ext>
                </a:extLst>
              </p:cNvPr>
              <p:cNvSpPr/>
              <p:nvPr/>
            </p:nvSpPr>
            <p:spPr>
              <a:xfrm flipH="1">
                <a:off x="3639308" y="2915563"/>
                <a:ext cx="4176893" cy="3873854"/>
              </a:xfrm>
              <a:prstGeom prst="pie">
                <a:avLst>
                  <a:gd name="adj1" fmla="val 10860894"/>
                  <a:gd name="adj2" fmla="val 50774"/>
                </a:avLst>
              </a:prstGeom>
              <a:solidFill>
                <a:srgbClr val="F2F2F2">
                  <a:alpha val="4392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Arc partiel 9">
                <a:extLst>
                  <a:ext uri="{FF2B5EF4-FFF2-40B4-BE49-F238E27FC236}">
                    <a16:creationId xmlns:a16="http://schemas.microsoft.com/office/drawing/2014/main" id="{C9781AE5-1FF2-AE8D-9D68-3BD598711E8D}"/>
                  </a:ext>
                </a:extLst>
              </p:cNvPr>
              <p:cNvSpPr/>
              <p:nvPr/>
            </p:nvSpPr>
            <p:spPr>
              <a:xfrm flipH="1">
                <a:off x="3639308" y="2905369"/>
                <a:ext cx="4176893" cy="3873854"/>
              </a:xfrm>
              <a:prstGeom prst="pie">
                <a:avLst>
                  <a:gd name="adj1" fmla="val 18740510"/>
                  <a:gd name="adj2" fmla="val 21298472"/>
                </a:avLst>
              </a:prstGeom>
              <a:solidFill>
                <a:srgbClr val="FF99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c partiel 12">
                <a:extLst>
                  <a:ext uri="{FF2B5EF4-FFF2-40B4-BE49-F238E27FC236}">
                    <a16:creationId xmlns:a16="http://schemas.microsoft.com/office/drawing/2014/main" id="{426C21D0-0C99-2202-F669-6D44561FA5A6}"/>
                  </a:ext>
                </a:extLst>
              </p:cNvPr>
              <p:cNvSpPr/>
              <p:nvPr/>
            </p:nvSpPr>
            <p:spPr>
              <a:xfrm flipH="1">
                <a:off x="3639308" y="2905369"/>
                <a:ext cx="4176893" cy="3873854"/>
              </a:xfrm>
              <a:prstGeom prst="pie">
                <a:avLst>
                  <a:gd name="adj1" fmla="val 15133399"/>
                  <a:gd name="adj2" fmla="val 17466560"/>
                </a:avLst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 partiel 11">
              <a:extLst>
                <a:ext uri="{FF2B5EF4-FFF2-40B4-BE49-F238E27FC236}">
                  <a16:creationId xmlns:a16="http://schemas.microsoft.com/office/drawing/2014/main" id="{E8C27671-D20F-C5C7-F04E-0547F76D5556}"/>
                </a:ext>
              </a:extLst>
            </p:cNvPr>
            <p:cNvSpPr/>
            <p:nvPr/>
          </p:nvSpPr>
          <p:spPr>
            <a:xfrm flipH="1">
              <a:off x="3639308" y="2915563"/>
              <a:ext cx="4176893" cy="3873854"/>
            </a:xfrm>
            <a:prstGeom prst="pie">
              <a:avLst>
                <a:gd name="adj1" fmla="val 11112743"/>
                <a:gd name="adj2" fmla="val 13731202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0A87DACD-A8B4-DB07-4D69-022C35B153AC}"/>
              </a:ext>
            </a:extLst>
          </p:cNvPr>
          <p:cNvSpPr txBox="1"/>
          <p:nvPr/>
        </p:nvSpPr>
        <p:spPr>
          <a:xfrm>
            <a:off x="8111243" y="3068131"/>
            <a:ext cx="2400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- contrôle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FM</a:t>
            </a:r>
            <a:br>
              <a:rPr lang="fr-FR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- lobbies du capital</a:t>
            </a:r>
            <a:br>
              <a:rPr lang="fr-FR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- intérêts étrangers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DC17519-D62D-4709-36F6-E1F885B82A8F}"/>
              </a:ext>
            </a:extLst>
          </p:cNvPr>
          <p:cNvSpPr txBox="1"/>
          <p:nvPr/>
        </p:nvSpPr>
        <p:spPr>
          <a:xfrm>
            <a:off x="5195509" y="2901451"/>
            <a:ext cx="18175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WEF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OTAN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USA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CC84350-7661-FD04-6F75-96E3542A5AB0}"/>
              </a:ext>
            </a:extLst>
          </p:cNvPr>
          <p:cNvSpPr/>
          <p:nvPr/>
        </p:nvSpPr>
        <p:spPr>
          <a:xfrm>
            <a:off x="5110953" y="1231372"/>
            <a:ext cx="2025555" cy="608224"/>
          </a:xfrm>
          <a:prstGeom prst="round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Médias – TV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56B19B-B7DF-A3FF-830D-E662482337EF}"/>
              </a:ext>
            </a:extLst>
          </p:cNvPr>
          <p:cNvSpPr txBox="1"/>
          <p:nvPr/>
        </p:nvSpPr>
        <p:spPr>
          <a:xfrm>
            <a:off x="3959972" y="3626511"/>
            <a:ext cx="18175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FM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&amp; intérêts étrangers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1D0BE83-760C-2920-E499-16C270BF022C}"/>
              </a:ext>
            </a:extLst>
          </p:cNvPr>
          <p:cNvSpPr txBox="1"/>
          <p:nvPr/>
        </p:nvSpPr>
        <p:spPr>
          <a:xfrm>
            <a:off x="6518135" y="3684859"/>
            <a:ext cx="18175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FM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&amp; intérêts du capital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8BEF116-C347-95D1-1C7A-8B9EFA2A57FD}"/>
              </a:ext>
            </a:extLst>
          </p:cNvPr>
          <p:cNvSpPr txBox="1"/>
          <p:nvPr/>
        </p:nvSpPr>
        <p:spPr>
          <a:xfrm>
            <a:off x="6483056" y="3294827"/>
            <a:ext cx="888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WEF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BA3CFE3-68F6-FB37-63F3-051888637875}"/>
              </a:ext>
            </a:extLst>
          </p:cNvPr>
          <p:cNvSpPr/>
          <p:nvPr/>
        </p:nvSpPr>
        <p:spPr>
          <a:xfrm>
            <a:off x="9675596" y="4801486"/>
            <a:ext cx="2397632" cy="194387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partis les - contrôlés ne représentent que 1% du temps de TV </a:t>
            </a:r>
            <a:br>
              <a:rPr lang="fr-F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Donc seulement 1% d'éveil possible dans le seul intérêt du peuple</a:t>
            </a:r>
            <a:b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Sauf si réseaux sociaux ou descente dans la rue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BFE5303-0690-817F-A852-7865FB4D6997}"/>
              </a:ext>
            </a:extLst>
          </p:cNvPr>
          <p:cNvSpPr txBox="1"/>
          <p:nvPr/>
        </p:nvSpPr>
        <p:spPr>
          <a:xfrm>
            <a:off x="5017792" y="2217187"/>
            <a:ext cx="240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pion YGL n°1, n°2, etc.</a:t>
            </a:r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C8493A-D313-927A-6ED5-3AF7405E59A6}"/>
              </a:ext>
            </a:extLst>
          </p:cNvPr>
          <p:cNvSpPr txBox="1"/>
          <p:nvPr/>
        </p:nvSpPr>
        <p:spPr>
          <a:xfrm>
            <a:off x="4100929" y="5996361"/>
            <a:ext cx="1535596" cy="527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2A5841A-DBA9-08E6-FC71-B0019A316E3E}"/>
              </a:ext>
            </a:extLst>
          </p:cNvPr>
          <p:cNvSpPr txBox="1"/>
          <p:nvPr/>
        </p:nvSpPr>
        <p:spPr>
          <a:xfrm>
            <a:off x="6674160" y="6025116"/>
            <a:ext cx="1535596" cy="527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C824F4-F4DC-94B4-9C68-8DD71AE9874A}"/>
              </a:ext>
            </a:extLst>
          </p:cNvPr>
          <p:cNvSpPr txBox="1"/>
          <p:nvPr/>
        </p:nvSpPr>
        <p:spPr>
          <a:xfrm>
            <a:off x="5226913" y="76224"/>
            <a:ext cx="18681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USA, FM et grand capital</a:t>
            </a:r>
            <a:endParaRPr lang="en-US" sz="2400" b="1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F0D9FF3-9F34-CCC0-802F-CFE7B3EA5926}"/>
              </a:ext>
            </a:extLst>
          </p:cNvPr>
          <p:cNvSpPr txBox="1"/>
          <p:nvPr/>
        </p:nvSpPr>
        <p:spPr>
          <a:xfrm rot="16200000">
            <a:off x="10371955" y="1405253"/>
            <a:ext cx="3128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@SortieDeBanque – V1.0 Marsv23</a:t>
            </a:r>
            <a:endParaRPr lang="en-US" sz="1600" dirty="0"/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70404151-23D4-1606-10AC-BAAD358A8B0A}"/>
              </a:ext>
            </a:extLst>
          </p:cNvPr>
          <p:cNvSpPr/>
          <p:nvPr/>
        </p:nvSpPr>
        <p:spPr>
          <a:xfrm flipH="1">
            <a:off x="3420304" y="3953303"/>
            <a:ext cx="714590" cy="1516817"/>
          </a:xfrm>
          <a:custGeom>
            <a:avLst/>
            <a:gdLst>
              <a:gd name="connsiteX0" fmla="*/ 0 w 1489931"/>
              <a:gd name="connsiteY0" fmla="*/ 1341189 h 2351175"/>
              <a:gd name="connsiteX1" fmla="*/ 709684 w 1489931"/>
              <a:gd name="connsiteY1" fmla="*/ 1696030 h 2351175"/>
              <a:gd name="connsiteX2" fmla="*/ 928048 w 1489931"/>
              <a:gd name="connsiteY2" fmla="*/ 2310180 h 2351175"/>
              <a:gd name="connsiteX3" fmla="*/ 1405720 w 1489931"/>
              <a:gd name="connsiteY3" fmla="*/ 2132759 h 2351175"/>
              <a:gd name="connsiteX4" fmla="*/ 1433015 w 1489931"/>
              <a:gd name="connsiteY4" fmla="*/ 836221 h 2351175"/>
              <a:gd name="connsiteX5" fmla="*/ 818866 w 1489931"/>
              <a:gd name="connsiteY5" fmla="*/ 126538 h 2351175"/>
              <a:gd name="connsiteX6" fmla="*/ 382137 w 1489931"/>
              <a:gd name="connsiteY6" fmla="*/ 3708 h 2351175"/>
              <a:gd name="connsiteX0" fmla="*/ 0 w 1489931"/>
              <a:gd name="connsiteY0" fmla="*/ 1341189 h 2339356"/>
              <a:gd name="connsiteX1" fmla="*/ 257676 w 1489931"/>
              <a:gd name="connsiteY1" fmla="*/ 1855764 h 2339356"/>
              <a:gd name="connsiteX2" fmla="*/ 928048 w 1489931"/>
              <a:gd name="connsiteY2" fmla="*/ 2310180 h 2339356"/>
              <a:gd name="connsiteX3" fmla="*/ 1405720 w 1489931"/>
              <a:gd name="connsiteY3" fmla="*/ 2132759 h 2339356"/>
              <a:gd name="connsiteX4" fmla="*/ 1433015 w 1489931"/>
              <a:gd name="connsiteY4" fmla="*/ 836221 h 2339356"/>
              <a:gd name="connsiteX5" fmla="*/ 818866 w 1489931"/>
              <a:gd name="connsiteY5" fmla="*/ 126538 h 2339356"/>
              <a:gd name="connsiteX6" fmla="*/ 382137 w 1489931"/>
              <a:gd name="connsiteY6" fmla="*/ 3708 h 2339356"/>
              <a:gd name="connsiteX0" fmla="*/ 0 w 1489931"/>
              <a:gd name="connsiteY0" fmla="*/ 1341189 h 2325183"/>
              <a:gd name="connsiteX1" fmla="*/ 365297 w 1489931"/>
              <a:gd name="connsiteY1" fmla="*/ 2047446 h 2325183"/>
              <a:gd name="connsiteX2" fmla="*/ 928048 w 1489931"/>
              <a:gd name="connsiteY2" fmla="*/ 2310180 h 2325183"/>
              <a:gd name="connsiteX3" fmla="*/ 1405720 w 1489931"/>
              <a:gd name="connsiteY3" fmla="*/ 2132759 h 2325183"/>
              <a:gd name="connsiteX4" fmla="*/ 1433015 w 1489931"/>
              <a:gd name="connsiteY4" fmla="*/ 836221 h 2325183"/>
              <a:gd name="connsiteX5" fmla="*/ 818866 w 1489931"/>
              <a:gd name="connsiteY5" fmla="*/ 126538 h 2325183"/>
              <a:gd name="connsiteX6" fmla="*/ 382137 w 1489931"/>
              <a:gd name="connsiteY6" fmla="*/ 3708 h 2325183"/>
              <a:gd name="connsiteX0" fmla="*/ 0 w 1494356"/>
              <a:gd name="connsiteY0" fmla="*/ 1341189 h 2350787"/>
              <a:gd name="connsiteX1" fmla="*/ 365297 w 1494356"/>
              <a:gd name="connsiteY1" fmla="*/ 2047446 h 2350787"/>
              <a:gd name="connsiteX2" fmla="*/ 841952 w 1494356"/>
              <a:gd name="connsiteY2" fmla="*/ 2342127 h 2350787"/>
              <a:gd name="connsiteX3" fmla="*/ 1405720 w 1494356"/>
              <a:gd name="connsiteY3" fmla="*/ 2132759 h 2350787"/>
              <a:gd name="connsiteX4" fmla="*/ 1433015 w 1494356"/>
              <a:gd name="connsiteY4" fmla="*/ 836221 h 2350787"/>
              <a:gd name="connsiteX5" fmla="*/ 818866 w 1494356"/>
              <a:gd name="connsiteY5" fmla="*/ 126538 h 2350787"/>
              <a:gd name="connsiteX6" fmla="*/ 382137 w 1494356"/>
              <a:gd name="connsiteY6" fmla="*/ 3708 h 2350787"/>
              <a:gd name="connsiteX0" fmla="*/ 0 w 1494358"/>
              <a:gd name="connsiteY0" fmla="*/ 1341189 h 2367062"/>
              <a:gd name="connsiteX1" fmla="*/ 408346 w 1494358"/>
              <a:gd name="connsiteY1" fmla="*/ 1823816 h 2367062"/>
              <a:gd name="connsiteX2" fmla="*/ 841952 w 1494358"/>
              <a:gd name="connsiteY2" fmla="*/ 2342127 h 2367062"/>
              <a:gd name="connsiteX3" fmla="*/ 1405720 w 1494358"/>
              <a:gd name="connsiteY3" fmla="*/ 2132759 h 2367062"/>
              <a:gd name="connsiteX4" fmla="*/ 1433015 w 1494358"/>
              <a:gd name="connsiteY4" fmla="*/ 836221 h 2367062"/>
              <a:gd name="connsiteX5" fmla="*/ 818866 w 1494358"/>
              <a:gd name="connsiteY5" fmla="*/ 126538 h 2367062"/>
              <a:gd name="connsiteX6" fmla="*/ 382137 w 1494358"/>
              <a:gd name="connsiteY6" fmla="*/ 3708 h 2367062"/>
              <a:gd name="connsiteX0" fmla="*/ 0 w 1506571"/>
              <a:gd name="connsiteY0" fmla="*/ 1341189 h 2288042"/>
              <a:gd name="connsiteX1" fmla="*/ 408346 w 1506571"/>
              <a:gd name="connsiteY1" fmla="*/ 1823816 h 2288042"/>
              <a:gd name="connsiteX2" fmla="*/ 626710 w 1506571"/>
              <a:gd name="connsiteY2" fmla="*/ 2230312 h 2288042"/>
              <a:gd name="connsiteX3" fmla="*/ 1405720 w 1506571"/>
              <a:gd name="connsiteY3" fmla="*/ 2132759 h 2288042"/>
              <a:gd name="connsiteX4" fmla="*/ 1433015 w 1506571"/>
              <a:gd name="connsiteY4" fmla="*/ 836221 h 2288042"/>
              <a:gd name="connsiteX5" fmla="*/ 818866 w 1506571"/>
              <a:gd name="connsiteY5" fmla="*/ 126538 h 2288042"/>
              <a:gd name="connsiteX6" fmla="*/ 382137 w 1506571"/>
              <a:gd name="connsiteY6" fmla="*/ 3708 h 2288042"/>
              <a:gd name="connsiteX0" fmla="*/ 0 w 1477848"/>
              <a:gd name="connsiteY0" fmla="*/ 1341189 h 2244133"/>
              <a:gd name="connsiteX1" fmla="*/ 408346 w 1477848"/>
              <a:gd name="connsiteY1" fmla="*/ 1823816 h 2244133"/>
              <a:gd name="connsiteX2" fmla="*/ 626710 w 1477848"/>
              <a:gd name="connsiteY2" fmla="*/ 2230312 h 2244133"/>
              <a:gd name="connsiteX3" fmla="*/ 1341148 w 1477848"/>
              <a:gd name="connsiteY3" fmla="*/ 2020945 h 2244133"/>
              <a:gd name="connsiteX4" fmla="*/ 1433015 w 1477848"/>
              <a:gd name="connsiteY4" fmla="*/ 836221 h 2244133"/>
              <a:gd name="connsiteX5" fmla="*/ 818866 w 1477848"/>
              <a:gd name="connsiteY5" fmla="*/ 126538 h 2244133"/>
              <a:gd name="connsiteX6" fmla="*/ 382137 w 1477848"/>
              <a:gd name="connsiteY6" fmla="*/ 3708 h 2244133"/>
              <a:gd name="connsiteX0" fmla="*/ 0 w 1411243"/>
              <a:gd name="connsiteY0" fmla="*/ 1341189 h 2244133"/>
              <a:gd name="connsiteX1" fmla="*/ 408346 w 1411243"/>
              <a:gd name="connsiteY1" fmla="*/ 1823816 h 2244133"/>
              <a:gd name="connsiteX2" fmla="*/ 626710 w 1411243"/>
              <a:gd name="connsiteY2" fmla="*/ 2230312 h 2244133"/>
              <a:gd name="connsiteX3" fmla="*/ 1341148 w 1411243"/>
              <a:gd name="connsiteY3" fmla="*/ 2020945 h 2244133"/>
              <a:gd name="connsiteX4" fmla="*/ 1325394 w 1411243"/>
              <a:gd name="connsiteY4" fmla="*/ 836222 h 2244133"/>
              <a:gd name="connsiteX5" fmla="*/ 818866 w 1411243"/>
              <a:gd name="connsiteY5" fmla="*/ 126538 h 2244133"/>
              <a:gd name="connsiteX6" fmla="*/ 382137 w 1411243"/>
              <a:gd name="connsiteY6" fmla="*/ 3708 h 2244133"/>
              <a:gd name="connsiteX0" fmla="*/ 0 w 1402768"/>
              <a:gd name="connsiteY0" fmla="*/ 1337981 h 2240925"/>
              <a:gd name="connsiteX1" fmla="*/ 408346 w 1402768"/>
              <a:gd name="connsiteY1" fmla="*/ 1820608 h 2240925"/>
              <a:gd name="connsiteX2" fmla="*/ 626710 w 1402768"/>
              <a:gd name="connsiteY2" fmla="*/ 2227104 h 2240925"/>
              <a:gd name="connsiteX3" fmla="*/ 1341148 w 1402768"/>
              <a:gd name="connsiteY3" fmla="*/ 2017737 h 2240925"/>
              <a:gd name="connsiteX4" fmla="*/ 1325394 w 1402768"/>
              <a:gd name="connsiteY4" fmla="*/ 833014 h 2240925"/>
              <a:gd name="connsiteX5" fmla="*/ 991059 w 1402768"/>
              <a:gd name="connsiteY5" fmla="*/ 219171 h 2240925"/>
              <a:gd name="connsiteX6" fmla="*/ 382137 w 1402768"/>
              <a:gd name="connsiteY6" fmla="*/ 500 h 2240925"/>
              <a:gd name="connsiteX0" fmla="*/ 0 w 1402768"/>
              <a:gd name="connsiteY0" fmla="*/ 1337981 h 2248881"/>
              <a:gd name="connsiteX1" fmla="*/ 408346 w 1402768"/>
              <a:gd name="connsiteY1" fmla="*/ 1708794 h 2248881"/>
              <a:gd name="connsiteX2" fmla="*/ 626710 w 1402768"/>
              <a:gd name="connsiteY2" fmla="*/ 2227104 h 2248881"/>
              <a:gd name="connsiteX3" fmla="*/ 1341148 w 1402768"/>
              <a:gd name="connsiteY3" fmla="*/ 2017737 h 2248881"/>
              <a:gd name="connsiteX4" fmla="*/ 1325394 w 1402768"/>
              <a:gd name="connsiteY4" fmla="*/ 833014 h 2248881"/>
              <a:gd name="connsiteX5" fmla="*/ 991059 w 1402768"/>
              <a:gd name="connsiteY5" fmla="*/ 219171 h 2248881"/>
              <a:gd name="connsiteX6" fmla="*/ 382137 w 1402768"/>
              <a:gd name="connsiteY6" fmla="*/ 500 h 2248881"/>
              <a:gd name="connsiteX0" fmla="*/ 0 w 1405902"/>
              <a:gd name="connsiteY0" fmla="*/ 1337981 h 2198267"/>
              <a:gd name="connsiteX1" fmla="*/ 408346 w 1405902"/>
              <a:gd name="connsiteY1" fmla="*/ 1708794 h 2198267"/>
              <a:gd name="connsiteX2" fmla="*/ 583662 w 1405902"/>
              <a:gd name="connsiteY2" fmla="*/ 2163210 h 2198267"/>
              <a:gd name="connsiteX3" fmla="*/ 1341148 w 1405902"/>
              <a:gd name="connsiteY3" fmla="*/ 2017737 h 2198267"/>
              <a:gd name="connsiteX4" fmla="*/ 1325394 w 1405902"/>
              <a:gd name="connsiteY4" fmla="*/ 833014 h 2198267"/>
              <a:gd name="connsiteX5" fmla="*/ 991059 w 1405902"/>
              <a:gd name="connsiteY5" fmla="*/ 219171 h 2198267"/>
              <a:gd name="connsiteX6" fmla="*/ 382137 w 1405902"/>
              <a:gd name="connsiteY6" fmla="*/ 500 h 2198267"/>
              <a:gd name="connsiteX0" fmla="*/ 0 w 1255233"/>
              <a:gd name="connsiteY0" fmla="*/ 1114352 h 2198266"/>
              <a:gd name="connsiteX1" fmla="*/ 257677 w 1255233"/>
              <a:gd name="connsiteY1" fmla="*/ 1708794 h 2198266"/>
              <a:gd name="connsiteX2" fmla="*/ 432993 w 1255233"/>
              <a:gd name="connsiteY2" fmla="*/ 2163210 h 2198266"/>
              <a:gd name="connsiteX3" fmla="*/ 1190479 w 1255233"/>
              <a:gd name="connsiteY3" fmla="*/ 2017737 h 2198266"/>
              <a:gd name="connsiteX4" fmla="*/ 1174725 w 1255233"/>
              <a:gd name="connsiteY4" fmla="*/ 833014 h 2198266"/>
              <a:gd name="connsiteX5" fmla="*/ 840390 w 1255233"/>
              <a:gd name="connsiteY5" fmla="*/ 219171 h 2198266"/>
              <a:gd name="connsiteX6" fmla="*/ 231468 w 1255233"/>
              <a:gd name="connsiteY6" fmla="*/ 500 h 2198266"/>
              <a:gd name="connsiteX0" fmla="*/ 0 w 1255233"/>
              <a:gd name="connsiteY0" fmla="*/ 1114352 h 2207632"/>
              <a:gd name="connsiteX1" fmla="*/ 451395 w 1255233"/>
              <a:gd name="connsiteY1" fmla="*/ 1581006 h 2207632"/>
              <a:gd name="connsiteX2" fmla="*/ 432993 w 1255233"/>
              <a:gd name="connsiteY2" fmla="*/ 2163210 h 2207632"/>
              <a:gd name="connsiteX3" fmla="*/ 1190479 w 1255233"/>
              <a:gd name="connsiteY3" fmla="*/ 2017737 h 2207632"/>
              <a:gd name="connsiteX4" fmla="*/ 1174725 w 1255233"/>
              <a:gd name="connsiteY4" fmla="*/ 833014 h 2207632"/>
              <a:gd name="connsiteX5" fmla="*/ 840390 w 1255233"/>
              <a:gd name="connsiteY5" fmla="*/ 219171 h 2207632"/>
              <a:gd name="connsiteX6" fmla="*/ 231468 w 1255233"/>
              <a:gd name="connsiteY6" fmla="*/ 500 h 2207632"/>
              <a:gd name="connsiteX0" fmla="*/ 0 w 1252099"/>
              <a:gd name="connsiteY0" fmla="*/ 1114352 h 2139303"/>
              <a:gd name="connsiteX1" fmla="*/ 451395 w 1252099"/>
              <a:gd name="connsiteY1" fmla="*/ 1581006 h 2139303"/>
              <a:gd name="connsiteX2" fmla="*/ 476043 w 1252099"/>
              <a:gd name="connsiteY2" fmla="*/ 2051396 h 2139303"/>
              <a:gd name="connsiteX3" fmla="*/ 1190479 w 1252099"/>
              <a:gd name="connsiteY3" fmla="*/ 2017737 h 2139303"/>
              <a:gd name="connsiteX4" fmla="*/ 1174725 w 1252099"/>
              <a:gd name="connsiteY4" fmla="*/ 833014 h 2139303"/>
              <a:gd name="connsiteX5" fmla="*/ 840390 w 1252099"/>
              <a:gd name="connsiteY5" fmla="*/ 219171 h 2139303"/>
              <a:gd name="connsiteX6" fmla="*/ 231468 w 1252099"/>
              <a:gd name="connsiteY6" fmla="*/ 500 h 2139303"/>
              <a:gd name="connsiteX0" fmla="*/ 0 w 1252099"/>
              <a:gd name="connsiteY0" fmla="*/ 1114352 h 2073107"/>
              <a:gd name="connsiteX1" fmla="*/ 451395 w 1252099"/>
              <a:gd name="connsiteY1" fmla="*/ 1581006 h 2073107"/>
              <a:gd name="connsiteX2" fmla="*/ 476043 w 1252099"/>
              <a:gd name="connsiteY2" fmla="*/ 2051396 h 2073107"/>
              <a:gd name="connsiteX3" fmla="*/ 1190479 w 1252099"/>
              <a:gd name="connsiteY3" fmla="*/ 1873977 h 2073107"/>
              <a:gd name="connsiteX4" fmla="*/ 1174725 w 1252099"/>
              <a:gd name="connsiteY4" fmla="*/ 833014 h 2073107"/>
              <a:gd name="connsiteX5" fmla="*/ 840390 w 1252099"/>
              <a:gd name="connsiteY5" fmla="*/ 219171 h 2073107"/>
              <a:gd name="connsiteX6" fmla="*/ 231468 w 1252099"/>
              <a:gd name="connsiteY6" fmla="*/ 500 h 2073107"/>
              <a:gd name="connsiteX0" fmla="*/ 0 w 1247412"/>
              <a:gd name="connsiteY0" fmla="*/ 1114352 h 1994258"/>
              <a:gd name="connsiteX1" fmla="*/ 451395 w 1247412"/>
              <a:gd name="connsiteY1" fmla="*/ 1581006 h 1994258"/>
              <a:gd name="connsiteX2" fmla="*/ 540615 w 1247412"/>
              <a:gd name="connsiteY2" fmla="*/ 1939582 h 1994258"/>
              <a:gd name="connsiteX3" fmla="*/ 1190479 w 1247412"/>
              <a:gd name="connsiteY3" fmla="*/ 1873977 h 1994258"/>
              <a:gd name="connsiteX4" fmla="*/ 1174725 w 1247412"/>
              <a:gd name="connsiteY4" fmla="*/ 833014 h 1994258"/>
              <a:gd name="connsiteX5" fmla="*/ 840390 w 1247412"/>
              <a:gd name="connsiteY5" fmla="*/ 219171 h 1994258"/>
              <a:gd name="connsiteX6" fmla="*/ 231468 w 1247412"/>
              <a:gd name="connsiteY6" fmla="*/ 500 h 1994258"/>
              <a:gd name="connsiteX0" fmla="*/ 0 w 1247412"/>
              <a:gd name="connsiteY0" fmla="*/ 1114352 h 2002343"/>
              <a:gd name="connsiteX1" fmla="*/ 451395 w 1247412"/>
              <a:gd name="connsiteY1" fmla="*/ 1453219 h 2002343"/>
              <a:gd name="connsiteX2" fmla="*/ 540615 w 1247412"/>
              <a:gd name="connsiteY2" fmla="*/ 1939582 h 2002343"/>
              <a:gd name="connsiteX3" fmla="*/ 1190479 w 1247412"/>
              <a:gd name="connsiteY3" fmla="*/ 1873977 h 2002343"/>
              <a:gd name="connsiteX4" fmla="*/ 1174725 w 1247412"/>
              <a:gd name="connsiteY4" fmla="*/ 833014 h 2002343"/>
              <a:gd name="connsiteX5" fmla="*/ 840390 w 1247412"/>
              <a:gd name="connsiteY5" fmla="*/ 219171 h 2002343"/>
              <a:gd name="connsiteX6" fmla="*/ 231468 w 1247412"/>
              <a:gd name="connsiteY6" fmla="*/ 500 h 2002343"/>
              <a:gd name="connsiteX0" fmla="*/ 0 w 1244299"/>
              <a:gd name="connsiteY0" fmla="*/ 1114352 h 2002343"/>
              <a:gd name="connsiteX1" fmla="*/ 451395 w 1244299"/>
              <a:gd name="connsiteY1" fmla="*/ 1453219 h 2002343"/>
              <a:gd name="connsiteX2" fmla="*/ 583664 w 1244299"/>
              <a:gd name="connsiteY2" fmla="*/ 1939582 h 2002343"/>
              <a:gd name="connsiteX3" fmla="*/ 1190479 w 1244299"/>
              <a:gd name="connsiteY3" fmla="*/ 1873977 h 2002343"/>
              <a:gd name="connsiteX4" fmla="*/ 1174725 w 1244299"/>
              <a:gd name="connsiteY4" fmla="*/ 833014 h 2002343"/>
              <a:gd name="connsiteX5" fmla="*/ 840390 w 1244299"/>
              <a:gd name="connsiteY5" fmla="*/ 219171 h 2002343"/>
              <a:gd name="connsiteX6" fmla="*/ 231468 w 1244299"/>
              <a:gd name="connsiteY6" fmla="*/ 500 h 2002343"/>
              <a:gd name="connsiteX0" fmla="*/ 0 w 1244297"/>
              <a:gd name="connsiteY0" fmla="*/ 1115061 h 2003052"/>
              <a:gd name="connsiteX1" fmla="*/ 451395 w 1244297"/>
              <a:gd name="connsiteY1" fmla="*/ 1453928 h 2003052"/>
              <a:gd name="connsiteX2" fmla="*/ 583664 w 1244297"/>
              <a:gd name="connsiteY2" fmla="*/ 1940291 h 2003052"/>
              <a:gd name="connsiteX3" fmla="*/ 1190479 w 1244297"/>
              <a:gd name="connsiteY3" fmla="*/ 1874686 h 2003052"/>
              <a:gd name="connsiteX4" fmla="*/ 1174725 w 1244297"/>
              <a:gd name="connsiteY4" fmla="*/ 833723 h 2003052"/>
              <a:gd name="connsiteX5" fmla="*/ 840390 w 1244297"/>
              <a:gd name="connsiteY5" fmla="*/ 219880 h 2003052"/>
              <a:gd name="connsiteX6" fmla="*/ 138917 w 1244297"/>
              <a:gd name="connsiteY6" fmla="*/ 25825 h 2003052"/>
              <a:gd name="connsiteX7" fmla="*/ 231468 w 1244297"/>
              <a:gd name="connsiteY7" fmla="*/ 1209 h 2003052"/>
              <a:gd name="connsiteX0" fmla="*/ 0 w 1244299"/>
              <a:gd name="connsiteY0" fmla="*/ 1097700 h 1985691"/>
              <a:gd name="connsiteX1" fmla="*/ 451395 w 1244299"/>
              <a:gd name="connsiteY1" fmla="*/ 1436567 h 1985691"/>
              <a:gd name="connsiteX2" fmla="*/ 583664 w 1244299"/>
              <a:gd name="connsiteY2" fmla="*/ 1922930 h 1985691"/>
              <a:gd name="connsiteX3" fmla="*/ 1190479 w 1244299"/>
              <a:gd name="connsiteY3" fmla="*/ 1857325 h 1985691"/>
              <a:gd name="connsiteX4" fmla="*/ 1174725 w 1244299"/>
              <a:gd name="connsiteY4" fmla="*/ 816362 h 1985691"/>
              <a:gd name="connsiteX5" fmla="*/ 840390 w 1244299"/>
              <a:gd name="connsiteY5" fmla="*/ 202519 h 1985691"/>
              <a:gd name="connsiteX6" fmla="*/ 138917 w 1244299"/>
              <a:gd name="connsiteY6" fmla="*/ 8464 h 1985691"/>
              <a:gd name="connsiteX7" fmla="*/ 166896 w 1244299"/>
              <a:gd name="connsiteY7" fmla="*/ 63716 h 1985691"/>
              <a:gd name="connsiteX0" fmla="*/ 0 w 1244297"/>
              <a:gd name="connsiteY0" fmla="*/ 1089236 h 1977227"/>
              <a:gd name="connsiteX1" fmla="*/ 451395 w 1244297"/>
              <a:gd name="connsiteY1" fmla="*/ 1428103 h 1977227"/>
              <a:gd name="connsiteX2" fmla="*/ 583664 w 1244297"/>
              <a:gd name="connsiteY2" fmla="*/ 1914466 h 1977227"/>
              <a:gd name="connsiteX3" fmla="*/ 1190479 w 1244297"/>
              <a:gd name="connsiteY3" fmla="*/ 1848861 h 1977227"/>
              <a:gd name="connsiteX4" fmla="*/ 1174725 w 1244297"/>
              <a:gd name="connsiteY4" fmla="*/ 807898 h 1977227"/>
              <a:gd name="connsiteX5" fmla="*/ 840390 w 1244297"/>
              <a:gd name="connsiteY5" fmla="*/ 194055 h 1977227"/>
              <a:gd name="connsiteX6" fmla="*/ 138917 w 1244297"/>
              <a:gd name="connsiteY6" fmla="*/ 0 h 1977227"/>
              <a:gd name="connsiteX0" fmla="*/ 0 w 1244299"/>
              <a:gd name="connsiteY0" fmla="*/ 1139403 h 2027394"/>
              <a:gd name="connsiteX1" fmla="*/ 451395 w 1244299"/>
              <a:gd name="connsiteY1" fmla="*/ 1478270 h 2027394"/>
              <a:gd name="connsiteX2" fmla="*/ 583664 w 1244299"/>
              <a:gd name="connsiteY2" fmla="*/ 1964633 h 2027394"/>
              <a:gd name="connsiteX3" fmla="*/ 1190479 w 1244299"/>
              <a:gd name="connsiteY3" fmla="*/ 1899028 h 2027394"/>
              <a:gd name="connsiteX4" fmla="*/ 1174725 w 1244299"/>
              <a:gd name="connsiteY4" fmla="*/ 858065 h 2027394"/>
              <a:gd name="connsiteX5" fmla="*/ 840390 w 1244299"/>
              <a:gd name="connsiteY5" fmla="*/ 244222 h 2027394"/>
              <a:gd name="connsiteX6" fmla="*/ 409315 w 1244299"/>
              <a:gd name="connsiteY6" fmla="*/ 0 h 2027394"/>
              <a:gd name="connsiteX0" fmla="*/ 0 w 1242209"/>
              <a:gd name="connsiteY0" fmla="*/ 1139403 h 2027394"/>
              <a:gd name="connsiteX1" fmla="*/ 451395 w 1242209"/>
              <a:gd name="connsiteY1" fmla="*/ 1478270 h 2027394"/>
              <a:gd name="connsiteX2" fmla="*/ 583664 w 1242209"/>
              <a:gd name="connsiteY2" fmla="*/ 1964633 h 2027394"/>
              <a:gd name="connsiteX3" fmla="*/ 1190479 w 1242209"/>
              <a:gd name="connsiteY3" fmla="*/ 1899028 h 2027394"/>
              <a:gd name="connsiteX4" fmla="*/ 1174725 w 1242209"/>
              <a:gd name="connsiteY4" fmla="*/ 858065 h 2027394"/>
              <a:gd name="connsiteX5" fmla="*/ 885457 w 1242209"/>
              <a:gd name="connsiteY5" fmla="*/ 428167 h 2027394"/>
              <a:gd name="connsiteX6" fmla="*/ 409315 w 1242209"/>
              <a:gd name="connsiteY6" fmla="*/ 0 h 2027394"/>
              <a:gd name="connsiteX0" fmla="*/ 0 w 1277827"/>
              <a:gd name="connsiteY0" fmla="*/ 1139403 h 2013159"/>
              <a:gd name="connsiteX1" fmla="*/ 451395 w 1277827"/>
              <a:gd name="connsiteY1" fmla="*/ 1478270 h 2013159"/>
              <a:gd name="connsiteX2" fmla="*/ 583664 w 1277827"/>
              <a:gd name="connsiteY2" fmla="*/ 1964633 h 2013159"/>
              <a:gd name="connsiteX3" fmla="*/ 1190479 w 1277827"/>
              <a:gd name="connsiteY3" fmla="*/ 1899028 h 2013159"/>
              <a:gd name="connsiteX4" fmla="*/ 1242326 w 1277827"/>
              <a:gd name="connsiteY4" fmla="*/ 1108898 h 2013159"/>
              <a:gd name="connsiteX5" fmla="*/ 885457 w 1277827"/>
              <a:gd name="connsiteY5" fmla="*/ 428167 h 2013159"/>
              <a:gd name="connsiteX6" fmla="*/ 409315 w 1277827"/>
              <a:gd name="connsiteY6" fmla="*/ 0 h 2013159"/>
              <a:gd name="connsiteX0" fmla="*/ 0 w 1277827"/>
              <a:gd name="connsiteY0" fmla="*/ 1139403 h 2005749"/>
              <a:gd name="connsiteX1" fmla="*/ 451395 w 1277827"/>
              <a:gd name="connsiteY1" fmla="*/ 1585264 h 2005749"/>
              <a:gd name="connsiteX2" fmla="*/ 583664 w 1277827"/>
              <a:gd name="connsiteY2" fmla="*/ 1964633 h 2005749"/>
              <a:gd name="connsiteX3" fmla="*/ 1190479 w 1277827"/>
              <a:gd name="connsiteY3" fmla="*/ 1899028 h 2005749"/>
              <a:gd name="connsiteX4" fmla="*/ 1242326 w 1277827"/>
              <a:gd name="connsiteY4" fmla="*/ 1108898 h 2005749"/>
              <a:gd name="connsiteX5" fmla="*/ 885457 w 1277827"/>
              <a:gd name="connsiteY5" fmla="*/ 428167 h 2005749"/>
              <a:gd name="connsiteX6" fmla="*/ 409315 w 1277827"/>
              <a:gd name="connsiteY6" fmla="*/ 0 h 2005749"/>
              <a:gd name="connsiteX0" fmla="*/ 0 w 1295631"/>
              <a:gd name="connsiteY0" fmla="*/ 1246396 h 2005749"/>
              <a:gd name="connsiteX1" fmla="*/ 469199 w 1295631"/>
              <a:gd name="connsiteY1" fmla="*/ 1585264 h 2005749"/>
              <a:gd name="connsiteX2" fmla="*/ 601468 w 1295631"/>
              <a:gd name="connsiteY2" fmla="*/ 1964633 h 2005749"/>
              <a:gd name="connsiteX3" fmla="*/ 1208283 w 1295631"/>
              <a:gd name="connsiteY3" fmla="*/ 1899028 h 2005749"/>
              <a:gd name="connsiteX4" fmla="*/ 1260130 w 1295631"/>
              <a:gd name="connsiteY4" fmla="*/ 1108898 h 2005749"/>
              <a:gd name="connsiteX5" fmla="*/ 903261 w 1295631"/>
              <a:gd name="connsiteY5" fmla="*/ 428167 h 2005749"/>
              <a:gd name="connsiteX6" fmla="*/ 427119 w 1295631"/>
              <a:gd name="connsiteY6" fmla="*/ 0 h 2005749"/>
              <a:gd name="connsiteX0" fmla="*/ 0 w 1224416"/>
              <a:gd name="connsiteY0" fmla="*/ 1307534 h 2005749"/>
              <a:gd name="connsiteX1" fmla="*/ 397984 w 1224416"/>
              <a:gd name="connsiteY1" fmla="*/ 1585264 h 2005749"/>
              <a:gd name="connsiteX2" fmla="*/ 530253 w 1224416"/>
              <a:gd name="connsiteY2" fmla="*/ 1964633 h 2005749"/>
              <a:gd name="connsiteX3" fmla="*/ 1137068 w 1224416"/>
              <a:gd name="connsiteY3" fmla="*/ 1899028 h 2005749"/>
              <a:gd name="connsiteX4" fmla="*/ 1188915 w 1224416"/>
              <a:gd name="connsiteY4" fmla="*/ 1108898 h 2005749"/>
              <a:gd name="connsiteX5" fmla="*/ 832046 w 1224416"/>
              <a:gd name="connsiteY5" fmla="*/ 428167 h 2005749"/>
              <a:gd name="connsiteX6" fmla="*/ 355904 w 1224416"/>
              <a:gd name="connsiteY6" fmla="*/ 0 h 2005749"/>
              <a:gd name="connsiteX0" fmla="*/ 0 w 1224416"/>
              <a:gd name="connsiteY0" fmla="*/ 1307534 h 1999542"/>
              <a:gd name="connsiteX1" fmla="*/ 433593 w 1224416"/>
              <a:gd name="connsiteY1" fmla="*/ 1676973 h 1999542"/>
              <a:gd name="connsiteX2" fmla="*/ 530253 w 1224416"/>
              <a:gd name="connsiteY2" fmla="*/ 1964633 h 1999542"/>
              <a:gd name="connsiteX3" fmla="*/ 1137068 w 1224416"/>
              <a:gd name="connsiteY3" fmla="*/ 1899028 h 1999542"/>
              <a:gd name="connsiteX4" fmla="*/ 1188915 w 1224416"/>
              <a:gd name="connsiteY4" fmla="*/ 1108898 h 1999542"/>
              <a:gd name="connsiteX5" fmla="*/ 832046 w 1224416"/>
              <a:gd name="connsiteY5" fmla="*/ 428167 h 1999542"/>
              <a:gd name="connsiteX6" fmla="*/ 355904 w 1224416"/>
              <a:gd name="connsiteY6" fmla="*/ 0 h 1999542"/>
              <a:gd name="connsiteX0" fmla="*/ 0 w 1224416"/>
              <a:gd name="connsiteY0" fmla="*/ 1307534 h 2002626"/>
              <a:gd name="connsiteX1" fmla="*/ 504809 w 1224416"/>
              <a:gd name="connsiteY1" fmla="*/ 1631118 h 2002626"/>
              <a:gd name="connsiteX2" fmla="*/ 530253 w 1224416"/>
              <a:gd name="connsiteY2" fmla="*/ 1964633 h 2002626"/>
              <a:gd name="connsiteX3" fmla="*/ 1137068 w 1224416"/>
              <a:gd name="connsiteY3" fmla="*/ 1899028 h 2002626"/>
              <a:gd name="connsiteX4" fmla="*/ 1188915 w 1224416"/>
              <a:gd name="connsiteY4" fmla="*/ 1108898 h 2002626"/>
              <a:gd name="connsiteX5" fmla="*/ 832046 w 1224416"/>
              <a:gd name="connsiteY5" fmla="*/ 428167 h 2002626"/>
              <a:gd name="connsiteX6" fmla="*/ 355904 w 1224416"/>
              <a:gd name="connsiteY6" fmla="*/ 0 h 2002626"/>
              <a:gd name="connsiteX0" fmla="*/ 0 w 1219141"/>
              <a:gd name="connsiteY0" fmla="*/ 1307534 h 2046968"/>
              <a:gd name="connsiteX1" fmla="*/ 504809 w 1219141"/>
              <a:gd name="connsiteY1" fmla="*/ 1631118 h 2046968"/>
              <a:gd name="connsiteX2" fmla="*/ 637078 w 1219141"/>
              <a:gd name="connsiteY2" fmla="*/ 2025772 h 2046968"/>
              <a:gd name="connsiteX3" fmla="*/ 1137068 w 1219141"/>
              <a:gd name="connsiteY3" fmla="*/ 1899028 h 2046968"/>
              <a:gd name="connsiteX4" fmla="*/ 1188915 w 1219141"/>
              <a:gd name="connsiteY4" fmla="*/ 1108898 h 2046968"/>
              <a:gd name="connsiteX5" fmla="*/ 832046 w 1219141"/>
              <a:gd name="connsiteY5" fmla="*/ 428167 h 2046968"/>
              <a:gd name="connsiteX6" fmla="*/ 355904 w 1219141"/>
              <a:gd name="connsiteY6" fmla="*/ 0 h 2046968"/>
              <a:gd name="connsiteX0" fmla="*/ 0 w 1216015"/>
              <a:gd name="connsiteY0" fmla="*/ 1307534 h 2046969"/>
              <a:gd name="connsiteX1" fmla="*/ 504809 w 1216015"/>
              <a:gd name="connsiteY1" fmla="*/ 1631118 h 2046969"/>
              <a:gd name="connsiteX2" fmla="*/ 708294 w 1216015"/>
              <a:gd name="connsiteY2" fmla="*/ 2025772 h 2046969"/>
              <a:gd name="connsiteX3" fmla="*/ 1137068 w 1216015"/>
              <a:gd name="connsiteY3" fmla="*/ 1899028 h 2046969"/>
              <a:gd name="connsiteX4" fmla="*/ 1188915 w 1216015"/>
              <a:gd name="connsiteY4" fmla="*/ 1108898 h 2046969"/>
              <a:gd name="connsiteX5" fmla="*/ 832046 w 1216015"/>
              <a:gd name="connsiteY5" fmla="*/ 428167 h 2046969"/>
              <a:gd name="connsiteX6" fmla="*/ 355904 w 1216015"/>
              <a:gd name="connsiteY6" fmla="*/ 0 h 2046969"/>
              <a:gd name="connsiteX0" fmla="*/ 0 w 1216015"/>
              <a:gd name="connsiteY0" fmla="*/ 1307534 h 2053723"/>
              <a:gd name="connsiteX1" fmla="*/ 469201 w 1216015"/>
              <a:gd name="connsiteY1" fmla="*/ 1539410 h 2053723"/>
              <a:gd name="connsiteX2" fmla="*/ 708294 w 1216015"/>
              <a:gd name="connsiteY2" fmla="*/ 2025772 h 2053723"/>
              <a:gd name="connsiteX3" fmla="*/ 1137068 w 1216015"/>
              <a:gd name="connsiteY3" fmla="*/ 1899028 h 2053723"/>
              <a:gd name="connsiteX4" fmla="*/ 1188915 w 1216015"/>
              <a:gd name="connsiteY4" fmla="*/ 1108898 h 2053723"/>
              <a:gd name="connsiteX5" fmla="*/ 832046 w 1216015"/>
              <a:gd name="connsiteY5" fmla="*/ 428167 h 2053723"/>
              <a:gd name="connsiteX6" fmla="*/ 355904 w 1216015"/>
              <a:gd name="connsiteY6" fmla="*/ 0 h 2053723"/>
              <a:gd name="connsiteX0" fmla="*/ 0 w 1126994"/>
              <a:gd name="connsiteY0" fmla="*/ 1353387 h 2053722"/>
              <a:gd name="connsiteX1" fmla="*/ 380180 w 1126994"/>
              <a:gd name="connsiteY1" fmla="*/ 1539410 h 2053722"/>
              <a:gd name="connsiteX2" fmla="*/ 619273 w 1126994"/>
              <a:gd name="connsiteY2" fmla="*/ 2025772 h 2053722"/>
              <a:gd name="connsiteX3" fmla="*/ 1048047 w 1126994"/>
              <a:gd name="connsiteY3" fmla="*/ 1899028 h 2053722"/>
              <a:gd name="connsiteX4" fmla="*/ 1099894 w 1126994"/>
              <a:gd name="connsiteY4" fmla="*/ 1108898 h 2053722"/>
              <a:gd name="connsiteX5" fmla="*/ 743025 w 1126994"/>
              <a:gd name="connsiteY5" fmla="*/ 428167 h 2053722"/>
              <a:gd name="connsiteX6" fmla="*/ 266883 w 1126994"/>
              <a:gd name="connsiteY6" fmla="*/ 0 h 205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6994" h="2053722">
                <a:moveTo>
                  <a:pt x="0" y="1353387"/>
                </a:moveTo>
                <a:cubicBezTo>
                  <a:pt x="277504" y="1450058"/>
                  <a:pt x="276968" y="1427346"/>
                  <a:pt x="380180" y="1539410"/>
                </a:cubicBezTo>
                <a:cubicBezTo>
                  <a:pt x="483392" y="1651474"/>
                  <a:pt x="507962" y="1965836"/>
                  <a:pt x="619273" y="2025772"/>
                </a:cubicBezTo>
                <a:cubicBezTo>
                  <a:pt x="730584" y="2085708"/>
                  <a:pt x="967944" y="2051840"/>
                  <a:pt x="1048047" y="1899028"/>
                </a:cubicBezTo>
                <a:cubicBezTo>
                  <a:pt x="1128150" y="1746216"/>
                  <a:pt x="1150731" y="1354041"/>
                  <a:pt x="1099894" y="1108898"/>
                </a:cubicBezTo>
                <a:cubicBezTo>
                  <a:pt x="1049057" y="863755"/>
                  <a:pt x="869024" y="565479"/>
                  <a:pt x="743025" y="428167"/>
                </a:cubicBezTo>
                <a:cubicBezTo>
                  <a:pt x="617026" y="290855"/>
                  <a:pt x="368370" y="36445"/>
                  <a:pt x="266883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B5701E4-0F75-8D0D-3E5D-262BB3732B0B}"/>
              </a:ext>
            </a:extLst>
          </p:cNvPr>
          <p:cNvSpPr/>
          <p:nvPr/>
        </p:nvSpPr>
        <p:spPr>
          <a:xfrm>
            <a:off x="2676923" y="5090854"/>
            <a:ext cx="1404412" cy="594122"/>
          </a:xfrm>
          <a:prstGeom prst="roundRect">
            <a:avLst/>
          </a:prstGeom>
          <a:solidFill>
            <a:schemeClr val="bg1">
              <a:alpha val="7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EE4C13B-4D73-004E-9151-25E0E6613F56}"/>
              </a:ext>
            </a:extLst>
          </p:cNvPr>
          <p:cNvSpPr txBox="1"/>
          <p:nvPr/>
        </p:nvSpPr>
        <p:spPr>
          <a:xfrm>
            <a:off x="2410620" y="5049633"/>
            <a:ext cx="211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Opposition contrôlée</a:t>
            </a:r>
            <a:endParaRPr lang="en-US" sz="2400" dirty="0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59E8799C-DC1C-D04C-C4C2-D4D53B9324AE}"/>
              </a:ext>
            </a:extLst>
          </p:cNvPr>
          <p:cNvSpPr/>
          <p:nvPr/>
        </p:nvSpPr>
        <p:spPr>
          <a:xfrm rot="16200000">
            <a:off x="-127290" y="3027347"/>
            <a:ext cx="2174192" cy="116320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 qu'ils nous autorisent à voir et penser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2929304D-01AF-AD67-E32C-224A525CB7AD}"/>
              </a:ext>
            </a:extLst>
          </p:cNvPr>
          <p:cNvSpPr/>
          <p:nvPr/>
        </p:nvSpPr>
        <p:spPr>
          <a:xfrm rot="16200000">
            <a:off x="140221" y="5244413"/>
            <a:ext cx="1645721" cy="11632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Pensée libre, réelle et réfléchie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èche : bas 48">
            <a:extLst>
              <a:ext uri="{FF2B5EF4-FFF2-40B4-BE49-F238E27FC236}">
                <a16:creationId xmlns:a16="http://schemas.microsoft.com/office/drawing/2014/main" id="{5C1CCE00-632E-3F6F-0EF4-9D1881178BA2}"/>
              </a:ext>
            </a:extLst>
          </p:cNvPr>
          <p:cNvSpPr/>
          <p:nvPr/>
        </p:nvSpPr>
        <p:spPr>
          <a:xfrm>
            <a:off x="5881617" y="890213"/>
            <a:ext cx="538388" cy="31595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371561E3-BC0C-9C44-3646-9971954DB5F2}"/>
              </a:ext>
            </a:extLst>
          </p:cNvPr>
          <p:cNvSpPr/>
          <p:nvPr/>
        </p:nvSpPr>
        <p:spPr>
          <a:xfrm>
            <a:off x="6974960" y="6062605"/>
            <a:ext cx="1234354" cy="52731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Forme libre : forme 59">
            <a:extLst>
              <a:ext uri="{FF2B5EF4-FFF2-40B4-BE49-F238E27FC236}">
                <a16:creationId xmlns:a16="http://schemas.microsoft.com/office/drawing/2014/main" id="{9EA5B2C6-D856-FF2E-8851-62D666065098}"/>
              </a:ext>
            </a:extLst>
          </p:cNvPr>
          <p:cNvSpPr/>
          <p:nvPr/>
        </p:nvSpPr>
        <p:spPr>
          <a:xfrm>
            <a:off x="8137318" y="3944750"/>
            <a:ext cx="714590" cy="1516817"/>
          </a:xfrm>
          <a:custGeom>
            <a:avLst/>
            <a:gdLst>
              <a:gd name="connsiteX0" fmla="*/ 0 w 1489931"/>
              <a:gd name="connsiteY0" fmla="*/ 1341189 h 2351175"/>
              <a:gd name="connsiteX1" fmla="*/ 709684 w 1489931"/>
              <a:gd name="connsiteY1" fmla="*/ 1696030 h 2351175"/>
              <a:gd name="connsiteX2" fmla="*/ 928048 w 1489931"/>
              <a:gd name="connsiteY2" fmla="*/ 2310180 h 2351175"/>
              <a:gd name="connsiteX3" fmla="*/ 1405720 w 1489931"/>
              <a:gd name="connsiteY3" fmla="*/ 2132759 h 2351175"/>
              <a:gd name="connsiteX4" fmla="*/ 1433015 w 1489931"/>
              <a:gd name="connsiteY4" fmla="*/ 836221 h 2351175"/>
              <a:gd name="connsiteX5" fmla="*/ 818866 w 1489931"/>
              <a:gd name="connsiteY5" fmla="*/ 126538 h 2351175"/>
              <a:gd name="connsiteX6" fmla="*/ 382137 w 1489931"/>
              <a:gd name="connsiteY6" fmla="*/ 3708 h 2351175"/>
              <a:gd name="connsiteX0" fmla="*/ 0 w 1489931"/>
              <a:gd name="connsiteY0" fmla="*/ 1341189 h 2339356"/>
              <a:gd name="connsiteX1" fmla="*/ 257676 w 1489931"/>
              <a:gd name="connsiteY1" fmla="*/ 1855764 h 2339356"/>
              <a:gd name="connsiteX2" fmla="*/ 928048 w 1489931"/>
              <a:gd name="connsiteY2" fmla="*/ 2310180 h 2339356"/>
              <a:gd name="connsiteX3" fmla="*/ 1405720 w 1489931"/>
              <a:gd name="connsiteY3" fmla="*/ 2132759 h 2339356"/>
              <a:gd name="connsiteX4" fmla="*/ 1433015 w 1489931"/>
              <a:gd name="connsiteY4" fmla="*/ 836221 h 2339356"/>
              <a:gd name="connsiteX5" fmla="*/ 818866 w 1489931"/>
              <a:gd name="connsiteY5" fmla="*/ 126538 h 2339356"/>
              <a:gd name="connsiteX6" fmla="*/ 382137 w 1489931"/>
              <a:gd name="connsiteY6" fmla="*/ 3708 h 2339356"/>
              <a:gd name="connsiteX0" fmla="*/ 0 w 1489931"/>
              <a:gd name="connsiteY0" fmla="*/ 1341189 h 2325183"/>
              <a:gd name="connsiteX1" fmla="*/ 365297 w 1489931"/>
              <a:gd name="connsiteY1" fmla="*/ 2047446 h 2325183"/>
              <a:gd name="connsiteX2" fmla="*/ 928048 w 1489931"/>
              <a:gd name="connsiteY2" fmla="*/ 2310180 h 2325183"/>
              <a:gd name="connsiteX3" fmla="*/ 1405720 w 1489931"/>
              <a:gd name="connsiteY3" fmla="*/ 2132759 h 2325183"/>
              <a:gd name="connsiteX4" fmla="*/ 1433015 w 1489931"/>
              <a:gd name="connsiteY4" fmla="*/ 836221 h 2325183"/>
              <a:gd name="connsiteX5" fmla="*/ 818866 w 1489931"/>
              <a:gd name="connsiteY5" fmla="*/ 126538 h 2325183"/>
              <a:gd name="connsiteX6" fmla="*/ 382137 w 1489931"/>
              <a:gd name="connsiteY6" fmla="*/ 3708 h 2325183"/>
              <a:gd name="connsiteX0" fmla="*/ 0 w 1494356"/>
              <a:gd name="connsiteY0" fmla="*/ 1341189 h 2350787"/>
              <a:gd name="connsiteX1" fmla="*/ 365297 w 1494356"/>
              <a:gd name="connsiteY1" fmla="*/ 2047446 h 2350787"/>
              <a:gd name="connsiteX2" fmla="*/ 841952 w 1494356"/>
              <a:gd name="connsiteY2" fmla="*/ 2342127 h 2350787"/>
              <a:gd name="connsiteX3" fmla="*/ 1405720 w 1494356"/>
              <a:gd name="connsiteY3" fmla="*/ 2132759 h 2350787"/>
              <a:gd name="connsiteX4" fmla="*/ 1433015 w 1494356"/>
              <a:gd name="connsiteY4" fmla="*/ 836221 h 2350787"/>
              <a:gd name="connsiteX5" fmla="*/ 818866 w 1494356"/>
              <a:gd name="connsiteY5" fmla="*/ 126538 h 2350787"/>
              <a:gd name="connsiteX6" fmla="*/ 382137 w 1494356"/>
              <a:gd name="connsiteY6" fmla="*/ 3708 h 2350787"/>
              <a:gd name="connsiteX0" fmla="*/ 0 w 1494358"/>
              <a:gd name="connsiteY0" fmla="*/ 1341189 h 2367062"/>
              <a:gd name="connsiteX1" fmla="*/ 408346 w 1494358"/>
              <a:gd name="connsiteY1" fmla="*/ 1823816 h 2367062"/>
              <a:gd name="connsiteX2" fmla="*/ 841952 w 1494358"/>
              <a:gd name="connsiteY2" fmla="*/ 2342127 h 2367062"/>
              <a:gd name="connsiteX3" fmla="*/ 1405720 w 1494358"/>
              <a:gd name="connsiteY3" fmla="*/ 2132759 h 2367062"/>
              <a:gd name="connsiteX4" fmla="*/ 1433015 w 1494358"/>
              <a:gd name="connsiteY4" fmla="*/ 836221 h 2367062"/>
              <a:gd name="connsiteX5" fmla="*/ 818866 w 1494358"/>
              <a:gd name="connsiteY5" fmla="*/ 126538 h 2367062"/>
              <a:gd name="connsiteX6" fmla="*/ 382137 w 1494358"/>
              <a:gd name="connsiteY6" fmla="*/ 3708 h 2367062"/>
              <a:gd name="connsiteX0" fmla="*/ 0 w 1506571"/>
              <a:gd name="connsiteY0" fmla="*/ 1341189 h 2288042"/>
              <a:gd name="connsiteX1" fmla="*/ 408346 w 1506571"/>
              <a:gd name="connsiteY1" fmla="*/ 1823816 h 2288042"/>
              <a:gd name="connsiteX2" fmla="*/ 626710 w 1506571"/>
              <a:gd name="connsiteY2" fmla="*/ 2230312 h 2288042"/>
              <a:gd name="connsiteX3" fmla="*/ 1405720 w 1506571"/>
              <a:gd name="connsiteY3" fmla="*/ 2132759 h 2288042"/>
              <a:gd name="connsiteX4" fmla="*/ 1433015 w 1506571"/>
              <a:gd name="connsiteY4" fmla="*/ 836221 h 2288042"/>
              <a:gd name="connsiteX5" fmla="*/ 818866 w 1506571"/>
              <a:gd name="connsiteY5" fmla="*/ 126538 h 2288042"/>
              <a:gd name="connsiteX6" fmla="*/ 382137 w 1506571"/>
              <a:gd name="connsiteY6" fmla="*/ 3708 h 2288042"/>
              <a:gd name="connsiteX0" fmla="*/ 0 w 1477848"/>
              <a:gd name="connsiteY0" fmla="*/ 1341189 h 2244133"/>
              <a:gd name="connsiteX1" fmla="*/ 408346 w 1477848"/>
              <a:gd name="connsiteY1" fmla="*/ 1823816 h 2244133"/>
              <a:gd name="connsiteX2" fmla="*/ 626710 w 1477848"/>
              <a:gd name="connsiteY2" fmla="*/ 2230312 h 2244133"/>
              <a:gd name="connsiteX3" fmla="*/ 1341148 w 1477848"/>
              <a:gd name="connsiteY3" fmla="*/ 2020945 h 2244133"/>
              <a:gd name="connsiteX4" fmla="*/ 1433015 w 1477848"/>
              <a:gd name="connsiteY4" fmla="*/ 836221 h 2244133"/>
              <a:gd name="connsiteX5" fmla="*/ 818866 w 1477848"/>
              <a:gd name="connsiteY5" fmla="*/ 126538 h 2244133"/>
              <a:gd name="connsiteX6" fmla="*/ 382137 w 1477848"/>
              <a:gd name="connsiteY6" fmla="*/ 3708 h 2244133"/>
              <a:gd name="connsiteX0" fmla="*/ 0 w 1411243"/>
              <a:gd name="connsiteY0" fmla="*/ 1341189 h 2244133"/>
              <a:gd name="connsiteX1" fmla="*/ 408346 w 1411243"/>
              <a:gd name="connsiteY1" fmla="*/ 1823816 h 2244133"/>
              <a:gd name="connsiteX2" fmla="*/ 626710 w 1411243"/>
              <a:gd name="connsiteY2" fmla="*/ 2230312 h 2244133"/>
              <a:gd name="connsiteX3" fmla="*/ 1341148 w 1411243"/>
              <a:gd name="connsiteY3" fmla="*/ 2020945 h 2244133"/>
              <a:gd name="connsiteX4" fmla="*/ 1325394 w 1411243"/>
              <a:gd name="connsiteY4" fmla="*/ 836222 h 2244133"/>
              <a:gd name="connsiteX5" fmla="*/ 818866 w 1411243"/>
              <a:gd name="connsiteY5" fmla="*/ 126538 h 2244133"/>
              <a:gd name="connsiteX6" fmla="*/ 382137 w 1411243"/>
              <a:gd name="connsiteY6" fmla="*/ 3708 h 2244133"/>
              <a:gd name="connsiteX0" fmla="*/ 0 w 1402768"/>
              <a:gd name="connsiteY0" fmla="*/ 1337981 h 2240925"/>
              <a:gd name="connsiteX1" fmla="*/ 408346 w 1402768"/>
              <a:gd name="connsiteY1" fmla="*/ 1820608 h 2240925"/>
              <a:gd name="connsiteX2" fmla="*/ 626710 w 1402768"/>
              <a:gd name="connsiteY2" fmla="*/ 2227104 h 2240925"/>
              <a:gd name="connsiteX3" fmla="*/ 1341148 w 1402768"/>
              <a:gd name="connsiteY3" fmla="*/ 2017737 h 2240925"/>
              <a:gd name="connsiteX4" fmla="*/ 1325394 w 1402768"/>
              <a:gd name="connsiteY4" fmla="*/ 833014 h 2240925"/>
              <a:gd name="connsiteX5" fmla="*/ 991059 w 1402768"/>
              <a:gd name="connsiteY5" fmla="*/ 219171 h 2240925"/>
              <a:gd name="connsiteX6" fmla="*/ 382137 w 1402768"/>
              <a:gd name="connsiteY6" fmla="*/ 500 h 2240925"/>
              <a:gd name="connsiteX0" fmla="*/ 0 w 1402768"/>
              <a:gd name="connsiteY0" fmla="*/ 1337981 h 2248881"/>
              <a:gd name="connsiteX1" fmla="*/ 408346 w 1402768"/>
              <a:gd name="connsiteY1" fmla="*/ 1708794 h 2248881"/>
              <a:gd name="connsiteX2" fmla="*/ 626710 w 1402768"/>
              <a:gd name="connsiteY2" fmla="*/ 2227104 h 2248881"/>
              <a:gd name="connsiteX3" fmla="*/ 1341148 w 1402768"/>
              <a:gd name="connsiteY3" fmla="*/ 2017737 h 2248881"/>
              <a:gd name="connsiteX4" fmla="*/ 1325394 w 1402768"/>
              <a:gd name="connsiteY4" fmla="*/ 833014 h 2248881"/>
              <a:gd name="connsiteX5" fmla="*/ 991059 w 1402768"/>
              <a:gd name="connsiteY5" fmla="*/ 219171 h 2248881"/>
              <a:gd name="connsiteX6" fmla="*/ 382137 w 1402768"/>
              <a:gd name="connsiteY6" fmla="*/ 500 h 2248881"/>
              <a:gd name="connsiteX0" fmla="*/ 0 w 1405902"/>
              <a:gd name="connsiteY0" fmla="*/ 1337981 h 2198267"/>
              <a:gd name="connsiteX1" fmla="*/ 408346 w 1405902"/>
              <a:gd name="connsiteY1" fmla="*/ 1708794 h 2198267"/>
              <a:gd name="connsiteX2" fmla="*/ 583662 w 1405902"/>
              <a:gd name="connsiteY2" fmla="*/ 2163210 h 2198267"/>
              <a:gd name="connsiteX3" fmla="*/ 1341148 w 1405902"/>
              <a:gd name="connsiteY3" fmla="*/ 2017737 h 2198267"/>
              <a:gd name="connsiteX4" fmla="*/ 1325394 w 1405902"/>
              <a:gd name="connsiteY4" fmla="*/ 833014 h 2198267"/>
              <a:gd name="connsiteX5" fmla="*/ 991059 w 1405902"/>
              <a:gd name="connsiteY5" fmla="*/ 219171 h 2198267"/>
              <a:gd name="connsiteX6" fmla="*/ 382137 w 1405902"/>
              <a:gd name="connsiteY6" fmla="*/ 500 h 2198267"/>
              <a:gd name="connsiteX0" fmla="*/ 0 w 1255233"/>
              <a:gd name="connsiteY0" fmla="*/ 1114352 h 2198266"/>
              <a:gd name="connsiteX1" fmla="*/ 257677 w 1255233"/>
              <a:gd name="connsiteY1" fmla="*/ 1708794 h 2198266"/>
              <a:gd name="connsiteX2" fmla="*/ 432993 w 1255233"/>
              <a:gd name="connsiteY2" fmla="*/ 2163210 h 2198266"/>
              <a:gd name="connsiteX3" fmla="*/ 1190479 w 1255233"/>
              <a:gd name="connsiteY3" fmla="*/ 2017737 h 2198266"/>
              <a:gd name="connsiteX4" fmla="*/ 1174725 w 1255233"/>
              <a:gd name="connsiteY4" fmla="*/ 833014 h 2198266"/>
              <a:gd name="connsiteX5" fmla="*/ 840390 w 1255233"/>
              <a:gd name="connsiteY5" fmla="*/ 219171 h 2198266"/>
              <a:gd name="connsiteX6" fmla="*/ 231468 w 1255233"/>
              <a:gd name="connsiteY6" fmla="*/ 500 h 2198266"/>
              <a:gd name="connsiteX0" fmla="*/ 0 w 1255233"/>
              <a:gd name="connsiteY0" fmla="*/ 1114352 h 2207632"/>
              <a:gd name="connsiteX1" fmla="*/ 451395 w 1255233"/>
              <a:gd name="connsiteY1" fmla="*/ 1581006 h 2207632"/>
              <a:gd name="connsiteX2" fmla="*/ 432993 w 1255233"/>
              <a:gd name="connsiteY2" fmla="*/ 2163210 h 2207632"/>
              <a:gd name="connsiteX3" fmla="*/ 1190479 w 1255233"/>
              <a:gd name="connsiteY3" fmla="*/ 2017737 h 2207632"/>
              <a:gd name="connsiteX4" fmla="*/ 1174725 w 1255233"/>
              <a:gd name="connsiteY4" fmla="*/ 833014 h 2207632"/>
              <a:gd name="connsiteX5" fmla="*/ 840390 w 1255233"/>
              <a:gd name="connsiteY5" fmla="*/ 219171 h 2207632"/>
              <a:gd name="connsiteX6" fmla="*/ 231468 w 1255233"/>
              <a:gd name="connsiteY6" fmla="*/ 500 h 2207632"/>
              <a:gd name="connsiteX0" fmla="*/ 0 w 1252099"/>
              <a:gd name="connsiteY0" fmla="*/ 1114352 h 2139303"/>
              <a:gd name="connsiteX1" fmla="*/ 451395 w 1252099"/>
              <a:gd name="connsiteY1" fmla="*/ 1581006 h 2139303"/>
              <a:gd name="connsiteX2" fmla="*/ 476043 w 1252099"/>
              <a:gd name="connsiteY2" fmla="*/ 2051396 h 2139303"/>
              <a:gd name="connsiteX3" fmla="*/ 1190479 w 1252099"/>
              <a:gd name="connsiteY3" fmla="*/ 2017737 h 2139303"/>
              <a:gd name="connsiteX4" fmla="*/ 1174725 w 1252099"/>
              <a:gd name="connsiteY4" fmla="*/ 833014 h 2139303"/>
              <a:gd name="connsiteX5" fmla="*/ 840390 w 1252099"/>
              <a:gd name="connsiteY5" fmla="*/ 219171 h 2139303"/>
              <a:gd name="connsiteX6" fmla="*/ 231468 w 1252099"/>
              <a:gd name="connsiteY6" fmla="*/ 500 h 2139303"/>
              <a:gd name="connsiteX0" fmla="*/ 0 w 1252099"/>
              <a:gd name="connsiteY0" fmla="*/ 1114352 h 2073107"/>
              <a:gd name="connsiteX1" fmla="*/ 451395 w 1252099"/>
              <a:gd name="connsiteY1" fmla="*/ 1581006 h 2073107"/>
              <a:gd name="connsiteX2" fmla="*/ 476043 w 1252099"/>
              <a:gd name="connsiteY2" fmla="*/ 2051396 h 2073107"/>
              <a:gd name="connsiteX3" fmla="*/ 1190479 w 1252099"/>
              <a:gd name="connsiteY3" fmla="*/ 1873977 h 2073107"/>
              <a:gd name="connsiteX4" fmla="*/ 1174725 w 1252099"/>
              <a:gd name="connsiteY4" fmla="*/ 833014 h 2073107"/>
              <a:gd name="connsiteX5" fmla="*/ 840390 w 1252099"/>
              <a:gd name="connsiteY5" fmla="*/ 219171 h 2073107"/>
              <a:gd name="connsiteX6" fmla="*/ 231468 w 1252099"/>
              <a:gd name="connsiteY6" fmla="*/ 500 h 2073107"/>
              <a:gd name="connsiteX0" fmla="*/ 0 w 1247412"/>
              <a:gd name="connsiteY0" fmla="*/ 1114352 h 1994258"/>
              <a:gd name="connsiteX1" fmla="*/ 451395 w 1247412"/>
              <a:gd name="connsiteY1" fmla="*/ 1581006 h 1994258"/>
              <a:gd name="connsiteX2" fmla="*/ 540615 w 1247412"/>
              <a:gd name="connsiteY2" fmla="*/ 1939582 h 1994258"/>
              <a:gd name="connsiteX3" fmla="*/ 1190479 w 1247412"/>
              <a:gd name="connsiteY3" fmla="*/ 1873977 h 1994258"/>
              <a:gd name="connsiteX4" fmla="*/ 1174725 w 1247412"/>
              <a:gd name="connsiteY4" fmla="*/ 833014 h 1994258"/>
              <a:gd name="connsiteX5" fmla="*/ 840390 w 1247412"/>
              <a:gd name="connsiteY5" fmla="*/ 219171 h 1994258"/>
              <a:gd name="connsiteX6" fmla="*/ 231468 w 1247412"/>
              <a:gd name="connsiteY6" fmla="*/ 500 h 1994258"/>
              <a:gd name="connsiteX0" fmla="*/ 0 w 1247412"/>
              <a:gd name="connsiteY0" fmla="*/ 1114352 h 2002343"/>
              <a:gd name="connsiteX1" fmla="*/ 451395 w 1247412"/>
              <a:gd name="connsiteY1" fmla="*/ 1453219 h 2002343"/>
              <a:gd name="connsiteX2" fmla="*/ 540615 w 1247412"/>
              <a:gd name="connsiteY2" fmla="*/ 1939582 h 2002343"/>
              <a:gd name="connsiteX3" fmla="*/ 1190479 w 1247412"/>
              <a:gd name="connsiteY3" fmla="*/ 1873977 h 2002343"/>
              <a:gd name="connsiteX4" fmla="*/ 1174725 w 1247412"/>
              <a:gd name="connsiteY4" fmla="*/ 833014 h 2002343"/>
              <a:gd name="connsiteX5" fmla="*/ 840390 w 1247412"/>
              <a:gd name="connsiteY5" fmla="*/ 219171 h 2002343"/>
              <a:gd name="connsiteX6" fmla="*/ 231468 w 1247412"/>
              <a:gd name="connsiteY6" fmla="*/ 500 h 2002343"/>
              <a:gd name="connsiteX0" fmla="*/ 0 w 1244299"/>
              <a:gd name="connsiteY0" fmla="*/ 1114352 h 2002343"/>
              <a:gd name="connsiteX1" fmla="*/ 451395 w 1244299"/>
              <a:gd name="connsiteY1" fmla="*/ 1453219 h 2002343"/>
              <a:gd name="connsiteX2" fmla="*/ 583664 w 1244299"/>
              <a:gd name="connsiteY2" fmla="*/ 1939582 h 2002343"/>
              <a:gd name="connsiteX3" fmla="*/ 1190479 w 1244299"/>
              <a:gd name="connsiteY3" fmla="*/ 1873977 h 2002343"/>
              <a:gd name="connsiteX4" fmla="*/ 1174725 w 1244299"/>
              <a:gd name="connsiteY4" fmla="*/ 833014 h 2002343"/>
              <a:gd name="connsiteX5" fmla="*/ 840390 w 1244299"/>
              <a:gd name="connsiteY5" fmla="*/ 219171 h 2002343"/>
              <a:gd name="connsiteX6" fmla="*/ 231468 w 1244299"/>
              <a:gd name="connsiteY6" fmla="*/ 500 h 2002343"/>
              <a:gd name="connsiteX0" fmla="*/ 0 w 1244297"/>
              <a:gd name="connsiteY0" fmla="*/ 1115061 h 2003052"/>
              <a:gd name="connsiteX1" fmla="*/ 451395 w 1244297"/>
              <a:gd name="connsiteY1" fmla="*/ 1453928 h 2003052"/>
              <a:gd name="connsiteX2" fmla="*/ 583664 w 1244297"/>
              <a:gd name="connsiteY2" fmla="*/ 1940291 h 2003052"/>
              <a:gd name="connsiteX3" fmla="*/ 1190479 w 1244297"/>
              <a:gd name="connsiteY3" fmla="*/ 1874686 h 2003052"/>
              <a:gd name="connsiteX4" fmla="*/ 1174725 w 1244297"/>
              <a:gd name="connsiteY4" fmla="*/ 833723 h 2003052"/>
              <a:gd name="connsiteX5" fmla="*/ 840390 w 1244297"/>
              <a:gd name="connsiteY5" fmla="*/ 219880 h 2003052"/>
              <a:gd name="connsiteX6" fmla="*/ 138917 w 1244297"/>
              <a:gd name="connsiteY6" fmla="*/ 25825 h 2003052"/>
              <a:gd name="connsiteX7" fmla="*/ 231468 w 1244297"/>
              <a:gd name="connsiteY7" fmla="*/ 1209 h 2003052"/>
              <a:gd name="connsiteX0" fmla="*/ 0 w 1244299"/>
              <a:gd name="connsiteY0" fmla="*/ 1097700 h 1985691"/>
              <a:gd name="connsiteX1" fmla="*/ 451395 w 1244299"/>
              <a:gd name="connsiteY1" fmla="*/ 1436567 h 1985691"/>
              <a:gd name="connsiteX2" fmla="*/ 583664 w 1244299"/>
              <a:gd name="connsiteY2" fmla="*/ 1922930 h 1985691"/>
              <a:gd name="connsiteX3" fmla="*/ 1190479 w 1244299"/>
              <a:gd name="connsiteY3" fmla="*/ 1857325 h 1985691"/>
              <a:gd name="connsiteX4" fmla="*/ 1174725 w 1244299"/>
              <a:gd name="connsiteY4" fmla="*/ 816362 h 1985691"/>
              <a:gd name="connsiteX5" fmla="*/ 840390 w 1244299"/>
              <a:gd name="connsiteY5" fmla="*/ 202519 h 1985691"/>
              <a:gd name="connsiteX6" fmla="*/ 138917 w 1244299"/>
              <a:gd name="connsiteY6" fmla="*/ 8464 h 1985691"/>
              <a:gd name="connsiteX7" fmla="*/ 166896 w 1244299"/>
              <a:gd name="connsiteY7" fmla="*/ 63716 h 1985691"/>
              <a:gd name="connsiteX0" fmla="*/ 0 w 1244297"/>
              <a:gd name="connsiteY0" fmla="*/ 1089236 h 1977227"/>
              <a:gd name="connsiteX1" fmla="*/ 451395 w 1244297"/>
              <a:gd name="connsiteY1" fmla="*/ 1428103 h 1977227"/>
              <a:gd name="connsiteX2" fmla="*/ 583664 w 1244297"/>
              <a:gd name="connsiteY2" fmla="*/ 1914466 h 1977227"/>
              <a:gd name="connsiteX3" fmla="*/ 1190479 w 1244297"/>
              <a:gd name="connsiteY3" fmla="*/ 1848861 h 1977227"/>
              <a:gd name="connsiteX4" fmla="*/ 1174725 w 1244297"/>
              <a:gd name="connsiteY4" fmla="*/ 807898 h 1977227"/>
              <a:gd name="connsiteX5" fmla="*/ 840390 w 1244297"/>
              <a:gd name="connsiteY5" fmla="*/ 194055 h 1977227"/>
              <a:gd name="connsiteX6" fmla="*/ 138917 w 1244297"/>
              <a:gd name="connsiteY6" fmla="*/ 0 h 1977227"/>
              <a:gd name="connsiteX0" fmla="*/ 0 w 1244299"/>
              <a:gd name="connsiteY0" fmla="*/ 1139403 h 2027394"/>
              <a:gd name="connsiteX1" fmla="*/ 451395 w 1244299"/>
              <a:gd name="connsiteY1" fmla="*/ 1478270 h 2027394"/>
              <a:gd name="connsiteX2" fmla="*/ 583664 w 1244299"/>
              <a:gd name="connsiteY2" fmla="*/ 1964633 h 2027394"/>
              <a:gd name="connsiteX3" fmla="*/ 1190479 w 1244299"/>
              <a:gd name="connsiteY3" fmla="*/ 1899028 h 2027394"/>
              <a:gd name="connsiteX4" fmla="*/ 1174725 w 1244299"/>
              <a:gd name="connsiteY4" fmla="*/ 858065 h 2027394"/>
              <a:gd name="connsiteX5" fmla="*/ 840390 w 1244299"/>
              <a:gd name="connsiteY5" fmla="*/ 244222 h 2027394"/>
              <a:gd name="connsiteX6" fmla="*/ 409315 w 1244299"/>
              <a:gd name="connsiteY6" fmla="*/ 0 h 2027394"/>
              <a:gd name="connsiteX0" fmla="*/ 0 w 1242209"/>
              <a:gd name="connsiteY0" fmla="*/ 1139403 h 2027394"/>
              <a:gd name="connsiteX1" fmla="*/ 451395 w 1242209"/>
              <a:gd name="connsiteY1" fmla="*/ 1478270 h 2027394"/>
              <a:gd name="connsiteX2" fmla="*/ 583664 w 1242209"/>
              <a:gd name="connsiteY2" fmla="*/ 1964633 h 2027394"/>
              <a:gd name="connsiteX3" fmla="*/ 1190479 w 1242209"/>
              <a:gd name="connsiteY3" fmla="*/ 1899028 h 2027394"/>
              <a:gd name="connsiteX4" fmla="*/ 1174725 w 1242209"/>
              <a:gd name="connsiteY4" fmla="*/ 858065 h 2027394"/>
              <a:gd name="connsiteX5" fmla="*/ 885457 w 1242209"/>
              <a:gd name="connsiteY5" fmla="*/ 428167 h 2027394"/>
              <a:gd name="connsiteX6" fmla="*/ 409315 w 1242209"/>
              <a:gd name="connsiteY6" fmla="*/ 0 h 2027394"/>
              <a:gd name="connsiteX0" fmla="*/ 0 w 1277827"/>
              <a:gd name="connsiteY0" fmla="*/ 1139403 h 2013159"/>
              <a:gd name="connsiteX1" fmla="*/ 451395 w 1277827"/>
              <a:gd name="connsiteY1" fmla="*/ 1478270 h 2013159"/>
              <a:gd name="connsiteX2" fmla="*/ 583664 w 1277827"/>
              <a:gd name="connsiteY2" fmla="*/ 1964633 h 2013159"/>
              <a:gd name="connsiteX3" fmla="*/ 1190479 w 1277827"/>
              <a:gd name="connsiteY3" fmla="*/ 1899028 h 2013159"/>
              <a:gd name="connsiteX4" fmla="*/ 1242326 w 1277827"/>
              <a:gd name="connsiteY4" fmla="*/ 1108898 h 2013159"/>
              <a:gd name="connsiteX5" fmla="*/ 885457 w 1277827"/>
              <a:gd name="connsiteY5" fmla="*/ 428167 h 2013159"/>
              <a:gd name="connsiteX6" fmla="*/ 409315 w 1277827"/>
              <a:gd name="connsiteY6" fmla="*/ 0 h 2013159"/>
              <a:gd name="connsiteX0" fmla="*/ 0 w 1277827"/>
              <a:gd name="connsiteY0" fmla="*/ 1139403 h 2005749"/>
              <a:gd name="connsiteX1" fmla="*/ 451395 w 1277827"/>
              <a:gd name="connsiteY1" fmla="*/ 1585264 h 2005749"/>
              <a:gd name="connsiteX2" fmla="*/ 583664 w 1277827"/>
              <a:gd name="connsiteY2" fmla="*/ 1964633 h 2005749"/>
              <a:gd name="connsiteX3" fmla="*/ 1190479 w 1277827"/>
              <a:gd name="connsiteY3" fmla="*/ 1899028 h 2005749"/>
              <a:gd name="connsiteX4" fmla="*/ 1242326 w 1277827"/>
              <a:gd name="connsiteY4" fmla="*/ 1108898 h 2005749"/>
              <a:gd name="connsiteX5" fmla="*/ 885457 w 1277827"/>
              <a:gd name="connsiteY5" fmla="*/ 428167 h 2005749"/>
              <a:gd name="connsiteX6" fmla="*/ 409315 w 1277827"/>
              <a:gd name="connsiteY6" fmla="*/ 0 h 2005749"/>
              <a:gd name="connsiteX0" fmla="*/ 0 w 1295631"/>
              <a:gd name="connsiteY0" fmla="*/ 1246396 h 2005749"/>
              <a:gd name="connsiteX1" fmla="*/ 469199 w 1295631"/>
              <a:gd name="connsiteY1" fmla="*/ 1585264 h 2005749"/>
              <a:gd name="connsiteX2" fmla="*/ 601468 w 1295631"/>
              <a:gd name="connsiteY2" fmla="*/ 1964633 h 2005749"/>
              <a:gd name="connsiteX3" fmla="*/ 1208283 w 1295631"/>
              <a:gd name="connsiteY3" fmla="*/ 1899028 h 2005749"/>
              <a:gd name="connsiteX4" fmla="*/ 1260130 w 1295631"/>
              <a:gd name="connsiteY4" fmla="*/ 1108898 h 2005749"/>
              <a:gd name="connsiteX5" fmla="*/ 903261 w 1295631"/>
              <a:gd name="connsiteY5" fmla="*/ 428167 h 2005749"/>
              <a:gd name="connsiteX6" fmla="*/ 427119 w 1295631"/>
              <a:gd name="connsiteY6" fmla="*/ 0 h 2005749"/>
              <a:gd name="connsiteX0" fmla="*/ 0 w 1224416"/>
              <a:gd name="connsiteY0" fmla="*/ 1307534 h 2005749"/>
              <a:gd name="connsiteX1" fmla="*/ 397984 w 1224416"/>
              <a:gd name="connsiteY1" fmla="*/ 1585264 h 2005749"/>
              <a:gd name="connsiteX2" fmla="*/ 530253 w 1224416"/>
              <a:gd name="connsiteY2" fmla="*/ 1964633 h 2005749"/>
              <a:gd name="connsiteX3" fmla="*/ 1137068 w 1224416"/>
              <a:gd name="connsiteY3" fmla="*/ 1899028 h 2005749"/>
              <a:gd name="connsiteX4" fmla="*/ 1188915 w 1224416"/>
              <a:gd name="connsiteY4" fmla="*/ 1108898 h 2005749"/>
              <a:gd name="connsiteX5" fmla="*/ 832046 w 1224416"/>
              <a:gd name="connsiteY5" fmla="*/ 428167 h 2005749"/>
              <a:gd name="connsiteX6" fmla="*/ 355904 w 1224416"/>
              <a:gd name="connsiteY6" fmla="*/ 0 h 2005749"/>
              <a:gd name="connsiteX0" fmla="*/ 0 w 1224416"/>
              <a:gd name="connsiteY0" fmla="*/ 1307534 h 1999542"/>
              <a:gd name="connsiteX1" fmla="*/ 433593 w 1224416"/>
              <a:gd name="connsiteY1" fmla="*/ 1676973 h 1999542"/>
              <a:gd name="connsiteX2" fmla="*/ 530253 w 1224416"/>
              <a:gd name="connsiteY2" fmla="*/ 1964633 h 1999542"/>
              <a:gd name="connsiteX3" fmla="*/ 1137068 w 1224416"/>
              <a:gd name="connsiteY3" fmla="*/ 1899028 h 1999542"/>
              <a:gd name="connsiteX4" fmla="*/ 1188915 w 1224416"/>
              <a:gd name="connsiteY4" fmla="*/ 1108898 h 1999542"/>
              <a:gd name="connsiteX5" fmla="*/ 832046 w 1224416"/>
              <a:gd name="connsiteY5" fmla="*/ 428167 h 1999542"/>
              <a:gd name="connsiteX6" fmla="*/ 355904 w 1224416"/>
              <a:gd name="connsiteY6" fmla="*/ 0 h 1999542"/>
              <a:gd name="connsiteX0" fmla="*/ 0 w 1224416"/>
              <a:gd name="connsiteY0" fmla="*/ 1307534 h 2002626"/>
              <a:gd name="connsiteX1" fmla="*/ 504809 w 1224416"/>
              <a:gd name="connsiteY1" fmla="*/ 1631118 h 2002626"/>
              <a:gd name="connsiteX2" fmla="*/ 530253 w 1224416"/>
              <a:gd name="connsiteY2" fmla="*/ 1964633 h 2002626"/>
              <a:gd name="connsiteX3" fmla="*/ 1137068 w 1224416"/>
              <a:gd name="connsiteY3" fmla="*/ 1899028 h 2002626"/>
              <a:gd name="connsiteX4" fmla="*/ 1188915 w 1224416"/>
              <a:gd name="connsiteY4" fmla="*/ 1108898 h 2002626"/>
              <a:gd name="connsiteX5" fmla="*/ 832046 w 1224416"/>
              <a:gd name="connsiteY5" fmla="*/ 428167 h 2002626"/>
              <a:gd name="connsiteX6" fmla="*/ 355904 w 1224416"/>
              <a:gd name="connsiteY6" fmla="*/ 0 h 2002626"/>
              <a:gd name="connsiteX0" fmla="*/ 0 w 1219141"/>
              <a:gd name="connsiteY0" fmla="*/ 1307534 h 2046968"/>
              <a:gd name="connsiteX1" fmla="*/ 504809 w 1219141"/>
              <a:gd name="connsiteY1" fmla="*/ 1631118 h 2046968"/>
              <a:gd name="connsiteX2" fmla="*/ 637078 w 1219141"/>
              <a:gd name="connsiteY2" fmla="*/ 2025772 h 2046968"/>
              <a:gd name="connsiteX3" fmla="*/ 1137068 w 1219141"/>
              <a:gd name="connsiteY3" fmla="*/ 1899028 h 2046968"/>
              <a:gd name="connsiteX4" fmla="*/ 1188915 w 1219141"/>
              <a:gd name="connsiteY4" fmla="*/ 1108898 h 2046968"/>
              <a:gd name="connsiteX5" fmla="*/ 832046 w 1219141"/>
              <a:gd name="connsiteY5" fmla="*/ 428167 h 2046968"/>
              <a:gd name="connsiteX6" fmla="*/ 355904 w 1219141"/>
              <a:gd name="connsiteY6" fmla="*/ 0 h 2046968"/>
              <a:gd name="connsiteX0" fmla="*/ 0 w 1216015"/>
              <a:gd name="connsiteY0" fmla="*/ 1307534 h 2046969"/>
              <a:gd name="connsiteX1" fmla="*/ 504809 w 1216015"/>
              <a:gd name="connsiteY1" fmla="*/ 1631118 h 2046969"/>
              <a:gd name="connsiteX2" fmla="*/ 708294 w 1216015"/>
              <a:gd name="connsiteY2" fmla="*/ 2025772 h 2046969"/>
              <a:gd name="connsiteX3" fmla="*/ 1137068 w 1216015"/>
              <a:gd name="connsiteY3" fmla="*/ 1899028 h 2046969"/>
              <a:gd name="connsiteX4" fmla="*/ 1188915 w 1216015"/>
              <a:gd name="connsiteY4" fmla="*/ 1108898 h 2046969"/>
              <a:gd name="connsiteX5" fmla="*/ 832046 w 1216015"/>
              <a:gd name="connsiteY5" fmla="*/ 428167 h 2046969"/>
              <a:gd name="connsiteX6" fmla="*/ 355904 w 1216015"/>
              <a:gd name="connsiteY6" fmla="*/ 0 h 2046969"/>
              <a:gd name="connsiteX0" fmla="*/ 0 w 1216015"/>
              <a:gd name="connsiteY0" fmla="*/ 1307534 h 2053723"/>
              <a:gd name="connsiteX1" fmla="*/ 469201 w 1216015"/>
              <a:gd name="connsiteY1" fmla="*/ 1539410 h 2053723"/>
              <a:gd name="connsiteX2" fmla="*/ 708294 w 1216015"/>
              <a:gd name="connsiteY2" fmla="*/ 2025772 h 2053723"/>
              <a:gd name="connsiteX3" fmla="*/ 1137068 w 1216015"/>
              <a:gd name="connsiteY3" fmla="*/ 1899028 h 2053723"/>
              <a:gd name="connsiteX4" fmla="*/ 1188915 w 1216015"/>
              <a:gd name="connsiteY4" fmla="*/ 1108898 h 2053723"/>
              <a:gd name="connsiteX5" fmla="*/ 832046 w 1216015"/>
              <a:gd name="connsiteY5" fmla="*/ 428167 h 2053723"/>
              <a:gd name="connsiteX6" fmla="*/ 355904 w 1216015"/>
              <a:gd name="connsiteY6" fmla="*/ 0 h 2053723"/>
              <a:gd name="connsiteX0" fmla="*/ 0 w 1126994"/>
              <a:gd name="connsiteY0" fmla="*/ 1353387 h 2053722"/>
              <a:gd name="connsiteX1" fmla="*/ 380180 w 1126994"/>
              <a:gd name="connsiteY1" fmla="*/ 1539410 h 2053722"/>
              <a:gd name="connsiteX2" fmla="*/ 619273 w 1126994"/>
              <a:gd name="connsiteY2" fmla="*/ 2025772 h 2053722"/>
              <a:gd name="connsiteX3" fmla="*/ 1048047 w 1126994"/>
              <a:gd name="connsiteY3" fmla="*/ 1899028 h 2053722"/>
              <a:gd name="connsiteX4" fmla="*/ 1099894 w 1126994"/>
              <a:gd name="connsiteY4" fmla="*/ 1108898 h 2053722"/>
              <a:gd name="connsiteX5" fmla="*/ 743025 w 1126994"/>
              <a:gd name="connsiteY5" fmla="*/ 428167 h 2053722"/>
              <a:gd name="connsiteX6" fmla="*/ 266883 w 1126994"/>
              <a:gd name="connsiteY6" fmla="*/ 0 h 205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6994" h="2053722">
                <a:moveTo>
                  <a:pt x="0" y="1353387"/>
                </a:moveTo>
                <a:cubicBezTo>
                  <a:pt x="277504" y="1450058"/>
                  <a:pt x="276968" y="1427346"/>
                  <a:pt x="380180" y="1539410"/>
                </a:cubicBezTo>
                <a:cubicBezTo>
                  <a:pt x="483392" y="1651474"/>
                  <a:pt x="507962" y="1965836"/>
                  <a:pt x="619273" y="2025772"/>
                </a:cubicBezTo>
                <a:cubicBezTo>
                  <a:pt x="730584" y="2085708"/>
                  <a:pt x="967944" y="2051840"/>
                  <a:pt x="1048047" y="1899028"/>
                </a:cubicBezTo>
                <a:cubicBezTo>
                  <a:pt x="1128150" y="1746216"/>
                  <a:pt x="1150731" y="1354041"/>
                  <a:pt x="1099894" y="1108898"/>
                </a:cubicBezTo>
                <a:cubicBezTo>
                  <a:pt x="1049057" y="863755"/>
                  <a:pt x="869024" y="565479"/>
                  <a:pt x="743025" y="428167"/>
                </a:cubicBezTo>
                <a:cubicBezTo>
                  <a:pt x="617026" y="290855"/>
                  <a:pt x="368370" y="36445"/>
                  <a:pt x="266883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DE57453-16AF-EB78-28B3-5798376DE180}"/>
              </a:ext>
            </a:extLst>
          </p:cNvPr>
          <p:cNvSpPr/>
          <p:nvPr/>
        </p:nvSpPr>
        <p:spPr>
          <a:xfrm>
            <a:off x="3986146" y="6059680"/>
            <a:ext cx="1345215" cy="52731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Telegram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5F00E37-2402-6C71-EE85-A08EA2ADACAD}"/>
              </a:ext>
            </a:extLst>
          </p:cNvPr>
          <p:cNvSpPr/>
          <p:nvPr/>
        </p:nvSpPr>
        <p:spPr>
          <a:xfrm>
            <a:off x="8137318" y="5107296"/>
            <a:ext cx="1404412" cy="594122"/>
          </a:xfrm>
          <a:prstGeom prst="roundRect">
            <a:avLst/>
          </a:prstGeom>
          <a:solidFill>
            <a:schemeClr val="bg1">
              <a:alpha val="7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A5F407-5B26-2AB6-863B-DB3A5441C0EE}"/>
              </a:ext>
            </a:extLst>
          </p:cNvPr>
          <p:cNvSpPr txBox="1"/>
          <p:nvPr/>
        </p:nvSpPr>
        <p:spPr>
          <a:xfrm>
            <a:off x="7796420" y="5032881"/>
            <a:ext cx="211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Opposition contrôlée</a:t>
            </a:r>
            <a:endParaRPr lang="en-US" sz="2400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8CEEAC7-568C-F910-74B3-A11902B79AF8}"/>
              </a:ext>
            </a:extLst>
          </p:cNvPr>
          <p:cNvSpPr txBox="1"/>
          <p:nvPr/>
        </p:nvSpPr>
        <p:spPr>
          <a:xfrm>
            <a:off x="4960088" y="3302130"/>
            <a:ext cx="888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080A5B5-604E-32FE-2617-C788DFDFBFBE}"/>
              </a:ext>
            </a:extLst>
          </p:cNvPr>
          <p:cNvSpPr/>
          <p:nvPr/>
        </p:nvSpPr>
        <p:spPr>
          <a:xfrm>
            <a:off x="8903215" y="139222"/>
            <a:ext cx="2831932" cy="184581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un candidat ne passe pas ou plus : </a:t>
            </a:r>
            <a:b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propagande TV et sondages pour le pion suivant.  </a:t>
            </a:r>
            <a:b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Ex. : E. Philippe (</a:t>
            </a:r>
            <a:r>
              <a:rPr lang="fr-FR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Bilderberg</a:t>
            </a:r>
            <a:r>
              <a:rPr lang="fr-FR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sz="11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fr-F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S'il trahit : lâché de scandale ou chantage   </a:t>
            </a:r>
            <a:r>
              <a:rPr lang="fr-FR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 : Fillon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4F85F78E-0E32-1F5A-D7AA-528B66A53E7E}"/>
              </a:ext>
            </a:extLst>
          </p:cNvPr>
          <p:cNvSpPr/>
          <p:nvPr/>
        </p:nvSpPr>
        <p:spPr>
          <a:xfrm>
            <a:off x="4313873" y="1075769"/>
            <a:ext cx="868170" cy="343787"/>
          </a:xfrm>
          <a:prstGeom prst="round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05F7471B-6416-A313-8904-8AD0F2C86AAD}"/>
              </a:ext>
            </a:extLst>
          </p:cNvPr>
          <p:cNvSpPr/>
          <p:nvPr/>
        </p:nvSpPr>
        <p:spPr>
          <a:xfrm>
            <a:off x="7064802" y="1056854"/>
            <a:ext cx="901552" cy="363941"/>
          </a:xfrm>
          <a:prstGeom prst="round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F3770E-BBD9-8144-AE60-753DD231DAB1}"/>
              </a:ext>
            </a:extLst>
          </p:cNvPr>
          <p:cNvSpPr txBox="1"/>
          <p:nvPr/>
        </p:nvSpPr>
        <p:spPr>
          <a:xfrm>
            <a:off x="8248688" y="2202476"/>
            <a:ext cx="21109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00"/>
              </a:lnSpc>
            </a:pP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La</a:t>
            </a:r>
            <a:b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</a:rPr>
              <a:t>"droite"</a:t>
            </a:r>
            <a:endParaRPr lang="en-US" sz="2400" dirty="0"/>
          </a:p>
        </p:txBody>
      </p:sp>
      <p:pic>
        <p:nvPicPr>
          <p:cNvPr id="3" name="Picture 2" descr="Flag: France on Google Noto Color Emoji 15.0">
            <a:extLst>
              <a:ext uri="{FF2B5EF4-FFF2-40B4-BE49-F238E27FC236}">
                <a16:creationId xmlns:a16="http://schemas.microsoft.com/office/drawing/2014/main" id="{8D0CE1BD-7564-81A3-5C7F-E39744D63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647" y="5260539"/>
            <a:ext cx="196348" cy="19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4AC3582-9430-987A-A0E2-FE1358D20318}"/>
              </a:ext>
            </a:extLst>
          </p:cNvPr>
          <p:cNvSpPr txBox="1"/>
          <p:nvPr/>
        </p:nvSpPr>
        <p:spPr>
          <a:xfrm>
            <a:off x="7129651" y="1351514"/>
            <a:ext cx="892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dopamine</a:t>
            </a:r>
            <a:endParaRPr lang="en-US" sz="1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38664-2CD2-D5CC-326D-47ACA5332EB7}"/>
              </a:ext>
            </a:extLst>
          </p:cNvPr>
          <p:cNvSpPr txBox="1"/>
          <p:nvPr/>
        </p:nvSpPr>
        <p:spPr>
          <a:xfrm>
            <a:off x="4321987" y="1352352"/>
            <a:ext cx="868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dopamine</a:t>
            </a:r>
            <a:endParaRPr lang="en-US" sz="12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E9527AC-B2C5-05BA-21F7-EA7C8635B824}"/>
              </a:ext>
            </a:extLst>
          </p:cNvPr>
          <p:cNvSpPr txBox="1"/>
          <p:nvPr/>
        </p:nvSpPr>
        <p:spPr>
          <a:xfrm rot="3679603" flipH="1">
            <a:off x="7441642" y="2229586"/>
            <a:ext cx="12845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242731"/>
                </a:solidFill>
                <a:effectLst/>
                <a:latin typeface="Manrope"/>
              </a:rPr>
              <a:t>cortisol </a:t>
            </a:r>
            <a:br>
              <a:rPr lang="en-US" sz="600" i="0" dirty="0">
                <a:solidFill>
                  <a:srgbClr val="242731"/>
                </a:solidFill>
                <a:effectLst/>
                <a:latin typeface="Manrope"/>
              </a:rPr>
            </a:br>
            <a:br>
              <a:rPr lang="en-US" sz="600" i="0" dirty="0">
                <a:solidFill>
                  <a:srgbClr val="242731"/>
                </a:solidFill>
                <a:effectLst/>
                <a:latin typeface="Manrope"/>
              </a:rPr>
            </a:br>
            <a:r>
              <a:rPr lang="en-US" sz="1200" i="0" dirty="0">
                <a:solidFill>
                  <a:srgbClr val="242731"/>
                </a:solidFill>
                <a:effectLst/>
                <a:latin typeface="Manrope"/>
              </a:rPr>
              <a:t>= </a:t>
            </a:r>
            <a:r>
              <a:rPr lang="en-US" sz="1200" i="0" dirty="0" err="1">
                <a:solidFill>
                  <a:srgbClr val="242731"/>
                </a:solidFill>
                <a:effectLst/>
                <a:latin typeface="Manrope"/>
              </a:rPr>
              <a:t>peur</a:t>
            </a:r>
            <a:endParaRPr lang="en-US" sz="1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C379185-A74F-3238-7B4A-B0B4F6A400A7}"/>
              </a:ext>
            </a:extLst>
          </p:cNvPr>
          <p:cNvSpPr txBox="1"/>
          <p:nvPr/>
        </p:nvSpPr>
        <p:spPr>
          <a:xfrm flipH="1">
            <a:off x="5331361" y="6439012"/>
            <a:ext cx="169587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i="0" dirty="0" err="1">
                <a:solidFill>
                  <a:srgbClr val="242731"/>
                </a:solidFill>
                <a:effectLst/>
                <a:latin typeface="Manrope"/>
              </a:rPr>
              <a:t>ocytocine</a:t>
            </a:r>
            <a:r>
              <a:rPr lang="en-US" sz="1300" i="0" dirty="0">
                <a:solidFill>
                  <a:srgbClr val="242731"/>
                </a:solidFill>
                <a:effectLst/>
                <a:latin typeface="Manrope"/>
              </a:rPr>
              <a:t> = amour</a:t>
            </a:r>
            <a:endParaRPr lang="en-US" sz="1300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B4159C09-EE53-2126-4AA9-CCD2B93F8C82}"/>
              </a:ext>
            </a:extLst>
          </p:cNvPr>
          <p:cNvSpPr/>
          <p:nvPr/>
        </p:nvSpPr>
        <p:spPr>
          <a:xfrm>
            <a:off x="5541106" y="6078600"/>
            <a:ext cx="1234354" cy="343787"/>
          </a:xfrm>
          <a:prstGeom prst="roundRect">
            <a:avLst/>
          </a:prstGeom>
          <a:solidFill>
            <a:schemeClr val="bg1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spirituel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17C8A5-70AB-B902-95D3-791BB64E8631}"/>
              </a:ext>
            </a:extLst>
          </p:cNvPr>
          <p:cNvSpPr/>
          <p:nvPr/>
        </p:nvSpPr>
        <p:spPr>
          <a:xfrm>
            <a:off x="532567" y="1752166"/>
            <a:ext cx="3176437" cy="393622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fr-FR" sz="1600" b="1" dirty="0">
                <a:solidFill>
                  <a:srgbClr val="C00000"/>
                </a:solidFill>
              </a:rPr>
              <a:t>50 'agents-relais' </a:t>
            </a: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influents en FR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98B432B-A46D-8286-A20D-21F82004DC81}"/>
              </a:ext>
            </a:extLst>
          </p:cNvPr>
          <p:cNvSpPr txBox="1"/>
          <p:nvPr/>
        </p:nvSpPr>
        <p:spPr>
          <a:xfrm rot="17920397">
            <a:off x="3952015" y="1868789"/>
            <a:ext cx="8320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242731"/>
                </a:solidFill>
                <a:effectLst/>
                <a:latin typeface="Manrope"/>
              </a:rPr>
              <a:t>cortisol </a:t>
            </a:r>
            <a:br>
              <a:rPr lang="en-US" sz="600" i="0" dirty="0">
                <a:solidFill>
                  <a:srgbClr val="242731"/>
                </a:solidFill>
                <a:effectLst/>
                <a:latin typeface="Manrope"/>
              </a:rPr>
            </a:br>
            <a:br>
              <a:rPr lang="en-US" sz="600" i="0" dirty="0">
                <a:solidFill>
                  <a:srgbClr val="242731"/>
                </a:solidFill>
                <a:effectLst/>
                <a:latin typeface="Manrope"/>
              </a:rPr>
            </a:br>
            <a:r>
              <a:rPr lang="en-US" sz="1200" dirty="0">
                <a:solidFill>
                  <a:srgbClr val="242731"/>
                </a:solidFill>
                <a:latin typeface="Manrope"/>
              </a:rPr>
              <a:t> </a:t>
            </a:r>
            <a:r>
              <a:rPr lang="en-US" sz="1200" i="0" dirty="0">
                <a:solidFill>
                  <a:srgbClr val="242731"/>
                </a:solidFill>
                <a:effectLst/>
                <a:latin typeface="Manrope"/>
              </a:rPr>
              <a:t> </a:t>
            </a:r>
            <a:r>
              <a:rPr lang="en-US" sz="1200" i="0" dirty="0" err="1">
                <a:solidFill>
                  <a:srgbClr val="242731"/>
                </a:solidFill>
                <a:effectLst/>
                <a:latin typeface="Manrope"/>
              </a:rPr>
              <a:t>peur</a:t>
            </a:r>
            <a:endParaRPr lang="en-US" sz="120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A019D24-72C9-5D78-E988-7DE16249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Picture 14" descr="Barrel Erdöl- Und Dollarzeichen Stock Abbildung - Illustration von ...">
            <a:extLst>
              <a:ext uri="{FF2B5EF4-FFF2-40B4-BE49-F238E27FC236}">
                <a16:creationId xmlns:a16="http://schemas.microsoft.com/office/drawing/2014/main" id="{3F143D0C-8A11-A98F-5F30-0F6B852D4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5379" y="2956211"/>
            <a:ext cx="892623" cy="9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58ADDEC-3A28-DDF5-8AC3-8EAAAD97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133" y="94607"/>
            <a:ext cx="7292339" cy="491651"/>
          </a:xfrm>
        </p:spPr>
        <p:txBody>
          <a:bodyPr>
            <a:noAutofit/>
          </a:bodyPr>
          <a:lstStyle/>
          <a:p>
            <a:pPr algn="ctr"/>
            <a:r>
              <a:rPr lang="fr-FR" sz="3200" dirty="0"/>
              <a:t>Le système mondial / national / local</a:t>
            </a:r>
            <a:endParaRPr lang="en-US" sz="3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9B828E9-B67E-5C8A-6F0B-F1E9D6B8453F}"/>
              </a:ext>
            </a:extLst>
          </p:cNvPr>
          <p:cNvSpPr txBox="1"/>
          <p:nvPr/>
        </p:nvSpPr>
        <p:spPr>
          <a:xfrm>
            <a:off x="1760307" y="492201"/>
            <a:ext cx="8790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Histoire monétaire pour enfin s'élever des débats "Or vs Bitcoin" tout à fait déplacés</a:t>
            </a:r>
            <a:b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bon collatéral n'est pas forcément une bonne monnaie.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EBF48F-CC48-D049-A615-3DD9EE233DEB}"/>
              </a:ext>
            </a:extLst>
          </p:cNvPr>
          <p:cNvSpPr/>
          <p:nvPr/>
        </p:nvSpPr>
        <p:spPr>
          <a:xfrm>
            <a:off x="872320" y="1111384"/>
            <a:ext cx="200807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Etalon </a:t>
            </a:r>
          </a:p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mondial</a:t>
            </a: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39F4D-7043-02E7-C9F9-E51936E6D9E6}"/>
              </a:ext>
            </a:extLst>
          </p:cNvPr>
          <p:cNvSpPr/>
          <p:nvPr/>
        </p:nvSpPr>
        <p:spPr>
          <a:xfrm>
            <a:off x="4309600" y="1116788"/>
            <a:ext cx="29839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Réserve nationale</a:t>
            </a:r>
          </a:p>
          <a:p>
            <a:pPr algn="ctr"/>
            <a:r>
              <a:rPr lang="fr-FR" sz="2600" dirty="0">
                <a:solidFill>
                  <a:schemeClr val="accent5">
                    <a:lumMod val="75000"/>
                  </a:schemeClr>
                </a:solidFill>
              </a:rPr>
              <a:t>collatéral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E9E776-A567-051E-6F4F-939624EB291F}"/>
              </a:ext>
            </a:extLst>
          </p:cNvPr>
          <p:cNvSpPr txBox="1"/>
          <p:nvPr/>
        </p:nvSpPr>
        <p:spPr>
          <a:xfrm>
            <a:off x="5106550" y="3929510"/>
            <a:ext cx="2964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Or –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à Paris </a:t>
            </a:r>
            <a:r>
              <a:rPr lang="fr-FR" strike="sngStrike" dirty="0">
                <a:solidFill>
                  <a:schemeClr val="tx2">
                    <a:lumMod val="50000"/>
                  </a:schemeClr>
                </a:solidFill>
              </a:rPr>
              <a:t>(Argent)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AC0A4F-C5AB-93CC-7556-83EBD0CFB546}"/>
              </a:ext>
            </a:extLst>
          </p:cNvPr>
          <p:cNvSpPr txBox="1"/>
          <p:nvPr/>
        </p:nvSpPr>
        <p:spPr>
          <a:xfrm>
            <a:off x="378463" y="2065491"/>
            <a:ext cx="33192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chemeClr val="tx2">
                    <a:lumMod val="50000"/>
                  </a:schemeClr>
                </a:solidFill>
              </a:rPr>
              <a:t>Avant 1971 : Or</a:t>
            </a:r>
            <a:endParaRPr lang="fr-FR" sz="1600" i="1" dirty="0">
              <a:solidFill>
                <a:schemeClr val="tx2">
                  <a:lumMod val="50000"/>
                </a:schemeClr>
              </a:solidFill>
            </a:endParaRPr>
          </a:p>
          <a:p>
            <a:endParaRPr lang="fr-FR" sz="1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2023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: 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Dollars $ + armée US</a:t>
            </a:r>
          </a:p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(monnaies flottantes)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9FB92AD-4A1B-4788-E845-C5258500C7DD}"/>
              </a:ext>
            </a:extLst>
          </p:cNvPr>
          <p:cNvSpPr txBox="1"/>
          <p:nvPr/>
        </p:nvSpPr>
        <p:spPr>
          <a:xfrm>
            <a:off x="181287" y="5980013"/>
            <a:ext cx="35675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Consensus d'économistes des Etats dominants </a:t>
            </a:r>
          </a:p>
          <a:p>
            <a:r>
              <a:rPr lang="fr-FR" b="1" dirty="0">
                <a:solidFill>
                  <a:srgbClr val="C00000"/>
                </a:solidFill>
              </a:rPr>
              <a:t>Le peuple n'est pas décisionnaire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CC2965-D0AB-12F9-04BA-25F9A02EEE04}"/>
              </a:ext>
            </a:extLst>
          </p:cNvPr>
          <p:cNvSpPr/>
          <p:nvPr/>
        </p:nvSpPr>
        <p:spPr>
          <a:xfrm>
            <a:off x="8750987" y="1065690"/>
            <a:ext cx="29839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Moyens d'échange</a:t>
            </a:r>
          </a:p>
          <a:p>
            <a:pPr algn="ctr"/>
            <a:r>
              <a:rPr lang="fr-FR" sz="2600" dirty="0">
                <a:solidFill>
                  <a:schemeClr val="accent5">
                    <a:lumMod val="75000"/>
                  </a:schemeClr>
                </a:solidFill>
              </a:rPr>
              <a:t>locaux/nationaux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F30B371-BC02-6C44-12C2-8114CDA0ACE1}"/>
              </a:ext>
            </a:extLst>
          </p:cNvPr>
          <p:cNvSpPr txBox="1"/>
          <p:nvPr/>
        </p:nvSpPr>
        <p:spPr>
          <a:xfrm>
            <a:off x="447542" y="3900352"/>
            <a:ext cx="2574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simple </a:t>
            </a:r>
            <a:r>
              <a:rPr lang="fr-FR" b="1" u="sng" dirty="0">
                <a:solidFill>
                  <a:schemeClr val="tx2">
                    <a:lumMod val="50000"/>
                  </a:schemeClr>
                </a:solidFill>
              </a:rPr>
              <a:t>convention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choisissant 1 collatéral de référence !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DA7ECE6-7CAC-0CFD-F0C1-787F7DEA49F0}"/>
              </a:ext>
            </a:extLst>
          </p:cNvPr>
          <p:cNvCxnSpPr>
            <a:cxnSpLocks/>
          </p:cNvCxnSpPr>
          <p:nvPr/>
        </p:nvCxnSpPr>
        <p:spPr>
          <a:xfrm>
            <a:off x="2562867" y="1390746"/>
            <a:ext cx="1070271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0" descr="Bank building icon isolated on white background 593729 - Download Free ...">
            <a:extLst>
              <a:ext uri="{FF2B5EF4-FFF2-40B4-BE49-F238E27FC236}">
                <a16:creationId xmlns:a16="http://schemas.microsoft.com/office/drawing/2014/main" id="{C91CB0A7-DAE5-444C-9FCC-EDB21D286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50" b="93000" l="9667" r="89750">
                        <a14:foregroundMark x1="77750" y1="56167" x2="69917" y2="29083"/>
                        <a14:foregroundMark x1="69917" y1="29083" x2="54417" y2="27917"/>
                        <a14:foregroundMark x1="74417" y1="42417" x2="57583" y2="23000"/>
                        <a14:foregroundMark x1="57583" y1="23000" x2="40333" y2="29500"/>
                        <a14:foregroundMark x1="40333" y1="29500" x2="33583" y2="36167"/>
                        <a14:foregroundMark x1="57333" y1="24583" x2="35917" y2="23917"/>
                        <a14:foregroundMark x1="35917" y1="23917" x2="17667" y2="38083"/>
                        <a14:foregroundMark x1="17667" y1="38083" x2="16167" y2="44083"/>
                        <a14:foregroundMark x1="36083" y1="23333" x2="19833" y2="56750"/>
                        <a14:foregroundMark x1="19833" y1="56750" x2="19833" y2="65333"/>
                        <a14:foregroundMark x1="40667" y1="27500" x2="29417" y2="70333"/>
                        <a14:foregroundMark x1="29417" y1="70333" x2="29417" y2="73667"/>
                        <a14:foregroundMark x1="76917" y1="30417" x2="78583" y2="64917"/>
                        <a14:foregroundMark x1="77333" y1="37833" x2="66000" y2="67917"/>
                        <a14:foregroundMark x1="66000" y1="67917" x2="64833" y2="45750"/>
                        <a14:foregroundMark x1="65250" y1="41583" x2="69083" y2="63833"/>
                        <a14:foregroundMark x1="69083" y1="63833" x2="78583" y2="80750"/>
                        <a14:foregroundMark x1="78583" y1="80750" x2="78583" y2="81167"/>
                        <a14:foregroundMark x1="89000" y1="82833" x2="89000" y2="82833"/>
                        <a14:foregroundMark x1="89750" y1="82833" x2="79417" y2="79500"/>
                        <a14:foregroundMark x1="77750" y1="59917" x2="79417" y2="78500"/>
                        <a14:foregroundMark x1="79417" y1="78500" x2="81917" y2="83250"/>
                        <a14:foregroundMark x1="20667" y1="67000" x2="20667" y2="79083"/>
                        <a14:foregroundMark x1="24167" y1="70000" x2="15333" y2="77000"/>
                        <a14:foregroundMark x1="19167" y1="72750" x2="17750" y2="44500"/>
                        <a14:foregroundMark x1="17917" y1="57417" x2="17917" y2="76000"/>
                        <a14:foregroundMark x1="87333" y1="79000" x2="82333" y2="74000"/>
                        <a14:foregroundMark x1="54667" y1="27083" x2="44667" y2="13583"/>
                        <a14:foregroundMark x1="45833" y1="13167" x2="40667" y2="14917"/>
                        <a14:foregroundMark x1="45083" y1="12333" x2="55417" y2="13167"/>
                        <a14:foregroundMark x1="53583" y1="92667" x2="39167" y2="92667"/>
                        <a14:foregroundMark x1="74250" y1="92000" x2="47083" y2="91000"/>
                        <a14:foregroundMark x1="80417" y1="91667" x2="66333" y2="91667"/>
                        <a14:foregroundMark x1="42250" y1="92333" x2="12750" y2="91000"/>
                        <a14:foregroundMark x1="77000" y1="93000" x2="85250" y2="913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3" r="3009"/>
          <a:stretch/>
        </p:blipFill>
        <p:spPr bwMode="auto">
          <a:xfrm>
            <a:off x="5875571" y="2756163"/>
            <a:ext cx="622743" cy="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eric Bank Logo - LogoDix">
            <a:extLst>
              <a:ext uri="{FF2B5EF4-FFF2-40B4-BE49-F238E27FC236}">
                <a16:creationId xmlns:a16="http://schemas.microsoft.com/office/drawing/2014/main" id="{8D8BB81A-A958-779F-5C13-8A590999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45" y="2740134"/>
            <a:ext cx="1574698" cy="118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3381063-96FA-5DEF-07F0-669F22ECAAC1}"/>
              </a:ext>
            </a:extLst>
          </p:cNvPr>
          <p:cNvSpPr txBox="1"/>
          <p:nvPr/>
        </p:nvSpPr>
        <p:spPr>
          <a:xfrm>
            <a:off x="3697741" y="5035554"/>
            <a:ext cx="150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>
                <a:solidFill>
                  <a:schemeClr val="accent5">
                    <a:lumMod val="75000"/>
                  </a:schemeClr>
                </a:solidFill>
              </a:rPr>
              <a:t>Dans 10 ans :</a:t>
            </a:r>
          </a:p>
        </p:txBody>
      </p:sp>
      <p:pic>
        <p:nvPicPr>
          <p:cNvPr id="26" name="Picture 10" descr="Bank building icon isolated on white background 593729 - Download Free ...">
            <a:extLst>
              <a:ext uri="{FF2B5EF4-FFF2-40B4-BE49-F238E27FC236}">
                <a16:creationId xmlns:a16="http://schemas.microsoft.com/office/drawing/2014/main" id="{66AC427F-3184-2D7E-7072-B73B0A2CE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50" b="93000" l="9667" r="89750">
                        <a14:foregroundMark x1="77750" y1="56167" x2="69917" y2="29083"/>
                        <a14:foregroundMark x1="69917" y1="29083" x2="54417" y2="27917"/>
                        <a14:foregroundMark x1="74417" y1="42417" x2="57583" y2="23000"/>
                        <a14:foregroundMark x1="57583" y1="23000" x2="40333" y2="29500"/>
                        <a14:foregroundMark x1="40333" y1="29500" x2="33583" y2="36167"/>
                        <a14:foregroundMark x1="57333" y1="24583" x2="35917" y2="23917"/>
                        <a14:foregroundMark x1="35917" y1="23917" x2="17667" y2="38083"/>
                        <a14:foregroundMark x1="17667" y1="38083" x2="16167" y2="44083"/>
                        <a14:foregroundMark x1="36083" y1="23333" x2="19833" y2="56750"/>
                        <a14:foregroundMark x1="19833" y1="56750" x2="19833" y2="65333"/>
                        <a14:foregroundMark x1="40667" y1="27500" x2="29417" y2="70333"/>
                        <a14:foregroundMark x1="29417" y1="70333" x2="29417" y2="73667"/>
                        <a14:foregroundMark x1="76917" y1="30417" x2="78583" y2="64917"/>
                        <a14:foregroundMark x1="77333" y1="37833" x2="66000" y2="67917"/>
                        <a14:foregroundMark x1="66000" y1="67917" x2="64833" y2="45750"/>
                        <a14:foregroundMark x1="65250" y1="41583" x2="69083" y2="63833"/>
                        <a14:foregroundMark x1="69083" y1="63833" x2="78583" y2="80750"/>
                        <a14:foregroundMark x1="78583" y1="80750" x2="78583" y2="81167"/>
                        <a14:foregroundMark x1="89000" y1="82833" x2="89000" y2="82833"/>
                        <a14:foregroundMark x1="89750" y1="82833" x2="79417" y2="79500"/>
                        <a14:foregroundMark x1="77750" y1="59917" x2="79417" y2="78500"/>
                        <a14:foregroundMark x1="79417" y1="78500" x2="81917" y2="83250"/>
                        <a14:foregroundMark x1="20667" y1="67000" x2="20667" y2="79083"/>
                        <a14:foregroundMark x1="24167" y1="70000" x2="15333" y2="77000"/>
                        <a14:foregroundMark x1="19167" y1="72750" x2="17750" y2="44500"/>
                        <a14:foregroundMark x1="17917" y1="57417" x2="17917" y2="76000"/>
                        <a14:foregroundMark x1="87333" y1="79000" x2="82333" y2="74000"/>
                        <a14:foregroundMark x1="54667" y1="27083" x2="44667" y2="13583"/>
                        <a14:foregroundMark x1="45833" y1="13167" x2="40667" y2="14917"/>
                        <a14:foregroundMark x1="45083" y1="12333" x2="55417" y2="13167"/>
                        <a14:foregroundMark x1="53583" y1="92667" x2="39167" y2="92667"/>
                        <a14:foregroundMark x1="74250" y1="92000" x2="47083" y2="91000"/>
                        <a14:foregroundMark x1="80417" y1="91667" x2="66333" y2="91667"/>
                        <a14:foregroundMark x1="42250" y1="92333" x2="12750" y2="91000"/>
                        <a14:foregroundMark x1="77000" y1="93000" x2="85250" y2="913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3" r="3009"/>
          <a:stretch/>
        </p:blipFill>
        <p:spPr bwMode="auto">
          <a:xfrm>
            <a:off x="6070176" y="3023096"/>
            <a:ext cx="622743" cy="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Bank building icon isolated on white background 593729 - Download Free ...">
            <a:extLst>
              <a:ext uri="{FF2B5EF4-FFF2-40B4-BE49-F238E27FC236}">
                <a16:creationId xmlns:a16="http://schemas.microsoft.com/office/drawing/2014/main" id="{ED463035-0AEE-34CA-B7B8-3D33E68F5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50" b="93000" l="9667" r="89750">
                        <a14:foregroundMark x1="77750" y1="56167" x2="69917" y2="29083"/>
                        <a14:foregroundMark x1="69917" y1="29083" x2="54417" y2="27917"/>
                        <a14:foregroundMark x1="74417" y1="42417" x2="57583" y2="23000"/>
                        <a14:foregroundMark x1="57583" y1="23000" x2="40333" y2="29500"/>
                        <a14:foregroundMark x1="40333" y1="29500" x2="33583" y2="36167"/>
                        <a14:foregroundMark x1="57333" y1="24583" x2="35917" y2="23917"/>
                        <a14:foregroundMark x1="35917" y1="23917" x2="17667" y2="38083"/>
                        <a14:foregroundMark x1="17667" y1="38083" x2="16167" y2="44083"/>
                        <a14:foregroundMark x1="36083" y1="23333" x2="19833" y2="56750"/>
                        <a14:foregroundMark x1="19833" y1="56750" x2="19833" y2="65333"/>
                        <a14:foregroundMark x1="40667" y1="27500" x2="29417" y2="70333"/>
                        <a14:foregroundMark x1="29417" y1="70333" x2="29417" y2="73667"/>
                        <a14:foregroundMark x1="76917" y1="30417" x2="78583" y2="64917"/>
                        <a14:foregroundMark x1="77333" y1="37833" x2="66000" y2="67917"/>
                        <a14:foregroundMark x1="66000" y1="67917" x2="64833" y2="45750"/>
                        <a14:foregroundMark x1="65250" y1="41583" x2="69083" y2="63833"/>
                        <a14:foregroundMark x1="69083" y1="63833" x2="78583" y2="80750"/>
                        <a14:foregroundMark x1="78583" y1="80750" x2="78583" y2="81167"/>
                        <a14:foregroundMark x1="89000" y1="82833" x2="89000" y2="82833"/>
                        <a14:foregroundMark x1="89750" y1="82833" x2="79417" y2="79500"/>
                        <a14:foregroundMark x1="77750" y1="59917" x2="79417" y2="78500"/>
                        <a14:foregroundMark x1="79417" y1="78500" x2="81917" y2="83250"/>
                        <a14:foregroundMark x1="20667" y1="67000" x2="20667" y2="79083"/>
                        <a14:foregroundMark x1="24167" y1="70000" x2="15333" y2="77000"/>
                        <a14:foregroundMark x1="19167" y1="72750" x2="17750" y2="44500"/>
                        <a14:foregroundMark x1="17917" y1="57417" x2="17917" y2="76000"/>
                        <a14:foregroundMark x1="87333" y1="79000" x2="82333" y2="74000"/>
                        <a14:foregroundMark x1="54667" y1="27083" x2="44667" y2="13583"/>
                        <a14:foregroundMark x1="45833" y1="13167" x2="40667" y2="14917"/>
                        <a14:foregroundMark x1="45083" y1="12333" x2="55417" y2="13167"/>
                        <a14:foregroundMark x1="53583" y1="92667" x2="39167" y2="92667"/>
                        <a14:foregroundMark x1="74250" y1="92000" x2="47083" y2="91000"/>
                        <a14:foregroundMark x1="80417" y1="91667" x2="66333" y2="91667"/>
                        <a14:foregroundMark x1="42250" y1="92333" x2="12750" y2="91000"/>
                        <a14:foregroundMark x1="77000" y1="93000" x2="85250" y2="913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3" r="3009"/>
          <a:stretch/>
        </p:blipFill>
        <p:spPr bwMode="auto">
          <a:xfrm>
            <a:off x="6303177" y="3303105"/>
            <a:ext cx="622743" cy="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AFEAE910-09A4-D743-E14D-4AE6A0B767EC}"/>
              </a:ext>
            </a:extLst>
          </p:cNvPr>
          <p:cNvSpPr txBox="1"/>
          <p:nvPr/>
        </p:nvSpPr>
        <p:spPr>
          <a:xfrm>
            <a:off x="5290196" y="4208946"/>
            <a:ext cx="2586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+ devises étrangères</a:t>
            </a:r>
            <a:br>
              <a:rPr lang="fr-FR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via réserves de change</a:t>
            </a:r>
            <a:endParaRPr lang="en-US" strike="sngStrike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A756D5D-7C0A-E9BD-3E99-2925F4097D4F}"/>
              </a:ext>
            </a:extLst>
          </p:cNvPr>
          <p:cNvSpPr txBox="1"/>
          <p:nvPr/>
        </p:nvSpPr>
        <p:spPr>
          <a:xfrm>
            <a:off x="8198527" y="4413638"/>
            <a:ext cx="381989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>
                <a:solidFill>
                  <a:schemeClr val="accent5">
                    <a:lumMod val="75000"/>
                  </a:schemeClr>
                </a:solidFill>
              </a:rPr>
              <a:t>D'ici 5 ans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paiement CBDC + Bitcoin /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Monero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?  + Argent ?</a:t>
            </a:r>
          </a:p>
          <a:p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(l'Or est devenu trop cher /unité de volume)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66A3728-79F3-685F-C7D5-41B17C2EA9CA}"/>
              </a:ext>
            </a:extLst>
          </p:cNvPr>
          <p:cNvCxnSpPr>
            <a:cxnSpLocks/>
          </p:cNvCxnSpPr>
          <p:nvPr/>
        </p:nvCxnSpPr>
        <p:spPr>
          <a:xfrm>
            <a:off x="7246430" y="1390746"/>
            <a:ext cx="906970" cy="0"/>
          </a:xfrm>
          <a:prstGeom prst="straightConnector1">
            <a:avLst/>
          </a:prstGeom>
          <a:ln w="635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78609CB8-58FB-D141-56E4-85A8BA4D1D37}"/>
              </a:ext>
            </a:extLst>
          </p:cNvPr>
          <p:cNvSpPr/>
          <p:nvPr/>
        </p:nvSpPr>
        <p:spPr>
          <a:xfrm>
            <a:off x="8291718" y="1169657"/>
            <a:ext cx="545942" cy="5459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1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810166D-0486-1763-5DFA-596FCCEFB696}"/>
              </a:ext>
            </a:extLst>
          </p:cNvPr>
          <p:cNvSpPr/>
          <p:nvPr/>
        </p:nvSpPr>
        <p:spPr>
          <a:xfrm>
            <a:off x="3810012" y="1164469"/>
            <a:ext cx="541455" cy="5414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2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2451882-8969-3323-26B3-ADD654025FE1}"/>
              </a:ext>
            </a:extLst>
          </p:cNvPr>
          <p:cNvSpPr/>
          <p:nvPr/>
        </p:nvSpPr>
        <p:spPr>
          <a:xfrm>
            <a:off x="704034" y="1117973"/>
            <a:ext cx="565704" cy="5657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Arial Black" panose="020B0A04020102020204" pitchFamily="34" charset="0"/>
                <a:cs typeface="Arabic Typesetting" panose="020B0604020202020204" pitchFamily="66" charset="-78"/>
              </a:rPr>
              <a:t>3</a:t>
            </a:r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  <a:cs typeface="Arabic Typesetting" panose="020B0604020202020204" pitchFamily="66" charset="-78"/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AE1BF7C-3055-D3C2-C611-D62F2AC16AD8}"/>
              </a:ext>
            </a:extLst>
          </p:cNvPr>
          <p:cNvCxnSpPr>
            <a:cxnSpLocks/>
          </p:cNvCxnSpPr>
          <p:nvPr/>
        </p:nvCxnSpPr>
        <p:spPr>
          <a:xfrm flipV="1">
            <a:off x="5427019" y="3068080"/>
            <a:ext cx="524374" cy="381022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74020B04-643E-B933-5F9D-3E83A5FB7102}"/>
              </a:ext>
            </a:extLst>
          </p:cNvPr>
          <p:cNvCxnSpPr>
            <a:cxnSpLocks/>
          </p:cNvCxnSpPr>
          <p:nvPr/>
        </p:nvCxnSpPr>
        <p:spPr>
          <a:xfrm>
            <a:off x="5368013" y="3423552"/>
            <a:ext cx="775980" cy="9659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1A4AFF7-9DE7-DF9F-B576-BBEC75286DE8}"/>
              </a:ext>
            </a:extLst>
          </p:cNvPr>
          <p:cNvCxnSpPr>
            <a:cxnSpLocks/>
          </p:cNvCxnSpPr>
          <p:nvPr/>
        </p:nvCxnSpPr>
        <p:spPr>
          <a:xfrm>
            <a:off x="5368013" y="3363134"/>
            <a:ext cx="911603" cy="363577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 54">
            <a:extLst>
              <a:ext uri="{FF2B5EF4-FFF2-40B4-BE49-F238E27FC236}">
                <a16:creationId xmlns:a16="http://schemas.microsoft.com/office/drawing/2014/main" id="{90E81303-A189-D096-537F-4B558D6BB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626" y="3293063"/>
            <a:ext cx="713401" cy="709254"/>
          </a:xfrm>
          <a:prstGeom prst="rect">
            <a:avLst/>
          </a:prstGeom>
        </p:spPr>
      </p:pic>
      <p:pic>
        <p:nvPicPr>
          <p:cNvPr id="1030" name="Picture 6" descr="Visa Debit Cards | Visa">
            <a:extLst>
              <a:ext uri="{FF2B5EF4-FFF2-40B4-BE49-F238E27FC236}">
                <a16:creationId xmlns:a16="http://schemas.microsoft.com/office/drawing/2014/main" id="{D3662FE3-99CE-2B5B-CE02-B83E7F48D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8327" y="3263123"/>
            <a:ext cx="1105204" cy="69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Gold Bar Icon #61843 - Free Icons Library">
            <a:extLst>
              <a:ext uri="{FF2B5EF4-FFF2-40B4-BE49-F238E27FC236}">
                <a16:creationId xmlns:a16="http://schemas.microsoft.com/office/drawing/2014/main" id="{7866D1EA-7E8B-DF1B-8FED-3051F19D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57" y="1848232"/>
            <a:ext cx="892623" cy="8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ZoneTexte 1026">
            <a:extLst>
              <a:ext uri="{FF2B5EF4-FFF2-40B4-BE49-F238E27FC236}">
                <a16:creationId xmlns:a16="http://schemas.microsoft.com/office/drawing/2014/main" id="{5259A1F9-A5C2-7294-6A3E-E9DF6EAFDF8B}"/>
              </a:ext>
            </a:extLst>
          </p:cNvPr>
          <p:cNvSpPr txBox="1"/>
          <p:nvPr/>
        </p:nvSpPr>
        <p:spPr>
          <a:xfrm>
            <a:off x="10792388" y="5446146"/>
            <a:ext cx="437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600" dirty="0"/>
          </a:p>
        </p:txBody>
      </p:sp>
      <p:grpSp>
        <p:nvGrpSpPr>
          <p:cNvPr id="1120" name="Groupe 1119">
            <a:extLst>
              <a:ext uri="{FF2B5EF4-FFF2-40B4-BE49-F238E27FC236}">
                <a16:creationId xmlns:a16="http://schemas.microsoft.com/office/drawing/2014/main" id="{671352FF-F0C3-6D8F-1AA2-AB527DCE871D}"/>
              </a:ext>
            </a:extLst>
          </p:cNvPr>
          <p:cNvGrpSpPr/>
          <p:nvPr/>
        </p:nvGrpSpPr>
        <p:grpSpPr>
          <a:xfrm>
            <a:off x="10329075" y="5315685"/>
            <a:ext cx="473535" cy="865595"/>
            <a:chOff x="10329075" y="5315685"/>
            <a:chExt cx="473535" cy="865595"/>
          </a:xfrm>
        </p:grpSpPr>
        <p:grpSp>
          <p:nvGrpSpPr>
            <p:cNvPr id="1040" name="Groupe 1039">
              <a:extLst>
                <a:ext uri="{FF2B5EF4-FFF2-40B4-BE49-F238E27FC236}">
                  <a16:creationId xmlns:a16="http://schemas.microsoft.com/office/drawing/2014/main" id="{A604F981-9880-365B-3D45-1DCB02DB7EFC}"/>
                </a:ext>
              </a:extLst>
            </p:cNvPr>
            <p:cNvGrpSpPr/>
            <p:nvPr/>
          </p:nvGrpSpPr>
          <p:grpSpPr>
            <a:xfrm>
              <a:off x="10329075" y="5315685"/>
              <a:ext cx="473535" cy="865595"/>
              <a:chOff x="10356764" y="5188827"/>
              <a:chExt cx="542702" cy="992028"/>
            </a:xfrm>
          </p:grpSpPr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1C713876-84A5-1402-705A-7FFF918B3CAF}"/>
                  </a:ext>
                </a:extLst>
              </p:cNvPr>
              <p:cNvGrpSpPr/>
              <p:nvPr/>
            </p:nvGrpSpPr>
            <p:grpSpPr>
              <a:xfrm>
                <a:off x="10356764" y="5188827"/>
                <a:ext cx="542702" cy="992028"/>
                <a:chOff x="10818185" y="3372935"/>
                <a:chExt cx="542702" cy="992028"/>
              </a:xfrm>
            </p:grpSpPr>
            <p:pic>
              <p:nvPicPr>
                <p:cNvPr id="59" name="Image 58">
                  <a:extLst>
                    <a:ext uri="{FF2B5EF4-FFF2-40B4-BE49-F238E27FC236}">
                      <a16:creationId xmlns:a16="http://schemas.microsoft.com/office/drawing/2014/main" id="{26AEFB63-BB7F-09E5-676C-B9401CBE8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818185" y="3372935"/>
                  <a:ext cx="542702" cy="875216"/>
                </a:xfrm>
                <a:prstGeom prst="rect">
                  <a:avLst/>
                </a:prstGeom>
              </p:spPr>
            </p:pic>
            <p:pic>
              <p:nvPicPr>
                <p:cNvPr id="60" name="Image 59">
                  <a:extLst>
                    <a:ext uri="{FF2B5EF4-FFF2-40B4-BE49-F238E27FC236}">
                      <a16:creationId xmlns:a16="http://schemas.microsoft.com/office/drawing/2014/main" id="{28180F2E-608E-F8BB-4495-E89A14571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818185" y="4058137"/>
                  <a:ext cx="542702" cy="306826"/>
                </a:xfrm>
                <a:prstGeom prst="rect">
                  <a:avLst/>
                </a:prstGeom>
              </p:spPr>
            </p:pic>
          </p:grpSp>
          <p:pic>
            <p:nvPicPr>
              <p:cNvPr id="1038" name="Image 1037">
                <a:extLst>
                  <a:ext uri="{FF2B5EF4-FFF2-40B4-BE49-F238E27FC236}">
                    <a16:creationId xmlns:a16="http://schemas.microsoft.com/office/drawing/2014/main" id="{E631E706-7DE0-3340-EDC2-A365E0B66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469730" y="5611035"/>
                <a:ext cx="316769" cy="175828"/>
              </a:xfrm>
              <a:prstGeom prst="rect">
                <a:avLst/>
              </a:prstGeom>
            </p:spPr>
          </p:pic>
        </p:grpSp>
        <p:pic>
          <p:nvPicPr>
            <p:cNvPr id="1046" name="Image 1045">
              <a:extLst>
                <a:ext uri="{FF2B5EF4-FFF2-40B4-BE49-F238E27FC236}">
                  <a16:creationId xmlns:a16="http://schemas.microsoft.com/office/drawing/2014/main" id="{D997F74B-F177-501B-69C8-A4D0ECC5A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2691" y="5714583"/>
              <a:ext cx="241336" cy="134699"/>
            </a:xfrm>
            <a:prstGeom prst="rect">
              <a:avLst/>
            </a:prstGeom>
          </p:spPr>
        </p:pic>
      </p:grpSp>
      <p:pic>
        <p:nvPicPr>
          <p:cNvPr id="62" name="Image 61">
            <a:extLst>
              <a:ext uri="{FF2B5EF4-FFF2-40B4-BE49-F238E27FC236}">
                <a16:creationId xmlns:a16="http://schemas.microsoft.com/office/drawing/2014/main" id="{C00E3688-8EB6-3023-3473-AC0F0740E0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632" y="5359470"/>
            <a:ext cx="764840" cy="756645"/>
          </a:xfrm>
          <a:prstGeom prst="rect">
            <a:avLst/>
          </a:prstGeom>
        </p:spPr>
      </p:pic>
      <p:grpSp>
        <p:nvGrpSpPr>
          <p:cNvPr id="1031" name="Groupe 1030">
            <a:extLst>
              <a:ext uri="{FF2B5EF4-FFF2-40B4-BE49-F238E27FC236}">
                <a16:creationId xmlns:a16="http://schemas.microsoft.com/office/drawing/2014/main" id="{3C49525A-D273-BC32-0830-2879D2E1F68B}"/>
              </a:ext>
            </a:extLst>
          </p:cNvPr>
          <p:cNvGrpSpPr/>
          <p:nvPr/>
        </p:nvGrpSpPr>
        <p:grpSpPr>
          <a:xfrm>
            <a:off x="9836594" y="5410598"/>
            <a:ext cx="699197" cy="652769"/>
            <a:chOff x="1386557" y="3126727"/>
            <a:chExt cx="1072644" cy="1001419"/>
          </a:xfrm>
        </p:grpSpPr>
        <p:sp>
          <p:nvSpPr>
            <p:cNvPr id="1033" name="Ellipse 1032">
              <a:extLst>
                <a:ext uri="{FF2B5EF4-FFF2-40B4-BE49-F238E27FC236}">
                  <a16:creationId xmlns:a16="http://schemas.microsoft.com/office/drawing/2014/main" id="{9F153057-36E1-5DA6-05A8-162D08DD8F79}"/>
                </a:ext>
              </a:extLst>
            </p:cNvPr>
            <p:cNvSpPr/>
            <p:nvPr/>
          </p:nvSpPr>
          <p:spPr>
            <a:xfrm>
              <a:off x="1401686" y="3145655"/>
              <a:ext cx="950687" cy="957095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5" name="Monero XMR">
              <a:extLst>
                <a:ext uri="{FF2B5EF4-FFF2-40B4-BE49-F238E27FC236}">
                  <a16:creationId xmlns:a16="http://schemas.microsoft.com/office/drawing/2014/main" id="{80A71BF5-3E13-C30E-A2F8-5F3437648B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6557" y="3126727"/>
              <a:ext cx="1072644" cy="100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CF0CF15-DA6B-78B4-0D90-F14003D3BE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55" y="5403069"/>
            <a:ext cx="687721" cy="687721"/>
          </a:xfrm>
          <a:prstGeom prst="rect">
            <a:avLst/>
          </a:prstGeom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86E914DA-C06E-4C91-4CED-D37533D9E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856" y="5803936"/>
            <a:ext cx="286855" cy="2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t is een CBDC (Central Bank Digital Currency)? - CryptoSchool">
            <a:extLst>
              <a:ext uri="{FF2B5EF4-FFF2-40B4-BE49-F238E27FC236}">
                <a16:creationId xmlns:a16="http://schemas.microsoft.com/office/drawing/2014/main" id="{209A6C34-9937-6D6B-12C8-F82DB17A3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218" y="5431860"/>
            <a:ext cx="662866" cy="6728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ZoneTexte 1024">
            <a:extLst>
              <a:ext uri="{FF2B5EF4-FFF2-40B4-BE49-F238E27FC236}">
                <a16:creationId xmlns:a16="http://schemas.microsoft.com/office/drawing/2014/main" id="{D8793EE4-A9C1-8831-0CF3-FAD74A5B34FC}"/>
              </a:ext>
            </a:extLst>
          </p:cNvPr>
          <p:cNvSpPr txBox="1"/>
          <p:nvPr/>
        </p:nvSpPr>
        <p:spPr>
          <a:xfrm>
            <a:off x="8307240" y="1935278"/>
            <a:ext cx="381989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tx2">
                    <a:lumMod val="50000"/>
                  </a:schemeClr>
                </a:solidFill>
              </a:rPr>
              <a:t>France </a:t>
            </a:r>
            <a:r>
              <a:rPr lang="fr-FR" sz="1600" i="1" dirty="0">
                <a:solidFill>
                  <a:schemeClr val="tx2">
                    <a:lumMod val="50000"/>
                  </a:schemeClr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1965</a:t>
            </a:r>
            <a:r>
              <a:rPr lang="fr-FR" sz="1600" i="1" dirty="0">
                <a:solidFill>
                  <a:schemeClr val="tx2">
                    <a:lumMod val="50000"/>
                  </a:schemeClr>
                </a:solidFill>
              </a:rPr>
              <a:t> : espèces Cuivre/Nickel</a:t>
            </a:r>
            <a:br>
              <a:rPr lang="fr-FR" sz="1600" i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fr-FR" sz="1600" i="1" dirty="0">
                <a:solidFill>
                  <a:schemeClr val="tx2">
                    <a:lumMod val="50000"/>
                  </a:schemeClr>
                </a:solidFill>
              </a:rPr>
              <a:t>+ pièces </a:t>
            </a:r>
            <a:r>
              <a:rPr lang="fr-FR" sz="1600" b="1" i="1" dirty="0">
                <a:solidFill>
                  <a:schemeClr val="tx2">
                    <a:lumMod val="50000"/>
                  </a:schemeClr>
                </a:solidFill>
              </a:rPr>
              <a:t>Argent </a:t>
            </a:r>
            <a:r>
              <a:rPr lang="fr-FR" sz="1600" i="1" dirty="0">
                <a:solidFill>
                  <a:schemeClr val="tx2">
                    <a:lumMod val="50000"/>
                  </a:schemeClr>
                </a:solidFill>
              </a:rPr>
              <a:t>+ échanges en Or</a:t>
            </a:r>
            <a:endParaRPr lang="fr-FR" sz="1200" i="1" dirty="0">
              <a:solidFill>
                <a:schemeClr val="tx2">
                  <a:lumMod val="50000"/>
                </a:schemeClr>
              </a:solidFill>
            </a:endParaRPr>
          </a:p>
          <a:p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France </a:t>
            </a: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</a:t>
            </a: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: pièces en Cuivre/Nickel </a:t>
            </a:r>
            <a:br>
              <a:rPr lang="fr-FR" sz="16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+ virements + paiements CB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29" name="ZoneTexte 1028">
            <a:extLst>
              <a:ext uri="{FF2B5EF4-FFF2-40B4-BE49-F238E27FC236}">
                <a16:creationId xmlns:a16="http://schemas.microsoft.com/office/drawing/2014/main" id="{2C75F6A9-27B6-353D-7E5B-C40027AFD97B}"/>
              </a:ext>
            </a:extLst>
          </p:cNvPr>
          <p:cNvSpPr txBox="1"/>
          <p:nvPr/>
        </p:nvSpPr>
        <p:spPr>
          <a:xfrm>
            <a:off x="8915552" y="5320172"/>
            <a:ext cx="6056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endParaRPr lang="en-US" sz="2000" b="1" dirty="0"/>
          </a:p>
        </p:txBody>
      </p:sp>
      <p:cxnSp>
        <p:nvCxnSpPr>
          <p:cNvPr id="1048" name="Connecteur droit avec flèche 1047">
            <a:extLst>
              <a:ext uri="{FF2B5EF4-FFF2-40B4-BE49-F238E27FC236}">
                <a16:creationId xmlns:a16="http://schemas.microsoft.com/office/drawing/2014/main" id="{669FABAD-8EF8-D6C1-0D32-785459DFD693}"/>
              </a:ext>
            </a:extLst>
          </p:cNvPr>
          <p:cNvCxnSpPr>
            <a:cxnSpLocks/>
          </p:cNvCxnSpPr>
          <p:nvPr/>
        </p:nvCxnSpPr>
        <p:spPr>
          <a:xfrm flipV="1">
            <a:off x="9130339" y="5658627"/>
            <a:ext cx="0" cy="508148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Image 1052">
            <a:extLst>
              <a:ext uri="{FF2B5EF4-FFF2-40B4-BE49-F238E27FC236}">
                <a16:creationId xmlns:a16="http://schemas.microsoft.com/office/drawing/2014/main" id="{B075A4CC-5A76-65EA-823B-C42C46D342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09" y="5431617"/>
            <a:ext cx="641635" cy="641635"/>
          </a:xfrm>
          <a:prstGeom prst="rect">
            <a:avLst/>
          </a:prstGeom>
        </p:spPr>
      </p:pic>
      <p:sp>
        <p:nvSpPr>
          <p:cNvPr id="1054" name="ZoneTexte 1053">
            <a:extLst>
              <a:ext uri="{FF2B5EF4-FFF2-40B4-BE49-F238E27FC236}">
                <a16:creationId xmlns:a16="http://schemas.microsoft.com/office/drawing/2014/main" id="{03A6FB08-7434-1CE8-6274-273903C8A9E2}"/>
              </a:ext>
            </a:extLst>
          </p:cNvPr>
          <p:cNvSpPr txBox="1"/>
          <p:nvPr/>
        </p:nvSpPr>
        <p:spPr>
          <a:xfrm>
            <a:off x="7410673" y="5524012"/>
            <a:ext cx="548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b="1" dirty="0"/>
          </a:p>
        </p:txBody>
      </p:sp>
      <p:sp>
        <p:nvSpPr>
          <p:cNvPr id="1055" name="ZoneTexte 1054">
            <a:extLst>
              <a:ext uri="{FF2B5EF4-FFF2-40B4-BE49-F238E27FC236}">
                <a16:creationId xmlns:a16="http://schemas.microsoft.com/office/drawing/2014/main" id="{15B674D5-411C-33A4-C546-BF0E72A3597E}"/>
              </a:ext>
            </a:extLst>
          </p:cNvPr>
          <p:cNvSpPr txBox="1"/>
          <p:nvPr/>
        </p:nvSpPr>
        <p:spPr>
          <a:xfrm>
            <a:off x="6444454" y="5431680"/>
            <a:ext cx="611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200" dirty="0"/>
          </a:p>
        </p:txBody>
      </p:sp>
      <p:pic>
        <p:nvPicPr>
          <p:cNvPr id="1056" name="Image 1055">
            <a:extLst>
              <a:ext uri="{FF2B5EF4-FFF2-40B4-BE49-F238E27FC236}">
                <a16:creationId xmlns:a16="http://schemas.microsoft.com/office/drawing/2014/main" id="{353BEF5D-B287-8871-FA75-4BAEF62204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547" y="5380558"/>
            <a:ext cx="732108" cy="724263"/>
          </a:xfrm>
          <a:prstGeom prst="rect">
            <a:avLst/>
          </a:prstGeom>
        </p:spPr>
      </p:pic>
      <p:sp>
        <p:nvSpPr>
          <p:cNvPr id="1057" name="ZoneTexte 1056">
            <a:extLst>
              <a:ext uri="{FF2B5EF4-FFF2-40B4-BE49-F238E27FC236}">
                <a16:creationId xmlns:a16="http://schemas.microsoft.com/office/drawing/2014/main" id="{94ECC92F-337B-1970-2D6D-2C2BCB7CD098}"/>
              </a:ext>
            </a:extLst>
          </p:cNvPr>
          <p:cNvSpPr txBox="1"/>
          <p:nvPr/>
        </p:nvSpPr>
        <p:spPr>
          <a:xfrm>
            <a:off x="5431878" y="5468256"/>
            <a:ext cx="611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200" dirty="0"/>
          </a:p>
        </p:txBody>
      </p:sp>
      <p:sp>
        <p:nvSpPr>
          <p:cNvPr id="1059" name="ZoneTexte 1058">
            <a:extLst>
              <a:ext uri="{FF2B5EF4-FFF2-40B4-BE49-F238E27FC236}">
                <a16:creationId xmlns:a16="http://schemas.microsoft.com/office/drawing/2014/main" id="{7622460C-D2E6-9249-365B-10427725C237}"/>
              </a:ext>
            </a:extLst>
          </p:cNvPr>
          <p:cNvSpPr txBox="1"/>
          <p:nvPr/>
        </p:nvSpPr>
        <p:spPr>
          <a:xfrm>
            <a:off x="3862171" y="2003936"/>
            <a:ext cx="4007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chemeClr val="tx2">
                    <a:lumMod val="50000"/>
                  </a:schemeClr>
                </a:solidFill>
              </a:rPr>
              <a:t>France 1965 : 4000 t d'Or </a:t>
            </a:r>
          </a:p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France 2023 : 2400 t d'Or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+ devises 40%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A7AE86A7-094C-50BB-768C-CE15592FF01F}"/>
              </a:ext>
            </a:extLst>
          </p:cNvPr>
          <p:cNvSpPr txBox="1"/>
          <p:nvPr/>
        </p:nvSpPr>
        <p:spPr>
          <a:xfrm>
            <a:off x="3413254" y="6065568"/>
            <a:ext cx="464919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Des représentants du peuple décident</a:t>
            </a:r>
            <a:b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dont les corrompus</a:t>
            </a:r>
          </a:p>
        </p:txBody>
      </p:sp>
      <p:pic>
        <p:nvPicPr>
          <p:cNvPr id="1063" name="Picture 6" descr="Gold Bar Icon #61843 - Free Icons Library">
            <a:extLst>
              <a:ext uri="{FF2B5EF4-FFF2-40B4-BE49-F238E27FC236}">
                <a16:creationId xmlns:a16="http://schemas.microsoft.com/office/drawing/2014/main" id="{3976A245-73C9-E30A-7416-583D316C7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alphaModFix amt="70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98985">
                        <a14:foregroundMark x1="36802" y1="10026" x2="6345" y2="19525"/>
                        <a14:foregroundMark x1="13452" y1="18734" x2="28173" y2="65963"/>
                        <a14:foregroundMark x1="28173" y1="65963" x2="70558" y2="84697"/>
                        <a14:foregroundMark x1="88579" y1="72823" x2="41878" y2="76517"/>
                        <a14:foregroundMark x1="41878" y1="76517" x2="3553" y2="36412"/>
                        <a14:foregroundMark x1="36294" y1="8443" x2="72335" y2="38522"/>
                        <a14:foregroundMark x1="72335" y1="38522" x2="87056" y2="67018"/>
                        <a14:foregroundMark x1="86548" y1="70185" x2="75127" y2="41689"/>
                        <a14:foregroundMark x1="88579" y1="70712" x2="73604" y2="37203"/>
                        <a14:foregroundMark x1="42386" y1="77045" x2="65990" y2="83377"/>
                        <a14:foregroundMark x1="69289" y1="82586" x2="42893" y2="77573"/>
                        <a14:foregroundMark x1="66497" y1="84960" x2="44416" y2="77836"/>
                        <a14:foregroundMark x1="45939" y1="80739" x2="66244" y2="85752"/>
                        <a14:foregroundMark x1="5584" y1="41161" x2="22081" y2="57784"/>
                        <a14:foregroundMark x1="88832" y1="70976" x2="74365" y2="38259"/>
                        <a14:foregroundMark x1="89340" y1="72559" x2="74619" y2="39314"/>
                        <a14:foregroundMark x1="89340" y1="72032" x2="74365" y2="37203"/>
                        <a14:foregroundMark x1="76650" y1="39578" x2="88325" y2="71768"/>
                        <a14:foregroundMark x1="78680" y1="43008" x2="87563" y2="70185"/>
                        <a14:foregroundMark x1="87817" y1="69657" x2="79442" y2="43536"/>
                        <a14:foregroundMark x1="80457" y1="43536" x2="88832" y2="70185"/>
                        <a14:foregroundMark x1="89340" y1="69921" x2="88579" y2="63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24474" y="5403069"/>
            <a:ext cx="794478" cy="7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2" descr="Piece 5 Francs Suisse 1968 - Dezi Judd">
            <a:extLst>
              <a:ext uri="{FF2B5EF4-FFF2-40B4-BE49-F238E27FC236}">
                <a16:creationId xmlns:a16="http://schemas.microsoft.com/office/drawing/2014/main" id="{D13E42E5-C30E-9FD1-D970-D2710EA2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223" b="99219" l="2930" r="95898">
                        <a14:foregroundMark x1="77832" y1="46582" x2="68262" y2="84082"/>
                        <a14:foregroundMark x1="68262" y1="84082" x2="53711" y2="83496"/>
                        <a14:foregroundMark x1="77441" y1="29492" x2="88965" y2="67676"/>
                        <a14:foregroundMark x1="88965" y1="67676" x2="62988" y2="80859"/>
                        <a14:foregroundMark x1="91016" y1="40332" x2="64160" y2="8984"/>
                        <a14:foregroundMark x1="64160" y1="8984" x2="28711" y2="12988"/>
                        <a14:foregroundMark x1="71191" y1="15234" x2="91406" y2="51660"/>
                        <a14:foregroundMark x1="91406" y1="51660" x2="75195" y2="79883"/>
                        <a14:foregroundMark x1="15820" y1="32129" x2="14648" y2="70313"/>
                        <a14:foregroundMark x1="14648" y1="70313" x2="40234" y2="99316"/>
                        <a14:foregroundMark x1="11914" y1="33691" x2="9277" y2="73633"/>
                        <a14:foregroundMark x1="9277" y1="73633" x2="20117" y2="84863"/>
                        <a14:foregroundMark x1="15137" y1="27148" x2="2930" y2="62793"/>
                        <a14:foregroundMark x1="2930" y1="62793" x2="10547" y2="74902"/>
                        <a14:foregroundMark x1="58984" y1="95996" x2="35254" y2="91406"/>
                        <a14:foregroundMark x1="88965" y1="71973" x2="91016" y2="34766"/>
                        <a14:foregroundMark x1="91016" y1="34766" x2="90332" y2="33105"/>
                        <a14:foregroundMark x1="13477" y1="20898" x2="46777" y2="3320"/>
                        <a14:foregroundMark x1="46777" y1="3320" x2="71582" y2="15234"/>
                        <a14:foregroundMark x1="89355" y1="32715" x2="87793" y2="70996"/>
                        <a14:foregroundMark x1="87793" y1="70996" x2="87012" y2="73340"/>
                        <a14:foregroundMark x1="91992" y1="73926" x2="95898" y2="35156"/>
                        <a14:foregroundMark x1="95898" y1="35156" x2="91992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869" y="5458653"/>
            <a:ext cx="603229" cy="6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ZoneTexte 1064">
            <a:extLst>
              <a:ext uri="{FF2B5EF4-FFF2-40B4-BE49-F238E27FC236}">
                <a16:creationId xmlns:a16="http://schemas.microsoft.com/office/drawing/2014/main" id="{11A45234-1D9B-FE94-61A9-01418B009A04}"/>
              </a:ext>
            </a:extLst>
          </p:cNvPr>
          <p:cNvSpPr txBox="1"/>
          <p:nvPr/>
        </p:nvSpPr>
        <p:spPr>
          <a:xfrm>
            <a:off x="5743051" y="5034473"/>
            <a:ext cx="2164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Argent      Bitcoin</a:t>
            </a:r>
          </a:p>
        </p:txBody>
      </p: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BD90DA89-FD55-60A2-FD8D-752EB02D3F33}"/>
              </a:ext>
            </a:extLst>
          </p:cNvPr>
          <p:cNvSpPr txBox="1"/>
          <p:nvPr/>
        </p:nvSpPr>
        <p:spPr>
          <a:xfrm>
            <a:off x="7770495" y="6221553"/>
            <a:ext cx="4400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Peuple asservi  </a:t>
            </a:r>
            <a:r>
              <a:rPr lang="fr-FR" b="1" dirty="0"/>
              <a:t>vs /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 peuple souverain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86" name="ZoneTexte 1085">
            <a:extLst>
              <a:ext uri="{FF2B5EF4-FFF2-40B4-BE49-F238E27FC236}">
                <a16:creationId xmlns:a16="http://schemas.microsoft.com/office/drawing/2014/main" id="{126AF548-A88C-1F90-E272-44010DF521B9}"/>
              </a:ext>
            </a:extLst>
          </p:cNvPr>
          <p:cNvSpPr txBox="1"/>
          <p:nvPr/>
        </p:nvSpPr>
        <p:spPr>
          <a:xfrm>
            <a:off x="268542" y="5046067"/>
            <a:ext cx="3319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>
                <a:solidFill>
                  <a:schemeClr val="accent5">
                    <a:lumMod val="75000"/>
                  </a:schemeClr>
                </a:solidFill>
              </a:rPr>
              <a:t>Dans 10 ans : 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Yuan CN¥ ou Or ?</a:t>
            </a:r>
          </a:p>
          <a:p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voire même Bitcoin ?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88" name="Picture 6" descr="Gold Bar Icon #61843 - Free Icons Library">
            <a:extLst>
              <a:ext uri="{FF2B5EF4-FFF2-40B4-BE49-F238E27FC236}">
                <a16:creationId xmlns:a16="http://schemas.microsoft.com/office/drawing/2014/main" id="{03E5EC83-4D30-CCD6-94BE-266524A94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alphaModFix amt="70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98985">
                        <a14:foregroundMark x1="36802" y1="10026" x2="6345" y2="19525"/>
                        <a14:foregroundMark x1="13452" y1="18734" x2="28173" y2="65963"/>
                        <a14:foregroundMark x1="28173" y1="65963" x2="70558" y2="84697"/>
                        <a14:foregroundMark x1="88579" y1="72823" x2="41878" y2="76517"/>
                        <a14:foregroundMark x1="41878" y1="76517" x2="3553" y2="36412"/>
                        <a14:foregroundMark x1="36294" y1="8443" x2="72335" y2="38522"/>
                        <a14:foregroundMark x1="72335" y1="38522" x2="87056" y2="67018"/>
                        <a14:foregroundMark x1="86548" y1="70185" x2="75127" y2="41689"/>
                        <a14:foregroundMark x1="88579" y1="70712" x2="73604" y2="37203"/>
                        <a14:foregroundMark x1="42386" y1="77045" x2="65990" y2="83377"/>
                        <a14:foregroundMark x1="69289" y1="82586" x2="42893" y2="77573"/>
                        <a14:foregroundMark x1="66497" y1="84960" x2="44416" y2="77836"/>
                        <a14:foregroundMark x1="45939" y1="80739" x2="66244" y2="85752"/>
                        <a14:foregroundMark x1="5584" y1="41161" x2="22081" y2="57784"/>
                        <a14:foregroundMark x1="88832" y1="70976" x2="74365" y2="38259"/>
                        <a14:foregroundMark x1="89340" y1="72559" x2="74619" y2="39314"/>
                        <a14:foregroundMark x1="89340" y1="72032" x2="74365" y2="37203"/>
                        <a14:foregroundMark x1="76650" y1="39578" x2="88325" y2="71768"/>
                        <a14:foregroundMark x1="78680" y1="43008" x2="87563" y2="70185"/>
                        <a14:foregroundMark x1="87817" y1="69657" x2="79442" y2="43536"/>
                        <a14:foregroundMark x1="80457" y1="43536" x2="88832" y2="70185"/>
                        <a14:foregroundMark x1="89340" y1="69921" x2="88579" y2="63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5759" y="3959974"/>
            <a:ext cx="794478" cy="7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2" descr="Piece 5 Francs Suisse 1968 - Dezi Judd">
            <a:extLst>
              <a:ext uri="{FF2B5EF4-FFF2-40B4-BE49-F238E27FC236}">
                <a16:creationId xmlns:a16="http://schemas.microsoft.com/office/drawing/2014/main" id="{5BFDF6B4-22AB-D2D5-4067-DD6D2468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223" b="99219" l="2930" r="95898">
                        <a14:foregroundMark x1="77832" y1="46582" x2="68262" y2="84082"/>
                        <a14:foregroundMark x1="68262" y1="84082" x2="53711" y2="83496"/>
                        <a14:foregroundMark x1="77441" y1="29492" x2="88965" y2="67676"/>
                        <a14:foregroundMark x1="88965" y1="67676" x2="62988" y2="80859"/>
                        <a14:foregroundMark x1="91016" y1="40332" x2="64160" y2="8984"/>
                        <a14:foregroundMark x1="64160" y1="8984" x2="28711" y2="12988"/>
                        <a14:foregroundMark x1="71191" y1="15234" x2="91406" y2="51660"/>
                        <a14:foregroundMark x1="91406" y1="51660" x2="75195" y2="79883"/>
                        <a14:foregroundMark x1="15820" y1="32129" x2="14648" y2="70313"/>
                        <a14:foregroundMark x1="14648" y1="70313" x2="40234" y2="99316"/>
                        <a14:foregroundMark x1="11914" y1="33691" x2="9277" y2="73633"/>
                        <a14:foregroundMark x1="9277" y1="73633" x2="20117" y2="84863"/>
                        <a14:foregroundMark x1="15137" y1="27148" x2="2930" y2="62793"/>
                        <a14:foregroundMark x1="2930" y1="62793" x2="10547" y2="74902"/>
                        <a14:foregroundMark x1="58984" y1="95996" x2="35254" y2="91406"/>
                        <a14:foregroundMark x1="88965" y1="71973" x2="91016" y2="34766"/>
                        <a14:foregroundMark x1="91016" y1="34766" x2="90332" y2="33105"/>
                        <a14:foregroundMark x1="13477" y1="20898" x2="46777" y2="3320"/>
                        <a14:foregroundMark x1="46777" y1="3320" x2="71582" y2="15234"/>
                        <a14:foregroundMark x1="89355" y1="32715" x2="87793" y2="70996"/>
                        <a14:foregroundMark x1="87793" y1="70996" x2="87012" y2="73340"/>
                        <a14:foregroundMark x1="91992" y1="73926" x2="95898" y2="35156"/>
                        <a14:foregroundMark x1="95898" y1="35156" x2="91992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54" y="4015558"/>
            <a:ext cx="603229" cy="6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ZoneTexte 1090">
            <a:extLst>
              <a:ext uri="{FF2B5EF4-FFF2-40B4-BE49-F238E27FC236}">
                <a16:creationId xmlns:a16="http://schemas.microsoft.com/office/drawing/2014/main" id="{8AEB68EC-40BB-723C-61F3-533E5A0FB054}"/>
              </a:ext>
            </a:extLst>
          </p:cNvPr>
          <p:cNvSpPr txBox="1"/>
          <p:nvPr/>
        </p:nvSpPr>
        <p:spPr>
          <a:xfrm>
            <a:off x="217742" y="142961"/>
            <a:ext cx="2279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2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fr-FR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 Mai 2023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92" name="Connecteur droit avec flèche 1091">
            <a:extLst>
              <a:ext uri="{FF2B5EF4-FFF2-40B4-BE49-F238E27FC236}">
                <a16:creationId xmlns:a16="http://schemas.microsoft.com/office/drawing/2014/main" id="{AA14C4D7-DA2B-BFC5-FFFC-A59A4BF270D7}"/>
              </a:ext>
            </a:extLst>
          </p:cNvPr>
          <p:cNvCxnSpPr>
            <a:cxnSpLocks/>
          </p:cNvCxnSpPr>
          <p:nvPr/>
        </p:nvCxnSpPr>
        <p:spPr>
          <a:xfrm>
            <a:off x="6920752" y="3260355"/>
            <a:ext cx="1570747" cy="41274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5" name="Groupe 1094">
            <a:extLst>
              <a:ext uri="{FF2B5EF4-FFF2-40B4-BE49-F238E27FC236}">
                <a16:creationId xmlns:a16="http://schemas.microsoft.com/office/drawing/2014/main" id="{816BC43F-BFE0-1934-5485-0389C097691D}"/>
              </a:ext>
            </a:extLst>
          </p:cNvPr>
          <p:cNvGrpSpPr/>
          <p:nvPr/>
        </p:nvGrpSpPr>
        <p:grpSpPr>
          <a:xfrm>
            <a:off x="7607880" y="3004106"/>
            <a:ext cx="462878" cy="438699"/>
            <a:chOff x="3209341" y="2216812"/>
            <a:chExt cx="1491862" cy="1401225"/>
          </a:xfrm>
        </p:grpSpPr>
        <p:sp>
          <p:nvSpPr>
            <p:cNvPr id="1096" name="Ellipse 1095">
              <a:extLst>
                <a:ext uri="{FF2B5EF4-FFF2-40B4-BE49-F238E27FC236}">
                  <a16:creationId xmlns:a16="http://schemas.microsoft.com/office/drawing/2014/main" id="{900FE0EB-967D-0496-C562-0D7B5F07070D}"/>
                </a:ext>
              </a:extLst>
            </p:cNvPr>
            <p:cNvSpPr/>
            <p:nvPr/>
          </p:nvSpPr>
          <p:spPr>
            <a:xfrm>
              <a:off x="3411802" y="2372428"/>
              <a:ext cx="1076323" cy="1089991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7" name="Picture 2" descr="Euro sign Currency symbol Exchange rate Money - euro png download - 500 ...">
              <a:extLst>
                <a:ext uri="{FF2B5EF4-FFF2-40B4-BE49-F238E27FC236}">
                  <a16:creationId xmlns:a16="http://schemas.microsoft.com/office/drawing/2014/main" id="{3A997F3C-B42F-0286-31EC-9B6ABC4EA3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10000" r="90000">
                          <a14:foregroundMark x1="63889" y1="42200" x2="63111" y2="68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8" r="19708"/>
            <a:stretch/>
          </p:blipFill>
          <p:spPr bwMode="auto">
            <a:xfrm>
              <a:off x="3209341" y="2216812"/>
              <a:ext cx="1491862" cy="140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2" name="Groupe 1101">
            <a:extLst>
              <a:ext uri="{FF2B5EF4-FFF2-40B4-BE49-F238E27FC236}">
                <a16:creationId xmlns:a16="http://schemas.microsoft.com/office/drawing/2014/main" id="{57B6D05F-EDA4-D63C-327F-3110D5F1D2CB}"/>
              </a:ext>
            </a:extLst>
          </p:cNvPr>
          <p:cNvGrpSpPr/>
          <p:nvPr/>
        </p:nvGrpSpPr>
        <p:grpSpPr>
          <a:xfrm>
            <a:off x="11011124" y="3087667"/>
            <a:ext cx="503928" cy="921151"/>
            <a:chOff x="10356764" y="5188827"/>
            <a:chExt cx="542702" cy="992028"/>
          </a:xfrm>
        </p:grpSpPr>
        <p:grpSp>
          <p:nvGrpSpPr>
            <p:cNvPr id="1103" name="Groupe 1102">
              <a:extLst>
                <a:ext uri="{FF2B5EF4-FFF2-40B4-BE49-F238E27FC236}">
                  <a16:creationId xmlns:a16="http://schemas.microsoft.com/office/drawing/2014/main" id="{8A4B6808-5DD5-A871-4494-911AA34E07DF}"/>
                </a:ext>
              </a:extLst>
            </p:cNvPr>
            <p:cNvGrpSpPr/>
            <p:nvPr/>
          </p:nvGrpSpPr>
          <p:grpSpPr>
            <a:xfrm>
              <a:off x="10356764" y="5188827"/>
              <a:ext cx="542702" cy="992028"/>
              <a:chOff x="10818185" y="3372935"/>
              <a:chExt cx="542702" cy="992028"/>
            </a:xfrm>
          </p:grpSpPr>
          <p:pic>
            <p:nvPicPr>
              <p:cNvPr id="1105" name="Image 1104">
                <a:extLst>
                  <a:ext uri="{FF2B5EF4-FFF2-40B4-BE49-F238E27FC236}">
                    <a16:creationId xmlns:a16="http://schemas.microsoft.com/office/drawing/2014/main" id="{6B8E3C32-F654-6AA4-F37F-18CAB120F0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3372935"/>
                <a:ext cx="542702" cy="875216"/>
              </a:xfrm>
              <a:prstGeom prst="rect">
                <a:avLst/>
              </a:prstGeom>
            </p:spPr>
          </p:pic>
          <p:pic>
            <p:nvPicPr>
              <p:cNvPr id="1106" name="Image 1105">
                <a:extLst>
                  <a:ext uri="{FF2B5EF4-FFF2-40B4-BE49-F238E27FC236}">
                    <a16:creationId xmlns:a16="http://schemas.microsoft.com/office/drawing/2014/main" id="{31CF60B0-3797-9ADE-FB9D-C1767010E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4058137"/>
                <a:ext cx="542702" cy="306826"/>
              </a:xfrm>
              <a:prstGeom prst="rect">
                <a:avLst/>
              </a:prstGeom>
            </p:spPr>
          </p:pic>
        </p:grpSp>
        <p:pic>
          <p:nvPicPr>
            <p:cNvPr id="1104" name="Image 1103">
              <a:extLst>
                <a:ext uri="{FF2B5EF4-FFF2-40B4-BE49-F238E27FC236}">
                  <a16:creationId xmlns:a16="http://schemas.microsoft.com/office/drawing/2014/main" id="{9CD41414-21C6-F871-D3A1-DDFA3D327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69730" y="5611035"/>
              <a:ext cx="316769" cy="175828"/>
            </a:xfrm>
            <a:prstGeom prst="rect">
              <a:avLst/>
            </a:prstGeom>
          </p:spPr>
        </p:pic>
      </p:grpSp>
      <p:cxnSp>
        <p:nvCxnSpPr>
          <p:cNvPr id="1107" name="Connecteur droit avec flèche 1106">
            <a:extLst>
              <a:ext uri="{FF2B5EF4-FFF2-40B4-BE49-F238E27FC236}">
                <a16:creationId xmlns:a16="http://schemas.microsoft.com/office/drawing/2014/main" id="{A3D6B5A4-F008-6D34-CFB1-F8FF9367C6FD}"/>
              </a:ext>
            </a:extLst>
          </p:cNvPr>
          <p:cNvCxnSpPr>
            <a:cxnSpLocks/>
          </p:cNvCxnSpPr>
          <p:nvPr/>
        </p:nvCxnSpPr>
        <p:spPr>
          <a:xfrm flipV="1">
            <a:off x="3122067" y="3406846"/>
            <a:ext cx="1145578" cy="0"/>
          </a:xfrm>
          <a:prstGeom prst="straightConnector1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ZoneTexte 1120">
            <a:extLst>
              <a:ext uri="{FF2B5EF4-FFF2-40B4-BE49-F238E27FC236}">
                <a16:creationId xmlns:a16="http://schemas.microsoft.com/office/drawing/2014/main" id="{F0BBC51A-8DC8-8077-CE5B-2CD29FCB7C30}"/>
              </a:ext>
            </a:extLst>
          </p:cNvPr>
          <p:cNvSpPr txBox="1"/>
          <p:nvPr/>
        </p:nvSpPr>
        <p:spPr>
          <a:xfrm>
            <a:off x="11734904" y="5243972"/>
            <a:ext cx="548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b="1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16B7A5-33B3-FD4B-58F2-140182C4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49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3591EC9-850C-0BF3-57D6-77DD58AAF89C}"/>
              </a:ext>
            </a:extLst>
          </p:cNvPr>
          <p:cNvSpPr txBox="1"/>
          <p:nvPr/>
        </p:nvSpPr>
        <p:spPr>
          <a:xfrm>
            <a:off x="2713595" y="2184386"/>
            <a:ext cx="926200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00" i="1" dirty="0">
                <a:latin typeface="Poppins" panose="00000500000000000000" pitchFamily="2" charset="0"/>
                <a:cs typeface="Poppins" panose="00000500000000000000" pitchFamily="2" charset="0"/>
              </a:rPr>
              <a:t>En 2023, chacun des 67M de Français possède indirectement 36 gr. d’or, soit l’équivalent d’env. 6 napoléons</a:t>
            </a:r>
          </a:p>
        </p:txBody>
      </p:sp>
      <p:pic>
        <p:nvPicPr>
          <p:cNvPr id="7" name="Picture 14" descr="Barrel Erdöl- Und Dollarzeichen Stock Abbildung - Illustration von ...">
            <a:extLst>
              <a:ext uri="{FF2B5EF4-FFF2-40B4-BE49-F238E27FC236}">
                <a16:creationId xmlns:a16="http://schemas.microsoft.com/office/drawing/2014/main" id="{38080662-16F7-59EF-3449-907657015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9986" y="738060"/>
            <a:ext cx="892623" cy="9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Bank building icon isolated on white background 593729 - Download Free ...">
            <a:extLst>
              <a:ext uri="{FF2B5EF4-FFF2-40B4-BE49-F238E27FC236}">
                <a16:creationId xmlns:a16="http://schemas.microsoft.com/office/drawing/2014/main" id="{1249D9CB-C107-2D56-ACE8-E8985BE96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50" b="93000" l="9667" r="89750">
                        <a14:foregroundMark x1="77750" y1="56167" x2="69917" y2="29083"/>
                        <a14:foregroundMark x1="69917" y1="29083" x2="54417" y2="27917"/>
                        <a14:foregroundMark x1="74417" y1="42417" x2="57583" y2="23000"/>
                        <a14:foregroundMark x1="57583" y1="23000" x2="40333" y2="29500"/>
                        <a14:foregroundMark x1="40333" y1="29500" x2="33583" y2="36167"/>
                        <a14:foregroundMark x1="57333" y1="24583" x2="35917" y2="23917"/>
                        <a14:foregroundMark x1="35917" y1="23917" x2="17667" y2="38083"/>
                        <a14:foregroundMark x1="17667" y1="38083" x2="16167" y2="44083"/>
                        <a14:foregroundMark x1="36083" y1="23333" x2="19833" y2="56750"/>
                        <a14:foregroundMark x1="19833" y1="56750" x2="19833" y2="65333"/>
                        <a14:foregroundMark x1="40667" y1="27500" x2="29417" y2="70333"/>
                        <a14:foregroundMark x1="29417" y1="70333" x2="29417" y2="73667"/>
                        <a14:foregroundMark x1="76917" y1="30417" x2="78583" y2="64917"/>
                        <a14:foregroundMark x1="77333" y1="37833" x2="66000" y2="67917"/>
                        <a14:foregroundMark x1="66000" y1="67917" x2="64833" y2="45750"/>
                        <a14:foregroundMark x1="65250" y1="41583" x2="69083" y2="63833"/>
                        <a14:foregroundMark x1="69083" y1="63833" x2="78583" y2="80750"/>
                        <a14:foregroundMark x1="78583" y1="80750" x2="78583" y2="81167"/>
                        <a14:foregroundMark x1="89000" y1="82833" x2="89000" y2="82833"/>
                        <a14:foregroundMark x1="89750" y1="82833" x2="79417" y2="79500"/>
                        <a14:foregroundMark x1="77750" y1="59917" x2="79417" y2="78500"/>
                        <a14:foregroundMark x1="79417" y1="78500" x2="81917" y2="83250"/>
                        <a14:foregroundMark x1="20667" y1="67000" x2="20667" y2="79083"/>
                        <a14:foregroundMark x1="24167" y1="70000" x2="15333" y2="77000"/>
                        <a14:foregroundMark x1="19167" y1="72750" x2="17750" y2="44500"/>
                        <a14:foregroundMark x1="17917" y1="57417" x2="17917" y2="76000"/>
                        <a14:foregroundMark x1="87333" y1="79000" x2="82333" y2="74000"/>
                        <a14:foregroundMark x1="54667" y1="27083" x2="44667" y2="13583"/>
                        <a14:foregroundMark x1="45833" y1="13167" x2="40667" y2="14917"/>
                        <a14:foregroundMark x1="45083" y1="12333" x2="55417" y2="13167"/>
                        <a14:foregroundMark x1="53583" y1="92667" x2="39167" y2="92667"/>
                        <a14:foregroundMark x1="74250" y1="92000" x2="47083" y2="91000"/>
                        <a14:foregroundMark x1="80417" y1="91667" x2="66333" y2="91667"/>
                        <a14:foregroundMark x1="42250" y1="92333" x2="12750" y2="91000"/>
                        <a14:foregroundMark x1="77000" y1="93000" x2="85250" y2="913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3" r="3009"/>
          <a:stretch/>
        </p:blipFill>
        <p:spPr bwMode="auto">
          <a:xfrm>
            <a:off x="5330431" y="576403"/>
            <a:ext cx="622743" cy="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Bank building icon isolated on white background 593729 - Download Free ...">
            <a:extLst>
              <a:ext uri="{FF2B5EF4-FFF2-40B4-BE49-F238E27FC236}">
                <a16:creationId xmlns:a16="http://schemas.microsoft.com/office/drawing/2014/main" id="{CED541EA-719D-01FB-7E35-AA1E7A36E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50" b="93000" l="9667" r="89750">
                        <a14:foregroundMark x1="77750" y1="56167" x2="69917" y2="29083"/>
                        <a14:foregroundMark x1="69917" y1="29083" x2="54417" y2="27917"/>
                        <a14:foregroundMark x1="74417" y1="42417" x2="57583" y2="23000"/>
                        <a14:foregroundMark x1="57583" y1="23000" x2="40333" y2="29500"/>
                        <a14:foregroundMark x1="40333" y1="29500" x2="33583" y2="36167"/>
                        <a14:foregroundMark x1="57333" y1="24583" x2="35917" y2="23917"/>
                        <a14:foregroundMark x1="35917" y1="23917" x2="17667" y2="38083"/>
                        <a14:foregroundMark x1="17667" y1="38083" x2="16167" y2="44083"/>
                        <a14:foregroundMark x1="36083" y1="23333" x2="19833" y2="56750"/>
                        <a14:foregroundMark x1="19833" y1="56750" x2="19833" y2="65333"/>
                        <a14:foregroundMark x1="40667" y1="27500" x2="29417" y2="70333"/>
                        <a14:foregroundMark x1="29417" y1="70333" x2="29417" y2="73667"/>
                        <a14:foregroundMark x1="76917" y1="30417" x2="78583" y2="64917"/>
                        <a14:foregroundMark x1="77333" y1="37833" x2="66000" y2="67917"/>
                        <a14:foregroundMark x1="66000" y1="67917" x2="64833" y2="45750"/>
                        <a14:foregroundMark x1="65250" y1="41583" x2="69083" y2="63833"/>
                        <a14:foregroundMark x1="69083" y1="63833" x2="78583" y2="80750"/>
                        <a14:foregroundMark x1="78583" y1="80750" x2="78583" y2="81167"/>
                        <a14:foregroundMark x1="89000" y1="82833" x2="89000" y2="82833"/>
                        <a14:foregroundMark x1="89750" y1="82833" x2="79417" y2="79500"/>
                        <a14:foregroundMark x1="77750" y1="59917" x2="79417" y2="78500"/>
                        <a14:foregroundMark x1="79417" y1="78500" x2="81917" y2="83250"/>
                        <a14:foregroundMark x1="20667" y1="67000" x2="20667" y2="79083"/>
                        <a14:foregroundMark x1="24167" y1="70000" x2="15333" y2="77000"/>
                        <a14:foregroundMark x1="19167" y1="72750" x2="17750" y2="44500"/>
                        <a14:foregroundMark x1="17917" y1="57417" x2="17917" y2="76000"/>
                        <a14:foregroundMark x1="87333" y1="79000" x2="82333" y2="74000"/>
                        <a14:foregroundMark x1="54667" y1="27083" x2="44667" y2="13583"/>
                        <a14:foregroundMark x1="45833" y1="13167" x2="40667" y2="14917"/>
                        <a14:foregroundMark x1="45083" y1="12333" x2="55417" y2="13167"/>
                        <a14:foregroundMark x1="53583" y1="92667" x2="39167" y2="92667"/>
                        <a14:foregroundMark x1="74250" y1="92000" x2="47083" y2="91000"/>
                        <a14:foregroundMark x1="80417" y1="91667" x2="66333" y2="91667"/>
                        <a14:foregroundMark x1="42250" y1="92333" x2="12750" y2="91000"/>
                        <a14:foregroundMark x1="77000" y1="93000" x2="85250" y2="913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3" r="3009"/>
          <a:stretch/>
        </p:blipFill>
        <p:spPr bwMode="auto">
          <a:xfrm>
            <a:off x="5523641" y="857903"/>
            <a:ext cx="622743" cy="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eneric Bank Logo - LogoDix">
            <a:extLst>
              <a:ext uri="{FF2B5EF4-FFF2-40B4-BE49-F238E27FC236}">
                <a16:creationId xmlns:a16="http://schemas.microsoft.com/office/drawing/2014/main" id="{CD718853-CBEC-F1A6-140C-5242058C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05" y="446074"/>
            <a:ext cx="1574698" cy="118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Bank building icon isolated on white background 593729 - Download Free ...">
            <a:extLst>
              <a:ext uri="{FF2B5EF4-FFF2-40B4-BE49-F238E27FC236}">
                <a16:creationId xmlns:a16="http://schemas.microsoft.com/office/drawing/2014/main" id="{B5192CE2-F694-FF59-F722-6FBDB6B22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50" b="93000" l="9667" r="89750">
                        <a14:foregroundMark x1="77750" y1="56167" x2="69917" y2="29083"/>
                        <a14:foregroundMark x1="69917" y1="29083" x2="54417" y2="27917"/>
                        <a14:foregroundMark x1="74417" y1="42417" x2="57583" y2="23000"/>
                        <a14:foregroundMark x1="57583" y1="23000" x2="40333" y2="29500"/>
                        <a14:foregroundMark x1="40333" y1="29500" x2="33583" y2="36167"/>
                        <a14:foregroundMark x1="57333" y1="24583" x2="35917" y2="23917"/>
                        <a14:foregroundMark x1="35917" y1="23917" x2="17667" y2="38083"/>
                        <a14:foregroundMark x1="17667" y1="38083" x2="16167" y2="44083"/>
                        <a14:foregroundMark x1="36083" y1="23333" x2="19833" y2="56750"/>
                        <a14:foregroundMark x1="19833" y1="56750" x2="19833" y2="65333"/>
                        <a14:foregroundMark x1="40667" y1="27500" x2="29417" y2="70333"/>
                        <a14:foregroundMark x1="29417" y1="70333" x2="29417" y2="73667"/>
                        <a14:foregroundMark x1="76917" y1="30417" x2="78583" y2="64917"/>
                        <a14:foregroundMark x1="77333" y1="37833" x2="66000" y2="67917"/>
                        <a14:foregroundMark x1="66000" y1="67917" x2="64833" y2="45750"/>
                        <a14:foregroundMark x1="65250" y1="41583" x2="69083" y2="63833"/>
                        <a14:foregroundMark x1="69083" y1="63833" x2="78583" y2="80750"/>
                        <a14:foregroundMark x1="78583" y1="80750" x2="78583" y2="81167"/>
                        <a14:foregroundMark x1="89000" y1="82833" x2="89000" y2="82833"/>
                        <a14:foregroundMark x1="89750" y1="82833" x2="79417" y2="79500"/>
                        <a14:foregroundMark x1="77750" y1="59917" x2="79417" y2="78500"/>
                        <a14:foregroundMark x1="79417" y1="78500" x2="81917" y2="83250"/>
                        <a14:foregroundMark x1="20667" y1="67000" x2="20667" y2="79083"/>
                        <a14:foregroundMark x1="24167" y1="70000" x2="15333" y2="77000"/>
                        <a14:foregroundMark x1="19167" y1="72750" x2="17750" y2="44500"/>
                        <a14:foregroundMark x1="17917" y1="57417" x2="17917" y2="76000"/>
                        <a14:foregroundMark x1="87333" y1="79000" x2="82333" y2="74000"/>
                        <a14:foregroundMark x1="54667" y1="27083" x2="44667" y2="13583"/>
                        <a14:foregroundMark x1="45833" y1="13167" x2="40667" y2="14917"/>
                        <a14:foregroundMark x1="45083" y1="12333" x2="55417" y2="13167"/>
                        <a14:foregroundMark x1="53583" y1="92667" x2="39167" y2="92667"/>
                        <a14:foregroundMark x1="74250" y1="92000" x2="47083" y2="91000"/>
                        <a14:foregroundMark x1="80417" y1="91667" x2="66333" y2="91667"/>
                        <a14:foregroundMark x1="42250" y1="92333" x2="12750" y2="91000"/>
                        <a14:foregroundMark x1="77000" y1="93000" x2="85250" y2="913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3" r="3009"/>
          <a:stretch/>
        </p:blipFill>
        <p:spPr bwMode="auto">
          <a:xfrm>
            <a:off x="5758037" y="1123345"/>
            <a:ext cx="622743" cy="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99FCFD7-A075-8FAA-8335-0300D46039B9}"/>
              </a:ext>
            </a:extLst>
          </p:cNvPr>
          <p:cNvCxnSpPr>
            <a:cxnSpLocks/>
          </p:cNvCxnSpPr>
          <p:nvPr/>
        </p:nvCxnSpPr>
        <p:spPr>
          <a:xfrm flipV="1">
            <a:off x="4881879" y="888320"/>
            <a:ext cx="524374" cy="381022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52CF8B0-DF2D-FA49-1722-7B82CEDBC824}"/>
              </a:ext>
            </a:extLst>
          </p:cNvPr>
          <p:cNvCxnSpPr>
            <a:cxnSpLocks/>
          </p:cNvCxnSpPr>
          <p:nvPr/>
        </p:nvCxnSpPr>
        <p:spPr>
          <a:xfrm>
            <a:off x="4822873" y="1243792"/>
            <a:ext cx="775980" cy="9659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1B16819-7895-2FB7-32D2-33FCC7CED7AD}"/>
              </a:ext>
            </a:extLst>
          </p:cNvPr>
          <p:cNvCxnSpPr>
            <a:cxnSpLocks/>
          </p:cNvCxnSpPr>
          <p:nvPr/>
        </p:nvCxnSpPr>
        <p:spPr>
          <a:xfrm>
            <a:off x="4822873" y="1183374"/>
            <a:ext cx="911603" cy="363577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Visa Debit Cards | Visa">
            <a:extLst>
              <a:ext uri="{FF2B5EF4-FFF2-40B4-BE49-F238E27FC236}">
                <a16:creationId xmlns:a16="http://schemas.microsoft.com/office/drawing/2014/main" id="{7FED1AA0-50AA-E8A5-6082-A24D59506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72866" y="727917"/>
            <a:ext cx="1105204" cy="69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B3BBFD0-B83C-9DF2-B0C5-ABC373ECF634}"/>
              </a:ext>
            </a:extLst>
          </p:cNvPr>
          <p:cNvCxnSpPr>
            <a:cxnSpLocks/>
          </p:cNvCxnSpPr>
          <p:nvPr/>
        </p:nvCxnSpPr>
        <p:spPr>
          <a:xfrm>
            <a:off x="6155051" y="1072099"/>
            <a:ext cx="2100356" cy="6732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576F379-052B-7A8F-15CD-8E03E6548A19}"/>
              </a:ext>
            </a:extLst>
          </p:cNvPr>
          <p:cNvGrpSpPr/>
          <p:nvPr/>
        </p:nvGrpSpPr>
        <p:grpSpPr>
          <a:xfrm>
            <a:off x="7055687" y="576403"/>
            <a:ext cx="462878" cy="438699"/>
            <a:chOff x="3209341" y="2216812"/>
            <a:chExt cx="1491862" cy="1401225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F747A47-86F8-3D09-972F-A2881D3BD8AC}"/>
                </a:ext>
              </a:extLst>
            </p:cNvPr>
            <p:cNvSpPr/>
            <p:nvPr/>
          </p:nvSpPr>
          <p:spPr>
            <a:xfrm>
              <a:off x="3411802" y="2372428"/>
              <a:ext cx="1076323" cy="1089991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Euro sign Currency symbol Exchange rate Money - euro png download - 500 ...">
              <a:extLst>
                <a:ext uri="{FF2B5EF4-FFF2-40B4-BE49-F238E27FC236}">
                  <a16:creationId xmlns:a16="http://schemas.microsoft.com/office/drawing/2014/main" id="{6757F9DC-AAFB-D3CC-819B-3B9CCCFFB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63889" y1="42200" x2="63111" y2="68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8" r="19708"/>
            <a:stretch/>
          </p:blipFill>
          <p:spPr bwMode="auto">
            <a:xfrm>
              <a:off x="3209341" y="2216812"/>
              <a:ext cx="1491862" cy="140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Generic Bank Logo - LogoDix">
            <a:extLst>
              <a:ext uri="{FF2B5EF4-FFF2-40B4-BE49-F238E27FC236}">
                <a16:creationId xmlns:a16="http://schemas.microsoft.com/office/drawing/2014/main" id="{A2A91A3D-803C-2015-87E0-0E764924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78" y="2866246"/>
            <a:ext cx="1574698" cy="118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Barrel Erdöl- Und Dollarzeichen Stock Abbildung - Illustration von ...">
            <a:extLst>
              <a:ext uri="{FF2B5EF4-FFF2-40B4-BE49-F238E27FC236}">
                <a16:creationId xmlns:a16="http://schemas.microsoft.com/office/drawing/2014/main" id="{595B979F-5152-5235-FBCD-C17CD7C75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775" y="2790941"/>
            <a:ext cx="892623" cy="9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ank building icon isolated on white background 593729 - Download Free ...">
            <a:extLst>
              <a:ext uri="{FF2B5EF4-FFF2-40B4-BE49-F238E27FC236}">
                <a16:creationId xmlns:a16="http://schemas.microsoft.com/office/drawing/2014/main" id="{8DC0B4FE-C277-1415-430F-E5EEB022D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50" b="93000" l="9667" r="89750">
                        <a14:foregroundMark x1="77750" y1="56167" x2="69917" y2="29083"/>
                        <a14:foregroundMark x1="69917" y1="29083" x2="54417" y2="27917"/>
                        <a14:foregroundMark x1="74417" y1="42417" x2="57583" y2="23000"/>
                        <a14:foregroundMark x1="57583" y1="23000" x2="40333" y2="29500"/>
                        <a14:foregroundMark x1="40333" y1="29500" x2="33583" y2="36167"/>
                        <a14:foregroundMark x1="57333" y1="24583" x2="35917" y2="23917"/>
                        <a14:foregroundMark x1="35917" y1="23917" x2="17667" y2="38083"/>
                        <a14:foregroundMark x1="17667" y1="38083" x2="16167" y2="44083"/>
                        <a14:foregroundMark x1="36083" y1="23333" x2="19833" y2="56750"/>
                        <a14:foregroundMark x1="19833" y1="56750" x2="19833" y2="65333"/>
                        <a14:foregroundMark x1="40667" y1="27500" x2="29417" y2="70333"/>
                        <a14:foregroundMark x1="29417" y1="70333" x2="29417" y2="73667"/>
                        <a14:foregroundMark x1="76917" y1="30417" x2="78583" y2="64917"/>
                        <a14:foregroundMark x1="77333" y1="37833" x2="66000" y2="67917"/>
                        <a14:foregroundMark x1="66000" y1="67917" x2="64833" y2="45750"/>
                        <a14:foregroundMark x1="65250" y1="41583" x2="69083" y2="63833"/>
                        <a14:foregroundMark x1="69083" y1="63833" x2="78583" y2="80750"/>
                        <a14:foregroundMark x1="78583" y1="80750" x2="78583" y2="81167"/>
                        <a14:foregroundMark x1="89000" y1="82833" x2="89000" y2="82833"/>
                        <a14:foregroundMark x1="89750" y1="82833" x2="79417" y2="79500"/>
                        <a14:foregroundMark x1="77750" y1="59917" x2="79417" y2="78500"/>
                        <a14:foregroundMark x1="79417" y1="78500" x2="81917" y2="83250"/>
                        <a14:foregroundMark x1="20667" y1="67000" x2="20667" y2="79083"/>
                        <a14:foregroundMark x1="24167" y1="70000" x2="15333" y2="77000"/>
                        <a14:foregroundMark x1="19167" y1="72750" x2="17750" y2="44500"/>
                        <a14:foregroundMark x1="17917" y1="57417" x2="17917" y2="76000"/>
                        <a14:foregroundMark x1="87333" y1="79000" x2="82333" y2="74000"/>
                        <a14:foregroundMark x1="54667" y1="27083" x2="44667" y2="13583"/>
                        <a14:foregroundMark x1="45833" y1="13167" x2="40667" y2="14917"/>
                        <a14:foregroundMark x1="45083" y1="12333" x2="55417" y2="13167"/>
                        <a14:foregroundMark x1="53583" y1="92667" x2="39167" y2="92667"/>
                        <a14:foregroundMark x1="74250" y1="92000" x2="47083" y2="91000"/>
                        <a14:foregroundMark x1="80417" y1="91667" x2="66333" y2="91667"/>
                        <a14:foregroundMark x1="42250" y1="92333" x2="12750" y2="91000"/>
                        <a14:foregroundMark x1="77000" y1="93000" x2="85250" y2="913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3" r="3009"/>
          <a:stretch/>
        </p:blipFill>
        <p:spPr bwMode="auto">
          <a:xfrm>
            <a:off x="5609809" y="3301608"/>
            <a:ext cx="622743" cy="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B565987-8C5E-BBFF-DF0C-AE89E2730BC3}"/>
              </a:ext>
            </a:extLst>
          </p:cNvPr>
          <p:cNvCxnSpPr>
            <a:cxnSpLocks/>
          </p:cNvCxnSpPr>
          <p:nvPr/>
        </p:nvCxnSpPr>
        <p:spPr>
          <a:xfrm>
            <a:off x="4907646" y="3549664"/>
            <a:ext cx="775980" cy="9659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6" descr="Gold Bar Icon #61843 - Free Icons Library">
            <a:extLst>
              <a:ext uri="{FF2B5EF4-FFF2-40B4-BE49-F238E27FC236}">
                <a16:creationId xmlns:a16="http://schemas.microsoft.com/office/drawing/2014/main" id="{08619E4D-CFB2-1CF3-7615-D6BBBC93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9" y="3404571"/>
            <a:ext cx="892623" cy="8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2F6CF99-ECF3-3129-CA30-A0CF086B5A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738" y="3233309"/>
            <a:ext cx="764840" cy="756645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93A0C13D-7719-8604-4E8F-BA4E203FBA6B}"/>
              </a:ext>
            </a:extLst>
          </p:cNvPr>
          <p:cNvGrpSpPr/>
          <p:nvPr/>
        </p:nvGrpSpPr>
        <p:grpSpPr>
          <a:xfrm>
            <a:off x="9173790" y="3287356"/>
            <a:ext cx="699197" cy="652769"/>
            <a:chOff x="1386557" y="3126727"/>
            <a:chExt cx="1072644" cy="1001419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619D0C9-EE2D-E90D-EA20-19634FF79C21}"/>
                </a:ext>
              </a:extLst>
            </p:cNvPr>
            <p:cNvSpPr/>
            <p:nvPr/>
          </p:nvSpPr>
          <p:spPr>
            <a:xfrm>
              <a:off x="1401686" y="3145655"/>
              <a:ext cx="950687" cy="957095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Monero XMR">
              <a:extLst>
                <a:ext uri="{FF2B5EF4-FFF2-40B4-BE49-F238E27FC236}">
                  <a16:creationId xmlns:a16="http://schemas.microsoft.com/office/drawing/2014/main" id="{DE4C8BFD-3399-BE87-CC14-91131E564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6557" y="3126727"/>
              <a:ext cx="1072644" cy="100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E11D1D7B-06B9-FC29-76E8-41364D772B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051" y="3279827"/>
            <a:ext cx="687721" cy="68772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B75B19E-3450-87CA-A691-3A47DEB35420}"/>
              </a:ext>
            </a:extLst>
          </p:cNvPr>
          <p:cNvCxnSpPr>
            <a:cxnSpLocks/>
          </p:cNvCxnSpPr>
          <p:nvPr/>
        </p:nvCxnSpPr>
        <p:spPr>
          <a:xfrm>
            <a:off x="6342628" y="3577600"/>
            <a:ext cx="323609" cy="43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F6BB382-242E-392E-511A-524A6B605F68}"/>
              </a:ext>
            </a:extLst>
          </p:cNvPr>
          <p:cNvGrpSpPr/>
          <p:nvPr/>
        </p:nvGrpSpPr>
        <p:grpSpPr>
          <a:xfrm>
            <a:off x="6794295" y="3369448"/>
            <a:ext cx="462878" cy="438699"/>
            <a:chOff x="3209341" y="2216812"/>
            <a:chExt cx="1491862" cy="140122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BF248327-4755-460E-9FAE-CAB921B8F46C}"/>
                </a:ext>
              </a:extLst>
            </p:cNvPr>
            <p:cNvSpPr/>
            <p:nvPr/>
          </p:nvSpPr>
          <p:spPr>
            <a:xfrm>
              <a:off x="3411802" y="2372428"/>
              <a:ext cx="1076323" cy="1089991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2" descr="Euro sign Currency symbol Exchange rate Money - euro png download - 500 ...">
              <a:extLst>
                <a:ext uri="{FF2B5EF4-FFF2-40B4-BE49-F238E27FC236}">
                  <a16:creationId xmlns:a16="http://schemas.microsoft.com/office/drawing/2014/main" id="{115021B2-3C54-F1DD-07C6-8962ECD8EA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63889" y1="42200" x2="63111" y2="68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8" r="19708"/>
            <a:stretch/>
          </p:blipFill>
          <p:spPr bwMode="auto">
            <a:xfrm>
              <a:off x="3209341" y="2216812"/>
              <a:ext cx="1491862" cy="140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3AA70CE-9B58-5245-777B-0E1B87BF91AC}"/>
              </a:ext>
            </a:extLst>
          </p:cNvPr>
          <p:cNvCxnSpPr>
            <a:cxnSpLocks/>
          </p:cNvCxnSpPr>
          <p:nvPr/>
        </p:nvCxnSpPr>
        <p:spPr>
          <a:xfrm>
            <a:off x="7025734" y="2739997"/>
            <a:ext cx="1960472" cy="0"/>
          </a:xfrm>
          <a:prstGeom prst="straightConnector1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990D0F3-1608-BC53-881A-1028C911DDCB}"/>
              </a:ext>
            </a:extLst>
          </p:cNvPr>
          <p:cNvCxnSpPr>
            <a:cxnSpLocks/>
          </p:cNvCxnSpPr>
          <p:nvPr/>
        </p:nvCxnSpPr>
        <p:spPr>
          <a:xfrm flipV="1">
            <a:off x="7025734" y="2727297"/>
            <a:ext cx="0" cy="484821"/>
          </a:xfrm>
          <a:prstGeom prst="straightConnector1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AC47D8A-1EF2-1E6C-19EA-1BD342F6AB22}"/>
              </a:ext>
            </a:extLst>
          </p:cNvPr>
          <p:cNvCxnSpPr>
            <a:cxnSpLocks/>
          </p:cNvCxnSpPr>
          <p:nvPr/>
        </p:nvCxnSpPr>
        <p:spPr>
          <a:xfrm flipV="1">
            <a:off x="8986206" y="2727297"/>
            <a:ext cx="0" cy="484821"/>
          </a:xfrm>
          <a:prstGeom prst="straightConnector1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2" descr="Wat is een CBDC (Central Bank Digital Currency)? - CryptoSchool">
            <a:extLst>
              <a:ext uri="{FF2B5EF4-FFF2-40B4-BE49-F238E27FC236}">
                <a16:creationId xmlns:a16="http://schemas.microsoft.com/office/drawing/2014/main" id="{F4F160EC-A737-F3FC-5975-B056216BA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656" y="3201568"/>
            <a:ext cx="662866" cy="6728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7BC5B40-F711-E4CB-4AA9-5C20197529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55" y="715514"/>
            <a:ext cx="713401" cy="709254"/>
          </a:xfrm>
          <a:prstGeom prst="rect">
            <a:avLst/>
          </a:prstGeom>
        </p:spPr>
      </p:pic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367FF09-4F84-7802-E8D2-627EDB2BEFD4}"/>
              </a:ext>
            </a:extLst>
          </p:cNvPr>
          <p:cNvCxnSpPr>
            <a:cxnSpLocks/>
          </p:cNvCxnSpPr>
          <p:nvPr/>
        </p:nvCxnSpPr>
        <p:spPr>
          <a:xfrm>
            <a:off x="2596882" y="1143565"/>
            <a:ext cx="954961" cy="0"/>
          </a:xfrm>
          <a:prstGeom prst="straightConnector1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D941C1E-6BE5-D7CF-19D9-93F98891365D}"/>
              </a:ext>
            </a:extLst>
          </p:cNvPr>
          <p:cNvCxnSpPr>
            <a:cxnSpLocks/>
          </p:cNvCxnSpPr>
          <p:nvPr/>
        </p:nvCxnSpPr>
        <p:spPr>
          <a:xfrm>
            <a:off x="2713595" y="3584183"/>
            <a:ext cx="954961" cy="0"/>
          </a:xfrm>
          <a:prstGeom prst="straightConnector1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DB31A8C6-5E2A-5479-8600-B14594C06CD4}"/>
              </a:ext>
            </a:extLst>
          </p:cNvPr>
          <p:cNvSpPr txBox="1"/>
          <p:nvPr/>
        </p:nvSpPr>
        <p:spPr>
          <a:xfrm>
            <a:off x="1938275" y="3649415"/>
            <a:ext cx="95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CN¥ </a:t>
            </a:r>
            <a:endParaRPr lang="en-US" sz="2400" b="1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DDEA711-D990-ED65-2EB6-C2C5EA5568F9}"/>
              </a:ext>
            </a:extLst>
          </p:cNvPr>
          <p:cNvSpPr txBox="1"/>
          <p:nvPr/>
        </p:nvSpPr>
        <p:spPr>
          <a:xfrm>
            <a:off x="1497176" y="3622496"/>
            <a:ext cx="776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latin typeface="Poppins" panose="00000500000000000000" pitchFamily="2" charset="0"/>
                <a:cs typeface="Poppins" panose="00000500000000000000" pitchFamily="2" charset="0"/>
              </a:rPr>
              <a:t>ou 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524B7E-2579-5221-5369-4D258F842A71}"/>
              </a:ext>
            </a:extLst>
          </p:cNvPr>
          <p:cNvSpPr/>
          <p:nvPr/>
        </p:nvSpPr>
        <p:spPr>
          <a:xfrm>
            <a:off x="413283" y="186004"/>
            <a:ext cx="200807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Aujourd'hui</a:t>
            </a: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F44DFB-FBFB-67D1-78AC-FD88B7574C15}"/>
              </a:ext>
            </a:extLst>
          </p:cNvPr>
          <p:cNvSpPr/>
          <p:nvPr/>
        </p:nvSpPr>
        <p:spPr>
          <a:xfrm>
            <a:off x="379279" y="2065683"/>
            <a:ext cx="229174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Dans les 5 ans</a:t>
            </a: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AACA38-191F-C665-849A-7CD5A7F690CC}"/>
              </a:ext>
            </a:extLst>
          </p:cNvPr>
          <p:cNvSpPr/>
          <p:nvPr/>
        </p:nvSpPr>
        <p:spPr>
          <a:xfrm>
            <a:off x="31384" y="4647498"/>
            <a:ext cx="38370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b="1" dirty="0">
                <a:solidFill>
                  <a:schemeClr val="accent5">
                    <a:lumMod val="75000"/>
                  </a:schemeClr>
                </a:solidFill>
              </a:rPr>
              <a:t>Si succès du peuple</a:t>
            </a: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7" name="Picture 2" descr="Generic Bank Logo - LogoDix">
            <a:extLst>
              <a:ext uri="{FF2B5EF4-FFF2-40B4-BE49-F238E27FC236}">
                <a16:creationId xmlns:a16="http://schemas.microsoft.com/office/drawing/2014/main" id="{F332D11B-187E-BA12-6DEB-CA544FB7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707" y="4959164"/>
            <a:ext cx="1574698" cy="118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Bank building icon isolated on white background 593729 - Download Free ...">
            <a:extLst>
              <a:ext uri="{FF2B5EF4-FFF2-40B4-BE49-F238E27FC236}">
                <a16:creationId xmlns:a16="http://schemas.microsoft.com/office/drawing/2014/main" id="{A392BC7C-AC48-A647-6EDE-0B943ADF1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50" b="93000" l="9667" r="89750">
                        <a14:foregroundMark x1="77750" y1="56167" x2="69917" y2="29083"/>
                        <a14:foregroundMark x1="69917" y1="29083" x2="54417" y2="27917"/>
                        <a14:foregroundMark x1="74417" y1="42417" x2="57583" y2="23000"/>
                        <a14:foregroundMark x1="57583" y1="23000" x2="40333" y2="29500"/>
                        <a14:foregroundMark x1="40333" y1="29500" x2="33583" y2="36167"/>
                        <a14:foregroundMark x1="57333" y1="24583" x2="35917" y2="23917"/>
                        <a14:foregroundMark x1="35917" y1="23917" x2="17667" y2="38083"/>
                        <a14:foregroundMark x1="17667" y1="38083" x2="16167" y2="44083"/>
                        <a14:foregroundMark x1="36083" y1="23333" x2="19833" y2="56750"/>
                        <a14:foregroundMark x1="19833" y1="56750" x2="19833" y2="65333"/>
                        <a14:foregroundMark x1="40667" y1="27500" x2="29417" y2="70333"/>
                        <a14:foregroundMark x1="29417" y1="70333" x2="29417" y2="73667"/>
                        <a14:foregroundMark x1="76917" y1="30417" x2="78583" y2="64917"/>
                        <a14:foregroundMark x1="77333" y1="37833" x2="66000" y2="67917"/>
                        <a14:foregroundMark x1="66000" y1="67917" x2="64833" y2="45750"/>
                        <a14:foregroundMark x1="65250" y1="41583" x2="69083" y2="63833"/>
                        <a14:foregroundMark x1="69083" y1="63833" x2="78583" y2="80750"/>
                        <a14:foregroundMark x1="78583" y1="80750" x2="78583" y2="81167"/>
                        <a14:foregroundMark x1="89000" y1="82833" x2="89000" y2="82833"/>
                        <a14:foregroundMark x1="89750" y1="82833" x2="79417" y2="79500"/>
                        <a14:foregroundMark x1="77750" y1="59917" x2="79417" y2="78500"/>
                        <a14:foregroundMark x1="79417" y1="78500" x2="81917" y2="83250"/>
                        <a14:foregroundMark x1="20667" y1="67000" x2="20667" y2="79083"/>
                        <a14:foregroundMark x1="24167" y1="70000" x2="15333" y2="77000"/>
                        <a14:foregroundMark x1="19167" y1="72750" x2="17750" y2="44500"/>
                        <a14:foregroundMark x1="17917" y1="57417" x2="17917" y2="76000"/>
                        <a14:foregroundMark x1="87333" y1="79000" x2="82333" y2="74000"/>
                        <a14:foregroundMark x1="54667" y1="27083" x2="44667" y2="13583"/>
                        <a14:foregroundMark x1="45833" y1="13167" x2="40667" y2="14917"/>
                        <a14:foregroundMark x1="45083" y1="12333" x2="55417" y2="13167"/>
                        <a14:foregroundMark x1="53583" y1="92667" x2="39167" y2="92667"/>
                        <a14:foregroundMark x1="74250" y1="92000" x2="47083" y2="91000"/>
                        <a14:foregroundMark x1="80417" y1="91667" x2="66333" y2="91667"/>
                        <a14:foregroundMark x1="42250" y1="92333" x2="12750" y2="91000"/>
                        <a14:foregroundMark x1="77000" y1="93000" x2="85250" y2="9133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3" r="3009"/>
          <a:stretch/>
        </p:blipFill>
        <p:spPr bwMode="auto">
          <a:xfrm>
            <a:off x="5567238" y="5318326"/>
            <a:ext cx="622743" cy="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EA72A046-FCAF-1AFE-4E5E-90933A27967B}"/>
              </a:ext>
            </a:extLst>
          </p:cNvPr>
          <p:cNvCxnSpPr>
            <a:cxnSpLocks/>
          </p:cNvCxnSpPr>
          <p:nvPr/>
        </p:nvCxnSpPr>
        <p:spPr>
          <a:xfrm>
            <a:off x="4810136" y="5620805"/>
            <a:ext cx="775980" cy="9659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" descr="Gold Bar Icon #61843 - Free Icons Library">
            <a:extLst>
              <a:ext uri="{FF2B5EF4-FFF2-40B4-BE49-F238E27FC236}">
                <a16:creationId xmlns:a16="http://schemas.microsoft.com/office/drawing/2014/main" id="{3C6E3B77-697A-D0B9-61FB-FC62C313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45" y="5180543"/>
            <a:ext cx="892623" cy="8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1AD9299A-876D-AD31-15CD-4099EC7471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87" y="5215995"/>
            <a:ext cx="764840" cy="756645"/>
          </a:xfrm>
          <a:prstGeom prst="rect">
            <a:avLst/>
          </a:prstGeom>
        </p:spPr>
      </p:pic>
      <p:grpSp>
        <p:nvGrpSpPr>
          <p:cNvPr id="63" name="Groupe 62">
            <a:extLst>
              <a:ext uri="{FF2B5EF4-FFF2-40B4-BE49-F238E27FC236}">
                <a16:creationId xmlns:a16="http://schemas.microsoft.com/office/drawing/2014/main" id="{8C8A1958-43E4-4661-F983-CAC601AE729E}"/>
              </a:ext>
            </a:extLst>
          </p:cNvPr>
          <p:cNvGrpSpPr/>
          <p:nvPr/>
        </p:nvGrpSpPr>
        <p:grpSpPr>
          <a:xfrm>
            <a:off x="9204112" y="5245928"/>
            <a:ext cx="699197" cy="652769"/>
            <a:chOff x="1386557" y="3126727"/>
            <a:chExt cx="1072644" cy="1001419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47EB364E-CCBC-BD99-0CFC-622D96889C11}"/>
                </a:ext>
              </a:extLst>
            </p:cNvPr>
            <p:cNvSpPr/>
            <p:nvPr/>
          </p:nvSpPr>
          <p:spPr>
            <a:xfrm>
              <a:off x="1401686" y="3145655"/>
              <a:ext cx="950687" cy="957095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Monero XMR">
              <a:extLst>
                <a:ext uri="{FF2B5EF4-FFF2-40B4-BE49-F238E27FC236}">
                  <a16:creationId xmlns:a16="http://schemas.microsoft.com/office/drawing/2014/main" id="{E6C65888-26F0-07F7-A83E-6B4959262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6557" y="3126727"/>
              <a:ext cx="1072644" cy="100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Image 65">
            <a:extLst>
              <a:ext uri="{FF2B5EF4-FFF2-40B4-BE49-F238E27FC236}">
                <a16:creationId xmlns:a16="http://schemas.microsoft.com/office/drawing/2014/main" id="{E905D095-E942-8EAA-B362-9AB265838E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73" y="5238399"/>
            <a:ext cx="687721" cy="687721"/>
          </a:xfrm>
          <a:prstGeom prst="rect">
            <a:avLst/>
          </a:prstGeom>
        </p:spPr>
      </p:pic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C1998ED-0C23-D344-0287-EFCC5409084C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6267338" y="5620805"/>
            <a:ext cx="464680" cy="1782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460401B5-8F21-C53A-CF97-4E4F347547AF}"/>
              </a:ext>
            </a:extLst>
          </p:cNvPr>
          <p:cNvCxnSpPr>
            <a:cxnSpLocks/>
          </p:cNvCxnSpPr>
          <p:nvPr/>
        </p:nvCxnSpPr>
        <p:spPr>
          <a:xfrm>
            <a:off x="2671024" y="5600901"/>
            <a:ext cx="954961" cy="0"/>
          </a:xfrm>
          <a:prstGeom prst="straightConnector1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549A0368-C364-CC81-597A-7A01B25B397E}"/>
              </a:ext>
            </a:extLst>
          </p:cNvPr>
          <p:cNvSpPr txBox="1"/>
          <p:nvPr/>
        </p:nvSpPr>
        <p:spPr>
          <a:xfrm>
            <a:off x="1440409" y="5366773"/>
            <a:ext cx="776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latin typeface="Poppins" panose="00000500000000000000" pitchFamily="2" charset="0"/>
                <a:cs typeface="Poppins" panose="00000500000000000000" pitchFamily="2" charset="0"/>
              </a:rPr>
              <a:t>ou </a:t>
            </a:r>
            <a:endParaRPr lang="en-US" dirty="0"/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3E166321-0D3C-95A1-6C0A-45174EB2A3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36" y="5279278"/>
            <a:ext cx="613579" cy="613579"/>
          </a:xfrm>
          <a:prstGeom prst="rect">
            <a:avLst/>
          </a:prstGeom>
        </p:spPr>
      </p:pic>
      <p:pic>
        <p:nvPicPr>
          <p:cNvPr id="81" name="Picture 6" descr="Gold Bar Icon #61843 - Free Icons Library">
            <a:extLst>
              <a:ext uri="{FF2B5EF4-FFF2-40B4-BE49-F238E27FC236}">
                <a16:creationId xmlns:a16="http://schemas.microsoft.com/office/drawing/2014/main" id="{141AEC74-BA3A-7D3C-9D94-1DE4BFD35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676" y="1437028"/>
            <a:ext cx="649290" cy="6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Piece 5 Francs Suisse 1968 - Dezi Judd">
            <a:extLst>
              <a:ext uri="{FF2B5EF4-FFF2-40B4-BE49-F238E27FC236}">
                <a16:creationId xmlns:a16="http://schemas.microsoft.com/office/drawing/2014/main" id="{3A4C3703-9E1B-AD53-CEDF-DCA611815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223" b="99219" l="2930" r="95898">
                        <a14:foregroundMark x1="77832" y1="46582" x2="68262" y2="84082"/>
                        <a14:foregroundMark x1="68262" y1="84082" x2="53711" y2="83496"/>
                        <a14:foregroundMark x1="77441" y1="29492" x2="88965" y2="67676"/>
                        <a14:foregroundMark x1="88965" y1="67676" x2="62988" y2="80859"/>
                        <a14:foregroundMark x1="91016" y1="40332" x2="64160" y2="8984"/>
                        <a14:foregroundMark x1="64160" y1="8984" x2="28711" y2="12988"/>
                        <a14:foregroundMark x1="71191" y1="15234" x2="91406" y2="51660"/>
                        <a14:foregroundMark x1="91406" y1="51660" x2="75195" y2="79883"/>
                        <a14:foregroundMark x1="15820" y1="32129" x2="14648" y2="70313"/>
                        <a14:foregroundMark x1="14648" y1="70313" x2="40234" y2="99316"/>
                        <a14:foregroundMark x1="11914" y1="33691" x2="9277" y2="73633"/>
                        <a14:foregroundMark x1="9277" y1="73633" x2="20117" y2="84863"/>
                        <a14:foregroundMark x1="15137" y1="27148" x2="2930" y2="62793"/>
                        <a14:foregroundMark x1="2930" y1="62793" x2="10547" y2="74902"/>
                        <a14:foregroundMark x1="58984" y1="95996" x2="35254" y2="91406"/>
                        <a14:foregroundMark x1="88965" y1="71973" x2="91016" y2="34766"/>
                        <a14:foregroundMark x1="91016" y1="34766" x2="90332" y2="33105"/>
                        <a14:foregroundMark x1="13477" y1="20898" x2="46777" y2="3320"/>
                        <a14:foregroundMark x1="46777" y1="3320" x2="71582" y2="15234"/>
                        <a14:foregroundMark x1="89355" y1="32715" x2="87793" y2="70996"/>
                        <a14:foregroundMark x1="87793" y1="70996" x2="87012" y2="73340"/>
                        <a14:foregroundMark x1="91992" y1="73926" x2="95898" y2="35156"/>
                        <a14:foregroundMark x1="95898" y1="35156" x2="91992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32" y="1557215"/>
            <a:ext cx="363578" cy="3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Gold Bar Icon #61843 - Free Icons Library">
            <a:extLst>
              <a:ext uri="{FF2B5EF4-FFF2-40B4-BE49-F238E27FC236}">
                <a16:creationId xmlns:a16="http://schemas.microsoft.com/office/drawing/2014/main" id="{1D0A0D74-02F3-9F21-527C-B815DF42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02" y="3890444"/>
            <a:ext cx="649290" cy="6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Piece 5 Francs Suisse 1968 - Dezi Judd">
            <a:extLst>
              <a:ext uri="{FF2B5EF4-FFF2-40B4-BE49-F238E27FC236}">
                <a16:creationId xmlns:a16="http://schemas.microsoft.com/office/drawing/2014/main" id="{F65CC9B3-CA96-10E0-8333-303EF40B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223" b="99219" l="2930" r="95898">
                        <a14:foregroundMark x1="77832" y1="46582" x2="68262" y2="84082"/>
                        <a14:foregroundMark x1="68262" y1="84082" x2="53711" y2="83496"/>
                        <a14:foregroundMark x1="77441" y1="29492" x2="88965" y2="67676"/>
                        <a14:foregroundMark x1="88965" y1="67676" x2="62988" y2="80859"/>
                        <a14:foregroundMark x1="91016" y1="40332" x2="64160" y2="8984"/>
                        <a14:foregroundMark x1="64160" y1="8984" x2="28711" y2="12988"/>
                        <a14:foregroundMark x1="71191" y1="15234" x2="91406" y2="51660"/>
                        <a14:foregroundMark x1="91406" y1="51660" x2="75195" y2="79883"/>
                        <a14:foregroundMark x1="15820" y1="32129" x2="14648" y2="70313"/>
                        <a14:foregroundMark x1="14648" y1="70313" x2="40234" y2="99316"/>
                        <a14:foregroundMark x1="11914" y1="33691" x2="9277" y2="73633"/>
                        <a14:foregroundMark x1="9277" y1="73633" x2="20117" y2="84863"/>
                        <a14:foregroundMark x1="15137" y1="27148" x2="2930" y2="62793"/>
                        <a14:foregroundMark x1="2930" y1="62793" x2="10547" y2="74902"/>
                        <a14:foregroundMark x1="58984" y1="95996" x2="35254" y2="91406"/>
                        <a14:foregroundMark x1="88965" y1="71973" x2="91016" y2="34766"/>
                        <a14:foregroundMark x1="91016" y1="34766" x2="90332" y2="33105"/>
                        <a14:foregroundMark x1="13477" y1="20898" x2="46777" y2="3320"/>
                        <a14:foregroundMark x1="46777" y1="3320" x2="71582" y2="15234"/>
                        <a14:foregroundMark x1="89355" y1="32715" x2="87793" y2="70996"/>
                        <a14:foregroundMark x1="87793" y1="70996" x2="87012" y2="73340"/>
                        <a14:foregroundMark x1="91992" y1="73926" x2="95898" y2="35156"/>
                        <a14:foregroundMark x1="95898" y1="35156" x2="91992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58" y="4010631"/>
            <a:ext cx="363578" cy="3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Gold Bar Icon #61843 - Free Icons Library">
            <a:extLst>
              <a:ext uri="{FF2B5EF4-FFF2-40B4-BE49-F238E27FC236}">
                <a16:creationId xmlns:a16="http://schemas.microsoft.com/office/drawing/2014/main" id="{4A46AE8C-83BE-76F0-0516-B4AEACAE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1992" y1="21484" x2="18555" y2="28516"/>
                        <a14:foregroundMark x1="24023" y1="27930" x2="35352" y2="62891"/>
                        <a14:foregroundMark x1="35352" y1="62891" x2="67969" y2="76758"/>
                        <a14:foregroundMark x1="81836" y1="67969" x2="45898" y2="70703"/>
                        <a14:foregroundMark x1="45898" y1="70703" x2="16406" y2="41016"/>
                        <a14:foregroundMark x1="41602" y1="20313" x2="69336" y2="42578"/>
                        <a14:foregroundMark x1="69336" y1="42578" x2="80664" y2="63672"/>
                        <a14:foregroundMark x1="80273" y1="66016" x2="71484" y2="44922"/>
                        <a14:foregroundMark x1="81836" y1="66406" x2="70313" y2="41602"/>
                        <a14:foregroundMark x1="46289" y1="71094" x2="64453" y2="75781"/>
                        <a14:foregroundMark x1="66992" y1="75195" x2="46680" y2="71484"/>
                        <a14:foregroundMark x1="64844" y1="76953" x2="47852" y2="71680"/>
                        <a14:foregroundMark x1="49023" y1="73828" x2="64648" y2="77539"/>
                        <a14:foregroundMark x1="17969" y1="44531" x2="30664" y2="56836"/>
                        <a14:foregroundMark x1="82031" y1="66602" x2="70898" y2="42383"/>
                        <a14:foregroundMark x1="82422" y1="67773" x2="71094" y2="43164"/>
                        <a14:foregroundMark x1="82422" y1="67383" x2="70898" y2="41602"/>
                        <a14:foregroundMark x1="72656" y1="43359" x2="81641" y2="67188"/>
                        <a14:foregroundMark x1="74219" y1="45898" x2="81055" y2="66016"/>
                        <a14:foregroundMark x1="81250" y1="65625" x2="74805" y2="46289"/>
                        <a14:foregroundMark x1="75586" y1="46289" x2="82031" y2="66016"/>
                        <a14:foregroundMark x1="82422" y1="65820" x2="81836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9" y="5915394"/>
            <a:ext cx="649290" cy="6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7A77B4F4-D7D6-F25F-32DA-FF93D9AB1FC7}"/>
              </a:ext>
            </a:extLst>
          </p:cNvPr>
          <p:cNvGrpSpPr/>
          <p:nvPr/>
        </p:nvGrpSpPr>
        <p:grpSpPr>
          <a:xfrm>
            <a:off x="5066247" y="6062823"/>
            <a:ext cx="355382" cy="331784"/>
            <a:chOff x="1386557" y="3126727"/>
            <a:chExt cx="1072644" cy="1001419"/>
          </a:xfrm>
        </p:grpSpPr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CDBC6E35-36FC-24F7-6C03-FB90B5B4E743}"/>
                </a:ext>
              </a:extLst>
            </p:cNvPr>
            <p:cNvSpPr/>
            <p:nvPr/>
          </p:nvSpPr>
          <p:spPr>
            <a:xfrm>
              <a:off x="1401686" y="3145655"/>
              <a:ext cx="950687" cy="957095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Monero XMR">
              <a:extLst>
                <a:ext uri="{FF2B5EF4-FFF2-40B4-BE49-F238E27FC236}">
                  <a16:creationId xmlns:a16="http://schemas.microsoft.com/office/drawing/2014/main" id="{575AFFBA-9110-B54E-821B-9CE8D9022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6557" y="3126727"/>
              <a:ext cx="1072644" cy="100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7" name="Picture 2" descr="Piece 5 Francs Suisse 1968 - Dezi Judd">
            <a:extLst>
              <a:ext uri="{FF2B5EF4-FFF2-40B4-BE49-F238E27FC236}">
                <a16:creationId xmlns:a16="http://schemas.microsoft.com/office/drawing/2014/main" id="{3C5FE212-889B-9F07-7D70-70FFD032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223" b="99219" l="2930" r="95898">
                        <a14:foregroundMark x1="77832" y1="46582" x2="68262" y2="84082"/>
                        <a14:foregroundMark x1="68262" y1="84082" x2="53711" y2="83496"/>
                        <a14:foregroundMark x1="77441" y1="29492" x2="88965" y2="67676"/>
                        <a14:foregroundMark x1="88965" y1="67676" x2="62988" y2="80859"/>
                        <a14:foregroundMark x1="91016" y1="40332" x2="64160" y2="8984"/>
                        <a14:foregroundMark x1="64160" y1="8984" x2="28711" y2="12988"/>
                        <a14:foregroundMark x1="71191" y1="15234" x2="91406" y2="51660"/>
                        <a14:foregroundMark x1="91406" y1="51660" x2="75195" y2="79883"/>
                        <a14:foregroundMark x1="15820" y1="32129" x2="14648" y2="70313"/>
                        <a14:foregroundMark x1="14648" y1="70313" x2="40234" y2="99316"/>
                        <a14:foregroundMark x1="11914" y1="33691" x2="9277" y2="73633"/>
                        <a14:foregroundMark x1="9277" y1="73633" x2="20117" y2="84863"/>
                        <a14:foregroundMark x1="15137" y1="27148" x2="2930" y2="62793"/>
                        <a14:foregroundMark x1="2930" y1="62793" x2="10547" y2="74902"/>
                        <a14:foregroundMark x1="58984" y1="95996" x2="35254" y2="91406"/>
                        <a14:foregroundMark x1="88965" y1="71973" x2="91016" y2="34766"/>
                        <a14:foregroundMark x1="91016" y1="34766" x2="90332" y2="33105"/>
                        <a14:foregroundMark x1="13477" y1="20898" x2="46777" y2="3320"/>
                        <a14:foregroundMark x1="46777" y1="3320" x2="71582" y2="15234"/>
                        <a14:foregroundMark x1="89355" y1="32715" x2="87793" y2="70996"/>
                        <a14:foregroundMark x1="87793" y1="70996" x2="87012" y2="73340"/>
                        <a14:foregroundMark x1="91992" y1="73926" x2="95898" y2="35156"/>
                        <a14:foregroundMark x1="95898" y1="35156" x2="91992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35" y="6060981"/>
            <a:ext cx="363578" cy="3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C4FBB5E4-1B04-DE51-221E-768EF5DB0E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62" y="6069117"/>
            <a:ext cx="382308" cy="382308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A7CC9D14-B472-E35B-0C24-95487AB05FBB}"/>
              </a:ext>
            </a:extLst>
          </p:cNvPr>
          <p:cNvSpPr txBox="1"/>
          <p:nvPr/>
        </p:nvSpPr>
        <p:spPr>
          <a:xfrm>
            <a:off x="6732018" y="5230990"/>
            <a:ext cx="1411000" cy="7831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Nouveau Franc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58087976-E534-23C8-9A39-044FBD32C37D}"/>
              </a:ext>
            </a:extLst>
          </p:cNvPr>
          <p:cNvSpPr txBox="1"/>
          <p:nvPr/>
        </p:nvSpPr>
        <p:spPr>
          <a:xfrm>
            <a:off x="8202897" y="5288393"/>
            <a:ext cx="437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600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1072A54F-BFB0-6C66-3651-93D8123BB927}"/>
              </a:ext>
            </a:extLst>
          </p:cNvPr>
          <p:cNvSpPr txBox="1"/>
          <p:nvPr/>
        </p:nvSpPr>
        <p:spPr>
          <a:xfrm>
            <a:off x="5699445" y="6140187"/>
            <a:ext cx="6179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Cohabitation ? 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Si l'Etat dérive, les citoyens repassent à BTC / XMR originels  </a:t>
            </a:r>
            <a:endParaRPr lang="en-US" b="1" dirty="0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E160DDF2-CBB3-EDA1-F1CA-F1A3FC625F70}"/>
              </a:ext>
            </a:extLst>
          </p:cNvPr>
          <p:cNvSpPr txBox="1"/>
          <p:nvPr/>
        </p:nvSpPr>
        <p:spPr>
          <a:xfrm>
            <a:off x="7024086" y="4583496"/>
            <a:ext cx="42443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00" i="1" dirty="0">
                <a:latin typeface="Poppins" panose="00000500000000000000" pitchFamily="2" charset="0"/>
                <a:cs typeface="Poppins" panose="00000500000000000000" pitchFamily="2" charset="0"/>
              </a:rPr>
              <a:t>"La mauvaise monnaie chasse la bonne"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369070D3-E81B-B503-B6B9-35364CB8E57B}"/>
              </a:ext>
            </a:extLst>
          </p:cNvPr>
          <p:cNvSpPr txBox="1"/>
          <p:nvPr/>
        </p:nvSpPr>
        <p:spPr>
          <a:xfrm>
            <a:off x="5316504" y="5172772"/>
            <a:ext cx="11359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(    )</a:t>
            </a:r>
            <a:endParaRPr lang="en-US" sz="4800" dirty="0">
              <a:latin typeface="+mj-lt"/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C3A17EC-2CEF-7C32-D9D3-F154DD59FA6C}"/>
              </a:ext>
            </a:extLst>
          </p:cNvPr>
          <p:cNvSpPr txBox="1"/>
          <p:nvPr/>
        </p:nvSpPr>
        <p:spPr>
          <a:xfrm>
            <a:off x="6809493" y="5971664"/>
            <a:ext cx="1345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Géré par l'Etat</a:t>
            </a:r>
            <a:endParaRPr lang="en-US" sz="1400" dirty="0"/>
          </a:p>
        </p:txBody>
      </p: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131200E-C95E-0729-9CBE-303156A766F9}"/>
              </a:ext>
            </a:extLst>
          </p:cNvPr>
          <p:cNvCxnSpPr/>
          <p:nvPr/>
        </p:nvCxnSpPr>
        <p:spPr>
          <a:xfrm>
            <a:off x="0" y="456978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2A3E49F0-88DF-85A2-6031-2B8E9F6FAFC4}"/>
              </a:ext>
            </a:extLst>
          </p:cNvPr>
          <p:cNvCxnSpPr/>
          <p:nvPr/>
        </p:nvCxnSpPr>
        <p:spPr>
          <a:xfrm>
            <a:off x="-26592" y="206568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14B0BC7-A2A2-E7B4-9FD1-F12D46D27A89}"/>
              </a:ext>
            </a:extLst>
          </p:cNvPr>
          <p:cNvSpPr txBox="1"/>
          <p:nvPr/>
        </p:nvSpPr>
        <p:spPr>
          <a:xfrm>
            <a:off x="7378364" y="4035061"/>
            <a:ext cx="478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Citoyens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décorrelés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du chaos financier</a:t>
            </a:r>
            <a:endParaRPr lang="en-US" b="1" dirty="0"/>
          </a:p>
        </p:txBody>
      </p:sp>
      <p:pic>
        <p:nvPicPr>
          <p:cNvPr id="105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F017DACE-8DD1-5DA5-48D3-0B77C2CB3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9731350" y="2878625"/>
            <a:ext cx="414776" cy="42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530F8391-F655-C698-697F-FFE14F8D9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8232046" y="4907054"/>
            <a:ext cx="414776" cy="42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ZoneTexte 110">
            <a:extLst>
              <a:ext uri="{FF2B5EF4-FFF2-40B4-BE49-F238E27FC236}">
                <a16:creationId xmlns:a16="http://schemas.microsoft.com/office/drawing/2014/main" id="{29034F15-12CA-A6C5-19B7-7D7FD2B77F49}"/>
              </a:ext>
            </a:extLst>
          </p:cNvPr>
          <p:cNvSpPr txBox="1"/>
          <p:nvPr/>
        </p:nvSpPr>
        <p:spPr>
          <a:xfrm>
            <a:off x="2723429" y="5349585"/>
            <a:ext cx="900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étalon</a:t>
            </a:r>
          </a:p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mondial</a:t>
            </a:r>
            <a:endParaRPr lang="en-US" sz="1400" dirty="0"/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A51E4163-DE1C-1BF3-C20F-3C3385A7AAF8}"/>
              </a:ext>
            </a:extLst>
          </p:cNvPr>
          <p:cNvSpPr txBox="1"/>
          <p:nvPr/>
        </p:nvSpPr>
        <p:spPr>
          <a:xfrm>
            <a:off x="2756335" y="3315990"/>
            <a:ext cx="900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étalon</a:t>
            </a:r>
          </a:p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mondial</a:t>
            </a:r>
            <a:endParaRPr lang="en-US" sz="1400" dirty="0"/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4B37B701-8393-B5F3-1420-EA3A81EF7DBF}"/>
              </a:ext>
            </a:extLst>
          </p:cNvPr>
          <p:cNvSpPr txBox="1"/>
          <p:nvPr/>
        </p:nvSpPr>
        <p:spPr>
          <a:xfrm>
            <a:off x="2612617" y="881955"/>
            <a:ext cx="900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étalon</a:t>
            </a:r>
          </a:p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mondial</a:t>
            </a:r>
            <a:endParaRPr lang="en-US" sz="1400" dirty="0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9B13F14-0191-4284-89DF-511032F480F8}"/>
              </a:ext>
            </a:extLst>
          </p:cNvPr>
          <p:cNvSpPr txBox="1"/>
          <p:nvPr/>
        </p:nvSpPr>
        <p:spPr>
          <a:xfrm>
            <a:off x="7148294" y="2471753"/>
            <a:ext cx="1903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cours légal en €</a:t>
            </a:r>
            <a:endParaRPr lang="en-US" sz="1400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78517F8B-D9ED-A75F-0992-375CE63FB433}"/>
              </a:ext>
            </a:extLst>
          </p:cNvPr>
          <p:cNvSpPr txBox="1"/>
          <p:nvPr/>
        </p:nvSpPr>
        <p:spPr>
          <a:xfrm>
            <a:off x="5177410" y="4772973"/>
            <a:ext cx="1401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Pour prêts et retraits</a:t>
            </a:r>
            <a:endParaRPr lang="en-US" sz="1400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9A5834B8-E64D-3186-CA15-B4C79613814E}"/>
              </a:ext>
            </a:extLst>
          </p:cNvPr>
          <p:cNvSpPr txBox="1"/>
          <p:nvPr/>
        </p:nvSpPr>
        <p:spPr>
          <a:xfrm>
            <a:off x="2767645" y="41494"/>
            <a:ext cx="8424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Quel que soit le scénario, les banques commerciales ne sont plus qu'utiles aux prêts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495CB3E-9C62-7270-0840-C2853D1E8A63}"/>
              </a:ext>
            </a:extLst>
          </p:cNvPr>
          <p:cNvSpPr txBox="1"/>
          <p:nvPr/>
        </p:nvSpPr>
        <p:spPr>
          <a:xfrm>
            <a:off x="462351" y="6212503"/>
            <a:ext cx="2279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fr-F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V1.2 Aout 2023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shield - metal shield photos et images de collection">
            <a:extLst>
              <a:ext uri="{FF2B5EF4-FFF2-40B4-BE49-F238E27FC236}">
                <a16:creationId xmlns:a16="http://schemas.microsoft.com/office/drawing/2014/main" id="{750EA4C2-42F9-1916-DF7B-99221D86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863" b="91993" l="10000" r="90816">
                        <a14:foregroundMark x1="24286" y1="7353" x2="11224" y2="33824"/>
                        <a14:foregroundMark x1="11224" y1="33824" x2="11429" y2="34641"/>
                        <a14:foregroundMark x1="14694" y1="11765" x2="12653" y2="41667"/>
                        <a14:foregroundMark x1="12653" y1="41667" x2="28163" y2="73366"/>
                        <a14:foregroundMark x1="16531" y1="25490" x2="19388" y2="53268"/>
                        <a14:foregroundMark x1="19388" y1="53268" x2="21020" y2="55229"/>
                        <a14:foregroundMark x1="14082" y1="25654" x2="18776" y2="57026"/>
                        <a14:foregroundMark x1="22449" y1="8987" x2="57347" y2="7516"/>
                        <a14:foregroundMark x1="31429" y1="8170" x2="91020" y2="16830"/>
                        <a14:foregroundMark x1="57959" y1="8170" x2="85102" y2="17157"/>
                        <a14:foregroundMark x1="57551" y1="7026" x2="71224" y2="12092"/>
                        <a14:foregroundMark x1="91020" y1="19281" x2="83265" y2="56209"/>
                        <a14:foregroundMark x1="88163" y1="18301" x2="83469" y2="45588"/>
                        <a14:foregroundMark x1="87143" y1="21732" x2="86531" y2="45588"/>
                        <a14:foregroundMark x1="88980" y1="18627" x2="86939" y2="48693"/>
                        <a14:foregroundMark x1="83673" y1="54248" x2="70816" y2="76307"/>
                        <a14:foregroundMark x1="80612" y1="61601" x2="66735" y2="80065"/>
                        <a14:foregroundMark x1="80408" y1="64869" x2="67551" y2="81373"/>
                        <a14:foregroundMark x1="80816" y1="65850" x2="53061" y2="91830"/>
                        <a14:foregroundMark x1="53061" y1="91830" x2="52449" y2="91993"/>
                        <a14:foregroundMark x1="48571" y1="87092" x2="61224" y2="90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7495" flipH="1">
            <a:off x="7356096" y="2808346"/>
            <a:ext cx="771317" cy="16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182A4B-09FC-79C5-E450-F2DFDCC0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00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AC9C56F5-A8D3-7B57-6F11-91C70670F788}"/>
              </a:ext>
            </a:extLst>
          </p:cNvPr>
          <p:cNvSpPr/>
          <p:nvPr/>
        </p:nvSpPr>
        <p:spPr>
          <a:xfrm>
            <a:off x="569285" y="1079500"/>
            <a:ext cx="9426534" cy="5295900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643119 w 11557000"/>
              <a:gd name="connsiteY12" fmla="*/ 285686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5091884 w 11557000"/>
              <a:gd name="connsiteY11" fmla="*/ 3114850 h 5575300"/>
              <a:gd name="connsiteX12" fmla="*/ 5643119 w 11557000"/>
              <a:gd name="connsiteY12" fmla="*/ 285686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874148 w 11557000"/>
              <a:gd name="connsiteY13" fmla="*/ 263557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01026 w 11557000"/>
              <a:gd name="connsiteY6" fmla="*/ 360415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975130 h 5575300"/>
              <a:gd name="connsiteX6" fmla="*/ 2801026 w 11557000"/>
              <a:gd name="connsiteY6" fmla="*/ 360415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38500 w 11557000"/>
              <a:gd name="connsiteY7" fmla="*/ 367030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075718 w 11557000"/>
              <a:gd name="connsiteY2" fmla="*/ 3945711 h 5575300"/>
              <a:gd name="connsiteX3" fmla="*/ 1409700 w 11557000"/>
              <a:gd name="connsiteY3" fmla="*/ 3911600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075718 w 11557000"/>
              <a:gd name="connsiteY2" fmla="*/ 394571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739307 w 11557000"/>
              <a:gd name="connsiteY1" fmla="*/ 4100121 h 5575300"/>
              <a:gd name="connsiteX2" fmla="*/ 1075718 w 11557000"/>
              <a:gd name="connsiteY2" fmla="*/ 394571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739307 w 11557000"/>
              <a:gd name="connsiteY1" fmla="*/ 4100121 h 5575300"/>
              <a:gd name="connsiteX2" fmla="*/ 1090309 w 11557000"/>
              <a:gd name="connsiteY2" fmla="*/ 402593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99955 w 11557000"/>
              <a:gd name="connsiteY0" fmla="*/ 4201050 h 5575300"/>
              <a:gd name="connsiteX1" fmla="*/ 739307 w 11557000"/>
              <a:gd name="connsiteY1" fmla="*/ 4100121 h 5575300"/>
              <a:gd name="connsiteX2" fmla="*/ 1090309 w 11557000"/>
              <a:gd name="connsiteY2" fmla="*/ 4025931 h 5575300"/>
              <a:gd name="connsiteX3" fmla="*/ 1453473 w 11557000"/>
              <a:gd name="connsiteY3" fmla="*/ 4138891 h 5575300"/>
              <a:gd name="connsiteX4" fmla="*/ 1773143 w 11557000"/>
              <a:gd name="connsiteY4" fmla="*/ 3976470 h 5575300"/>
              <a:gd name="connsiteX5" fmla="*/ 2362200 w 11557000"/>
              <a:gd name="connsiteY5" fmla="*/ 3975130 h 5575300"/>
              <a:gd name="connsiteX6" fmla="*/ 2815618 w 11557000"/>
              <a:gd name="connsiteY6" fmla="*/ 3737850 h 5575300"/>
              <a:gd name="connsiteX7" fmla="*/ 3267682 w 11557000"/>
              <a:gd name="connsiteY7" fmla="*/ 3750520 h 5575300"/>
              <a:gd name="connsiteX8" fmla="*/ 3705972 w 11557000"/>
              <a:gd name="connsiteY8" fmla="*/ 3541320 h 5575300"/>
              <a:gd name="connsiteX9" fmla="*/ 4109127 w 11557000"/>
              <a:gd name="connsiteY9" fmla="*/ 3187061 h 5575300"/>
              <a:gd name="connsiteX10" fmla="*/ 4425273 w 11557000"/>
              <a:gd name="connsiteY10" fmla="*/ 3426351 h 5575300"/>
              <a:gd name="connsiteX11" fmla="*/ 5091884 w 11557000"/>
              <a:gd name="connsiteY11" fmla="*/ 3114850 h 5575300"/>
              <a:gd name="connsiteX12" fmla="*/ 5482618 w 11557000"/>
              <a:gd name="connsiteY12" fmla="*/ 2709790 h 5575300"/>
              <a:gd name="connsiteX13" fmla="*/ 5728238 w 11557000"/>
              <a:gd name="connsiteY13" fmla="*/ 278264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99955 w 115570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096427 w 11544300"/>
              <a:gd name="connsiteY9" fmla="*/ 3187061 h 5575300"/>
              <a:gd name="connsiteX10" fmla="*/ 4412573 w 11544300"/>
              <a:gd name="connsiteY10" fmla="*/ 342635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412573 w 11544300"/>
              <a:gd name="connsiteY10" fmla="*/ 342635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412573 w 11544300"/>
              <a:gd name="connsiteY10" fmla="*/ 339961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397982 w 11544300"/>
              <a:gd name="connsiteY10" fmla="*/ 3479831 h 5575300"/>
              <a:gd name="connsiteX11" fmla="*/ 5079184 w 11544300"/>
              <a:gd name="connsiteY11" fmla="*/ 311485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16032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541320 h 5575300"/>
              <a:gd name="connsiteX9" fmla="*/ 4140200 w 11544300"/>
              <a:gd name="connsiteY9" fmla="*/ 321380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50520 h 5575300"/>
              <a:gd name="connsiteX8" fmla="*/ 3693272 w 11544300"/>
              <a:gd name="connsiteY8" fmla="*/ 3621541 h 5575300"/>
              <a:gd name="connsiteX9" fmla="*/ 4140200 w 11544300"/>
              <a:gd name="connsiteY9" fmla="*/ 321380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40200 w 11544300"/>
              <a:gd name="connsiteY9" fmla="*/ 3213801 h 5575300"/>
              <a:gd name="connsiteX10" fmla="*/ 4397982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40200 w 11544300"/>
              <a:gd name="connsiteY9" fmla="*/ 3213801 h 5575300"/>
              <a:gd name="connsiteX10" fmla="*/ 4602257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54791 w 11544300"/>
              <a:gd name="connsiteY9" fmla="*/ 3334131 h 5575300"/>
              <a:gd name="connsiteX10" fmla="*/ 4602257 w 11544300"/>
              <a:gd name="connsiteY10" fmla="*/ 347983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54982 w 11544300"/>
              <a:gd name="connsiteY7" fmla="*/ 3790630 h 5575300"/>
              <a:gd name="connsiteX8" fmla="*/ 3693272 w 11544300"/>
              <a:gd name="connsiteY8" fmla="*/ 3621541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693272 w 11544300"/>
              <a:gd name="connsiteY8" fmla="*/ 3621541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46800 w 11544300"/>
              <a:gd name="connsiteY14" fmla="*/ 1854200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782640 h 5575300"/>
              <a:gd name="connsiteX14" fmla="*/ 6180456 w 11544300"/>
              <a:gd name="connsiteY14" fmla="*/ 2091158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469918 w 11544300"/>
              <a:gd name="connsiteY12" fmla="*/ 2709790 h 5575300"/>
              <a:gd name="connsiteX13" fmla="*/ 5715538 w 11544300"/>
              <a:gd name="connsiteY13" fmla="*/ 2960358 h 5575300"/>
              <a:gd name="connsiteX14" fmla="*/ 6180456 w 11544300"/>
              <a:gd name="connsiteY14" fmla="*/ 2091158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64593 w 11544300"/>
              <a:gd name="connsiteY11" fmla="*/ 3154960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80456 w 11544300"/>
              <a:gd name="connsiteY14" fmla="*/ 2091158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80456 w 11544300"/>
              <a:gd name="connsiteY14" fmla="*/ 2091158 h 5575300"/>
              <a:gd name="connsiteX15" fmla="*/ 6464300 w 11544300"/>
              <a:gd name="connsiteY15" fmla="*/ 2070100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80456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939800 h 5575300"/>
              <a:gd name="connsiteX17" fmla="*/ 7213600 w 11544300"/>
              <a:gd name="connsiteY17" fmla="*/ 1206500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939800 h 5575300"/>
              <a:gd name="connsiteX17" fmla="*/ 7297742 w 11544300"/>
              <a:gd name="connsiteY17" fmla="*/ 1517507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1235998 h 5575300"/>
              <a:gd name="connsiteX17" fmla="*/ 7297742 w 11544300"/>
              <a:gd name="connsiteY17" fmla="*/ 1517507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1235998 h 5575300"/>
              <a:gd name="connsiteX17" fmla="*/ 7230428 w 11544300"/>
              <a:gd name="connsiteY17" fmla="*/ 1502697 h 5575300"/>
              <a:gd name="connsiteX18" fmla="*/ 7556500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30645 w 11544300"/>
              <a:gd name="connsiteY15" fmla="*/ 2336677 h 5575300"/>
              <a:gd name="connsiteX16" fmla="*/ 7023100 w 11544300"/>
              <a:gd name="connsiteY16" fmla="*/ 1235998 h 5575300"/>
              <a:gd name="connsiteX17" fmla="*/ 7230428 w 11544300"/>
              <a:gd name="connsiteY17" fmla="*/ 1502697 h 5575300"/>
              <a:gd name="connsiteX18" fmla="*/ 7623814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091158 h 5575300"/>
              <a:gd name="connsiteX15" fmla="*/ 6481131 w 11544300"/>
              <a:gd name="connsiteY15" fmla="*/ 2366296 h 5575300"/>
              <a:gd name="connsiteX16" fmla="*/ 7023100 w 11544300"/>
              <a:gd name="connsiteY16" fmla="*/ 1235998 h 5575300"/>
              <a:gd name="connsiteX17" fmla="*/ 7230428 w 11544300"/>
              <a:gd name="connsiteY17" fmla="*/ 1502697 h 5575300"/>
              <a:gd name="connsiteX18" fmla="*/ 7623814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  <a:gd name="connsiteX0" fmla="*/ 187255 w 11544300"/>
              <a:gd name="connsiteY0" fmla="*/ 4201050 h 5575300"/>
              <a:gd name="connsiteX1" fmla="*/ 726607 w 11544300"/>
              <a:gd name="connsiteY1" fmla="*/ 4100121 h 5575300"/>
              <a:gd name="connsiteX2" fmla="*/ 1077609 w 11544300"/>
              <a:gd name="connsiteY2" fmla="*/ 4025931 h 5575300"/>
              <a:gd name="connsiteX3" fmla="*/ 1440773 w 11544300"/>
              <a:gd name="connsiteY3" fmla="*/ 4138891 h 5575300"/>
              <a:gd name="connsiteX4" fmla="*/ 1760443 w 11544300"/>
              <a:gd name="connsiteY4" fmla="*/ 3976470 h 5575300"/>
              <a:gd name="connsiteX5" fmla="*/ 2349500 w 11544300"/>
              <a:gd name="connsiteY5" fmla="*/ 3975130 h 5575300"/>
              <a:gd name="connsiteX6" fmla="*/ 2802918 w 11544300"/>
              <a:gd name="connsiteY6" fmla="*/ 3737850 h 5575300"/>
              <a:gd name="connsiteX7" fmla="*/ 3225800 w 11544300"/>
              <a:gd name="connsiteY7" fmla="*/ 3897590 h 5575300"/>
              <a:gd name="connsiteX8" fmla="*/ 3707863 w 11544300"/>
              <a:gd name="connsiteY8" fmla="*/ 3688392 h 5575300"/>
              <a:gd name="connsiteX9" fmla="*/ 4154791 w 11544300"/>
              <a:gd name="connsiteY9" fmla="*/ 3334131 h 5575300"/>
              <a:gd name="connsiteX10" fmla="*/ 4397982 w 11544300"/>
              <a:gd name="connsiteY10" fmla="*/ 3546681 h 5575300"/>
              <a:gd name="connsiteX11" fmla="*/ 5098250 w 11544300"/>
              <a:gd name="connsiteY11" fmla="*/ 3214199 h 5575300"/>
              <a:gd name="connsiteX12" fmla="*/ 5503575 w 11544300"/>
              <a:gd name="connsiteY12" fmla="*/ 2843079 h 5575300"/>
              <a:gd name="connsiteX13" fmla="*/ 5715538 w 11544300"/>
              <a:gd name="connsiteY13" fmla="*/ 2960358 h 5575300"/>
              <a:gd name="connsiteX14" fmla="*/ 6146799 w 11544300"/>
              <a:gd name="connsiteY14" fmla="*/ 2150397 h 5575300"/>
              <a:gd name="connsiteX15" fmla="*/ 6481131 w 11544300"/>
              <a:gd name="connsiteY15" fmla="*/ 2366296 h 5575300"/>
              <a:gd name="connsiteX16" fmla="*/ 7023100 w 11544300"/>
              <a:gd name="connsiteY16" fmla="*/ 1235998 h 5575300"/>
              <a:gd name="connsiteX17" fmla="*/ 7230428 w 11544300"/>
              <a:gd name="connsiteY17" fmla="*/ 1502697 h 5575300"/>
              <a:gd name="connsiteX18" fmla="*/ 7623814 w 11544300"/>
              <a:gd name="connsiteY18" fmla="*/ 266700 h 5575300"/>
              <a:gd name="connsiteX19" fmla="*/ 7937500 w 11544300"/>
              <a:gd name="connsiteY19" fmla="*/ 520700 h 5575300"/>
              <a:gd name="connsiteX20" fmla="*/ 8128000 w 11544300"/>
              <a:gd name="connsiteY20" fmla="*/ 0 h 5575300"/>
              <a:gd name="connsiteX21" fmla="*/ 8420100 w 11544300"/>
              <a:gd name="connsiteY21" fmla="*/ 774700 h 5575300"/>
              <a:gd name="connsiteX22" fmla="*/ 8534400 w 11544300"/>
              <a:gd name="connsiteY22" fmla="*/ 647700 h 5575300"/>
              <a:gd name="connsiteX23" fmla="*/ 8915400 w 11544300"/>
              <a:gd name="connsiteY23" fmla="*/ 1651000 h 5575300"/>
              <a:gd name="connsiteX24" fmla="*/ 9093200 w 11544300"/>
              <a:gd name="connsiteY24" fmla="*/ 1498600 h 5575300"/>
              <a:gd name="connsiteX25" fmla="*/ 9372600 w 11544300"/>
              <a:gd name="connsiteY25" fmla="*/ 2235200 h 5575300"/>
              <a:gd name="connsiteX26" fmla="*/ 9499600 w 11544300"/>
              <a:gd name="connsiteY26" fmla="*/ 2032000 h 5575300"/>
              <a:gd name="connsiteX27" fmla="*/ 9969500 w 11544300"/>
              <a:gd name="connsiteY27" fmla="*/ 2514600 h 5575300"/>
              <a:gd name="connsiteX28" fmla="*/ 10198100 w 11544300"/>
              <a:gd name="connsiteY28" fmla="*/ 2463800 h 5575300"/>
              <a:gd name="connsiteX29" fmla="*/ 10541000 w 11544300"/>
              <a:gd name="connsiteY29" fmla="*/ 2794000 h 5575300"/>
              <a:gd name="connsiteX30" fmla="*/ 10845800 w 11544300"/>
              <a:gd name="connsiteY30" fmla="*/ 2590800 h 5575300"/>
              <a:gd name="connsiteX31" fmla="*/ 11188700 w 11544300"/>
              <a:gd name="connsiteY31" fmla="*/ 2832100 h 5575300"/>
              <a:gd name="connsiteX32" fmla="*/ 11544300 w 11544300"/>
              <a:gd name="connsiteY32" fmla="*/ 2679700 h 5575300"/>
              <a:gd name="connsiteX33" fmla="*/ 11531600 w 11544300"/>
              <a:gd name="connsiteY33" fmla="*/ 5549900 h 5575300"/>
              <a:gd name="connsiteX34" fmla="*/ 0 w 11544300"/>
              <a:gd name="connsiteY34" fmla="*/ 5575300 h 5575300"/>
              <a:gd name="connsiteX35" fmla="*/ 31073 w 11544300"/>
              <a:gd name="connsiteY35" fmla="*/ 4253861 h 5575300"/>
              <a:gd name="connsiteX36" fmla="*/ 187255 w 11544300"/>
              <a:gd name="connsiteY36" fmla="*/ 4201050 h 557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44300" h="5575300">
                <a:moveTo>
                  <a:pt x="187255" y="4201050"/>
                </a:moveTo>
                <a:lnTo>
                  <a:pt x="726607" y="4100121"/>
                </a:lnTo>
                <a:lnTo>
                  <a:pt x="1077609" y="4025931"/>
                </a:lnTo>
                <a:lnTo>
                  <a:pt x="1440773" y="4138891"/>
                </a:lnTo>
                <a:lnTo>
                  <a:pt x="1760443" y="3976470"/>
                </a:lnTo>
                <a:lnTo>
                  <a:pt x="2349500" y="3975130"/>
                </a:lnTo>
                <a:lnTo>
                  <a:pt x="2802918" y="3737850"/>
                </a:lnTo>
                <a:lnTo>
                  <a:pt x="3225800" y="3897590"/>
                </a:lnTo>
                <a:lnTo>
                  <a:pt x="3707863" y="3688392"/>
                </a:lnTo>
                <a:lnTo>
                  <a:pt x="4154791" y="3334131"/>
                </a:lnTo>
                <a:lnTo>
                  <a:pt x="4397982" y="3546681"/>
                </a:lnTo>
                <a:lnTo>
                  <a:pt x="5098250" y="3214199"/>
                </a:lnTo>
                <a:lnTo>
                  <a:pt x="5503575" y="2843079"/>
                </a:lnTo>
                <a:lnTo>
                  <a:pt x="5715538" y="2960358"/>
                </a:lnTo>
                <a:lnTo>
                  <a:pt x="6146799" y="2150397"/>
                </a:lnTo>
                <a:lnTo>
                  <a:pt x="6481131" y="2366296"/>
                </a:lnTo>
                <a:lnTo>
                  <a:pt x="7023100" y="1235998"/>
                </a:lnTo>
                <a:lnTo>
                  <a:pt x="7230428" y="1502697"/>
                </a:lnTo>
                <a:lnTo>
                  <a:pt x="7623814" y="266700"/>
                </a:lnTo>
                <a:lnTo>
                  <a:pt x="7937500" y="520700"/>
                </a:lnTo>
                <a:lnTo>
                  <a:pt x="8128000" y="0"/>
                </a:lnTo>
                <a:lnTo>
                  <a:pt x="8420100" y="774700"/>
                </a:lnTo>
                <a:lnTo>
                  <a:pt x="8534400" y="647700"/>
                </a:lnTo>
                <a:lnTo>
                  <a:pt x="8915400" y="1651000"/>
                </a:lnTo>
                <a:lnTo>
                  <a:pt x="9093200" y="1498600"/>
                </a:lnTo>
                <a:lnTo>
                  <a:pt x="9372600" y="2235200"/>
                </a:lnTo>
                <a:lnTo>
                  <a:pt x="9499600" y="2032000"/>
                </a:lnTo>
                <a:lnTo>
                  <a:pt x="9969500" y="2514600"/>
                </a:lnTo>
                <a:lnTo>
                  <a:pt x="10198100" y="2463800"/>
                </a:lnTo>
                <a:lnTo>
                  <a:pt x="10541000" y="2794000"/>
                </a:lnTo>
                <a:lnTo>
                  <a:pt x="10845800" y="2590800"/>
                </a:lnTo>
                <a:lnTo>
                  <a:pt x="11188700" y="2832100"/>
                </a:lnTo>
                <a:lnTo>
                  <a:pt x="11544300" y="2679700"/>
                </a:lnTo>
                <a:cubicBezTo>
                  <a:pt x="11540067" y="3636433"/>
                  <a:pt x="11535833" y="4593167"/>
                  <a:pt x="11531600" y="5549900"/>
                </a:cubicBezTo>
                <a:lnTo>
                  <a:pt x="0" y="5575300"/>
                </a:lnTo>
                <a:lnTo>
                  <a:pt x="31073" y="4253861"/>
                </a:lnTo>
                <a:lnTo>
                  <a:pt x="187255" y="420105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99CCCCC-40F7-5F20-DCEA-1E14708F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68" y="416402"/>
            <a:ext cx="5003636" cy="1485900"/>
          </a:xfrm>
        </p:spPr>
        <p:txBody>
          <a:bodyPr>
            <a:normAutofit fontScale="90000"/>
          </a:bodyPr>
          <a:lstStyle/>
          <a:p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Couches spéculatives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au-dessus des '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' qui eux ne touchent pas à leur </a:t>
            </a:r>
            <a:r>
              <a:rPr lang="fr-FR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  <a:br>
              <a:rPr lang="fr-FR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i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587C8773-7DEC-69AC-6E4E-295778357424}"/>
              </a:ext>
            </a:extLst>
          </p:cNvPr>
          <p:cNvSpPr/>
          <p:nvPr/>
        </p:nvSpPr>
        <p:spPr>
          <a:xfrm>
            <a:off x="559921" y="1968500"/>
            <a:ext cx="9448085" cy="4165599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57000" h="5575300">
                <a:moveTo>
                  <a:pt x="127000" y="4000500"/>
                </a:moveTo>
                <a:lnTo>
                  <a:pt x="914400" y="3886200"/>
                </a:lnTo>
                <a:lnTo>
                  <a:pt x="1104900" y="3771900"/>
                </a:lnTo>
                <a:lnTo>
                  <a:pt x="1409700" y="3911600"/>
                </a:lnTo>
                <a:lnTo>
                  <a:pt x="2006600" y="3695700"/>
                </a:lnTo>
                <a:lnTo>
                  <a:pt x="2362200" y="3721100"/>
                </a:lnTo>
                <a:lnTo>
                  <a:pt x="2844800" y="3403600"/>
                </a:lnTo>
                <a:lnTo>
                  <a:pt x="3238500" y="3670300"/>
                </a:lnTo>
                <a:lnTo>
                  <a:pt x="3822700" y="3327400"/>
                </a:lnTo>
                <a:lnTo>
                  <a:pt x="4152900" y="2946400"/>
                </a:lnTo>
                <a:lnTo>
                  <a:pt x="4381500" y="3225800"/>
                </a:lnTo>
                <a:lnTo>
                  <a:pt x="4902200" y="3048000"/>
                </a:lnTo>
                <a:lnTo>
                  <a:pt x="5511800" y="2616200"/>
                </a:lnTo>
                <a:lnTo>
                  <a:pt x="5626100" y="2755900"/>
                </a:lnTo>
                <a:lnTo>
                  <a:pt x="6159500" y="1854200"/>
                </a:lnTo>
                <a:lnTo>
                  <a:pt x="6477000" y="2070100"/>
                </a:lnTo>
                <a:lnTo>
                  <a:pt x="7035800" y="939800"/>
                </a:lnTo>
                <a:lnTo>
                  <a:pt x="7226300" y="1206500"/>
                </a:lnTo>
                <a:lnTo>
                  <a:pt x="7569200" y="266700"/>
                </a:lnTo>
                <a:lnTo>
                  <a:pt x="7950200" y="520700"/>
                </a:lnTo>
                <a:lnTo>
                  <a:pt x="8140700" y="0"/>
                </a:lnTo>
                <a:lnTo>
                  <a:pt x="8432800" y="774700"/>
                </a:lnTo>
                <a:lnTo>
                  <a:pt x="8547100" y="647700"/>
                </a:lnTo>
                <a:lnTo>
                  <a:pt x="8928100" y="1651000"/>
                </a:lnTo>
                <a:lnTo>
                  <a:pt x="9105900" y="1498600"/>
                </a:lnTo>
                <a:lnTo>
                  <a:pt x="9385300" y="2235200"/>
                </a:lnTo>
                <a:lnTo>
                  <a:pt x="9512300" y="2032000"/>
                </a:lnTo>
                <a:lnTo>
                  <a:pt x="9982200" y="2514600"/>
                </a:lnTo>
                <a:lnTo>
                  <a:pt x="10210800" y="2463800"/>
                </a:lnTo>
                <a:lnTo>
                  <a:pt x="10553700" y="2794000"/>
                </a:lnTo>
                <a:lnTo>
                  <a:pt x="10858500" y="2590800"/>
                </a:lnTo>
                <a:lnTo>
                  <a:pt x="11201400" y="2832100"/>
                </a:lnTo>
                <a:lnTo>
                  <a:pt x="11557000" y="2679700"/>
                </a:lnTo>
                <a:cubicBezTo>
                  <a:pt x="11552767" y="3636433"/>
                  <a:pt x="11548533" y="4593167"/>
                  <a:pt x="11544300" y="5549900"/>
                </a:cubicBezTo>
                <a:lnTo>
                  <a:pt x="12700" y="5575300"/>
                </a:lnTo>
                <a:lnTo>
                  <a:pt x="0" y="4013200"/>
                </a:lnTo>
                <a:lnTo>
                  <a:pt x="127000" y="4000500"/>
                </a:lnTo>
                <a:close/>
              </a:path>
            </a:pathLst>
          </a:custGeom>
          <a:solidFill>
            <a:srgbClr val="FFFF7D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20ACED-6B77-1787-C0D2-3FF33025E70D}"/>
              </a:ext>
            </a:extLst>
          </p:cNvPr>
          <p:cNvSpPr/>
          <p:nvPr/>
        </p:nvSpPr>
        <p:spPr>
          <a:xfrm>
            <a:off x="560866" y="2857501"/>
            <a:ext cx="9470448" cy="3136898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794000 h 5575300"/>
              <a:gd name="connsiteX30" fmla="*/ 10858500 w 11584354"/>
              <a:gd name="connsiteY30" fmla="*/ 2590800 h 5575300"/>
              <a:gd name="connsiteX31" fmla="*/ 11201400 w 11584354"/>
              <a:gd name="connsiteY31" fmla="*/ 2832100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794000 h 5575300"/>
              <a:gd name="connsiteX30" fmla="*/ 10858500 w 11584354"/>
              <a:gd name="connsiteY30" fmla="*/ 25908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7940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210800 w 11584354"/>
              <a:gd name="connsiteY28" fmla="*/ 2463800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82200 w 11584354"/>
              <a:gd name="connsiteY27" fmla="*/ 25146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12300 w 11584354"/>
              <a:gd name="connsiteY26" fmla="*/ 2032000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235200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105900 w 11584354"/>
              <a:gd name="connsiteY24" fmla="*/ 149860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928100 w 11584354"/>
              <a:gd name="connsiteY23" fmla="*/ 16510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873393 w 11584354"/>
              <a:gd name="connsiteY23" fmla="*/ 13437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53700 w 11584354"/>
              <a:gd name="connsiteY29" fmla="*/ 266230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873393 w 11584354"/>
              <a:gd name="connsiteY23" fmla="*/ 13437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67377 w 11584354"/>
              <a:gd name="connsiteY29" fmla="*/ 2596450 h 5575300"/>
              <a:gd name="connsiteX30" fmla="*/ 10817470 w 11584354"/>
              <a:gd name="connsiteY30" fmla="*/ 2371300 h 5575300"/>
              <a:gd name="connsiteX31" fmla="*/ 11160369 w 11584354"/>
              <a:gd name="connsiteY31" fmla="*/ 256869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4000500 h 5575300"/>
              <a:gd name="connsiteX1" fmla="*/ 914400 w 11584354"/>
              <a:gd name="connsiteY1" fmla="*/ 3886200 h 5575300"/>
              <a:gd name="connsiteX2" fmla="*/ 1104900 w 11584354"/>
              <a:gd name="connsiteY2" fmla="*/ 3771900 h 5575300"/>
              <a:gd name="connsiteX3" fmla="*/ 1409700 w 11584354"/>
              <a:gd name="connsiteY3" fmla="*/ 3911600 h 5575300"/>
              <a:gd name="connsiteX4" fmla="*/ 2006600 w 11584354"/>
              <a:gd name="connsiteY4" fmla="*/ 3695700 h 5575300"/>
              <a:gd name="connsiteX5" fmla="*/ 2362200 w 11584354"/>
              <a:gd name="connsiteY5" fmla="*/ 3721100 h 5575300"/>
              <a:gd name="connsiteX6" fmla="*/ 2844800 w 11584354"/>
              <a:gd name="connsiteY6" fmla="*/ 3403600 h 5575300"/>
              <a:gd name="connsiteX7" fmla="*/ 3238500 w 11584354"/>
              <a:gd name="connsiteY7" fmla="*/ 3670300 h 5575300"/>
              <a:gd name="connsiteX8" fmla="*/ 3822700 w 11584354"/>
              <a:gd name="connsiteY8" fmla="*/ 3327400 h 5575300"/>
              <a:gd name="connsiteX9" fmla="*/ 4152900 w 11584354"/>
              <a:gd name="connsiteY9" fmla="*/ 2946400 h 5575300"/>
              <a:gd name="connsiteX10" fmla="*/ 4381500 w 11584354"/>
              <a:gd name="connsiteY10" fmla="*/ 3225800 h 5575300"/>
              <a:gd name="connsiteX11" fmla="*/ 4902200 w 11584354"/>
              <a:gd name="connsiteY11" fmla="*/ 3048000 h 5575300"/>
              <a:gd name="connsiteX12" fmla="*/ 5511800 w 11584354"/>
              <a:gd name="connsiteY12" fmla="*/ 2616200 h 5575300"/>
              <a:gd name="connsiteX13" fmla="*/ 5626100 w 11584354"/>
              <a:gd name="connsiteY13" fmla="*/ 2755900 h 5575300"/>
              <a:gd name="connsiteX14" fmla="*/ 6159500 w 11584354"/>
              <a:gd name="connsiteY14" fmla="*/ 1854200 h 5575300"/>
              <a:gd name="connsiteX15" fmla="*/ 6477000 w 11584354"/>
              <a:gd name="connsiteY15" fmla="*/ 2070100 h 5575300"/>
              <a:gd name="connsiteX16" fmla="*/ 7035800 w 11584354"/>
              <a:gd name="connsiteY16" fmla="*/ 939800 h 5575300"/>
              <a:gd name="connsiteX17" fmla="*/ 7226300 w 11584354"/>
              <a:gd name="connsiteY17" fmla="*/ 1206500 h 5575300"/>
              <a:gd name="connsiteX18" fmla="*/ 7569200 w 11584354"/>
              <a:gd name="connsiteY18" fmla="*/ 266700 h 5575300"/>
              <a:gd name="connsiteX19" fmla="*/ 7950200 w 11584354"/>
              <a:gd name="connsiteY19" fmla="*/ 520700 h 5575300"/>
              <a:gd name="connsiteX20" fmla="*/ 8140700 w 11584354"/>
              <a:gd name="connsiteY20" fmla="*/ 0 h 5575300"/>
              <a:gd name="connsiteX21" fmla="*/ 8432800 w 11584354"/>
              <a:gd name="connsiteY21" fmla="*/ 774700 h 5575300"/>
              <a:gd name="connsiteX22" fmla="*/ 8547100 w 11584354"/>
              <a:gd name="connsiteY22" fmla="*/ 647700 h 5575300"/>
              <a:gd name="connsiteX23" fmla="*/ 8873393 w 11584354"/>
              <a:gd name="connsiteY23" fmla="*/ 1343700 h 5575300"/>
              <a:gd name="connsiteX24" fmla="*/ 9051192 w 11584354"/>
              <a:gd name="connsiteY24" fmla="*/ 1344950 h 5575300"/>
              <a:gd name="connsiteX25" fmla="*/ 9385300 w 11584354"/>
              <a:gd name="connsiteY25" fmla="*/ 2015699 h 5575300"/>
              <a:gd name="connsiteX26" fmla="*/ 9553331 w 11584354"/>
              <a:gd name="connsiteY26" fmla="*/ 2010051 h 5575300"/>
              <a:gd name="connsiteX27" fmla="*/ 9900139 w 11584354"/>
              <a:gd name="connsiteY27" fmla="*/ 2295100 h 5575300"/>
              <a:gd name="connsiteX28" fmla="*/ 10197123 w 11584354"/>
              <a:gd name="connsiteY28" fmla="*/ 2244301 h 5575300"/>
              <a:gd name="connsiteX29" fmla="*/ 10567377 w 11584354"/>
              <a:gd name="connsiteY29" fmla="*/ 2596450 h 5575300"/>
              <a:gd name="connsiteX30" fmla="*/ 10817470 w 11584354"/>
              <a:gd name="connsiteY30" fmla="*/ 2371300 h 5575300"/>
              <a:gd name="connsiteX31" fmla="*/ 11174046 w 11584354"/>
              <a:gd name="connsiteY31" fmla="*/ 2502849 h 5575300"/>
              <a:gd name="connsiteX32" fmla="*/ 11584354 w 11584354"/>
              <a:gd name="connsiteY32" fmla="*/ 2328501 h 5575300"/>
              <a:gd name="connsiteX33" fmla="*/ 11544300 w 11584354"/>
              <a:gd name="connsiteY33" fmla="*/ 5549900 h 5575300"/>
              <a:gd name="connsiteX34" fmla="*/ 12700 w 11584354"/>
              <a:gd name="connsiteY34" fmla="*/ 5575300 h 5575300"/>
              <a:gd name="connsiteX35" fmla="*/ 0 w 11584354"/>
              <a:gd name="connsiteY35" fmla="*/ 4013200 h 5575300"/>
              <a:gd name="connsiteX36" fmla="*/ 127000 w 11584354"/>
              <a:gd name="connsiteY36" fmla="*/ 4000500 h 5575300"/>
              <a:gd name="connsiteX0" fmla="*/ 127000 w 11584354"/>
              <a:gd name="connsiteY0" fmla="*/ 3846850 h 5421650"/>
              <a:gd name="connsiteX1" fmla="*/ 914400 w 11584354"/>
              <a:gd name="connsiteY1" fmla="*/ 3732550 h 5421650"/>
              <a:gd name="connsiteX2" fmla="*/ 1104900 w 11584354"/>
              <a:gd name="connsiteY2" fmla="*/ 3618250 h 5421650"/>
              <a:gd name="connsiteX3" fmla="*/ 1409700 w 11584354"/>
              <a:gd name="connsiteY3" fmla="*/ 3757950 h 5421650"/>
              <a:gd name="connsiteX4" fmla="*/ 2006600 w 11584354"/>
              <a:gd name="connsiteY4" fmla="*/ 3542050 h 5421650"/>
              <a:gd name="connsiteX5" fmla="*/ 2362200 w 11584354"/>
              <a:gd name="connsiteY5" fmla="*/ 3567450 h 5421650"/>
              <a:gd name="connsiteX6" fmla="*/ 2844800 w 11584354"/>
              <a:gd name="connsiteY6" fmla="*/ 3249950 h 5421650"/>
              <a:gd name="connsiteX7" fmla="*/ 3238500 w 11584354"/>
              <a:gd name="connsiteY7" fmla="*/ 3516650 h 5421650"/>
              <a:gd name="connsiteX8" fmla="*/ 3822700 w 11584354"/>
              <a:gd name="connsiteY8" fmla="*/ 3173750 h 5421650"/>
              <a:gd name="connsiteX9" fmla="*/ 4152900 w 11584354"/>
              <a:gd name="connsiteY9" fmla="*/ 2792750 h 5421650"/>
              <a:gd name="connsiteX10" fmla="*/ 4381500 w 11584354"/>
              <a:gd name="connsiteY10" fmla="*/ 3072150 h 5421650"/>
              <a:gd name="connsiteX11" fmla="*/ 4902200 w 11584354"/>
              <a:gd name="connsiteY11" fmla="*/ 2894350 h 5421650"/>
              <a:gd name="connsiteX12" fmla="*/ 5511800 w 11584354"/>
              <a:gd name="connsiteY12" fmla="*/ 2462550 h 5421650"/>
              <a:gd name="connsiteX13" fmla="*/ 5626100 w 11584354"/>
              <a:gd name="connsiteY13" fmla="*/ 2602250 h 5421650"/>
              <a:gd name="connsiteX14" fmla="*/ 6159500 w 11584354"/>
              <a:gd name="connsiteY14" fmla="*/ 1700550 h 5421650"/>
              <a:gd name="connsiteX15" fmla="*/ 6477000 w 11584354"/>
              <a:gd name="connsiteY15" fmla="*/ 1916450 h 5421650"/>
              <a:gd name="connsiteX16" fmla="*/ 7035800 w 11584354"/>
              <a:gd name="connsiteY16" fmla="*/ 786150 h 5421650"/>
              <a:gd name="connsiteX17" fmla="*/ 7226300 w 11584354"/>
              <a:gd name="connsiteY17" fmla="*/ 1052850 h 5421650"/>
              <a:gd name="connsiteX18" fmla="*/ 7569200 w 11584354"/>
              <a:gd name="connsiteY18" fmla="*/ 113050 h 5421650"/>
              <a:gd name="connsiteX19" fmla="*/ 7950200 w 11584354"/>
              <a:gd name="connsiteY19" fmla="*/ 367050 h 5421650"/>
              <a:gd name="connsiteX20" fmla="*/ 8168055 w 11584354"/>
              <a:gd name="connsiteY20" fmla="*/ 0 h 5421650"/>
              <a:gd name="connsiteX21" fmla="*/ 8432800 w 11584354"/>
              <a:gd name="connsiteY21" fmla="*/ 621050 h 5421650"/>
              <a:gd name="connsiteX22" fmla="*/ 8547100 w 11584354"/>
              <a:gd name="connsiteY22" fmla="*/ 494050 h 5421650"/>
              <a:gd name="connsiteX23" fmla="*/ 8873393 w 11584354"/>
              <a:gd name="connsiteY23" fmla="*/ 1190050 h 5421650"/>
              <a:gd name="connsiteX24" fmla="*/ 9051192 w 11584354"/>
              <a:gd name="connsiteY24" fmla="*/ 1191300 h 5421650"/>
              <a:gd name="connsiteX25" fmla="*/ 9385300 w 11584354"/>
              <a:gd name="connsiteY25" fmla="*/ 1862049 h 5421650"/>
              <a:gd name="connsiteX26" fmla="*/ 9553331 w 11584354"/>
              <a:gd name="connsiteY26" fmla="*/ 1856401 h 5421650"/>
              <a:gd name="connsiteX27" fmla="*/ 9900139 w 11584354"/>
              <a:gd name="connsiteY27" fmla="*/ 2141450 h 5421650"/>
              <a:gd name="connsiteX28" fmla="*/ 10197123 w 11584354"/>
              <a:gd name="connsiteY28" fmla="*/ 2090651 h 5421650"/>
              <a:gd name="connsiteX29" fmla="*/ 10567377 w 11584354"/>
              <a:gd name="connsiteY29" fmla="*/ 2442800 h 5421650"/>
              <a:gd name="connsiteX30" fmla="*/ 10817470 w 11584354"/>
              <a:gd name="connsiteY30" fmla="*/ 2217650 h 5421650"/>
              <a:gd name="connsiteX31" fmla="*/ 11174046 w 11584354"/>
              <a:gd name="connsiteY31" fmla="*/ 2349199 h 5421650"/>
              <a:gd name="connsiteX32" fmla="*/ 11584354 w 11584354"/>
              <a:gd name="connsiteY32" fmla="*/ 2174851 h 5421650"/>
              <a:gd name="connsiteX33" fmla="*/ 11544300 w 11584354"/>
              <a:gd name="connsiteY33" fmla="*/ 5396250 h 5421650"/>
              <a:gd name="connsiteX34" fmla="*/ 12700 w 11584354"/>
              <a:gd name="connsiteY34" fmla="*/ 5421650 h 5421650"/>
              <a:gd name="connsiteX35" fmla="*/ 0 w 11584354"/>
              <a:gd name="connsiteY35" fmla="*/ 3859550 h 5421650"/>
              <a:gd name="connsiteX36" fmla="*/ 127000 w 11584354"/>
              <a:gd name="connsiteY36" fmla="*/ 3846850 h 5421650"/>
              <a:gd name="connsiteX0" fmla="*/ 127000 w 11584354"/>
              <a:gd name="connsiteY0" fmla="*/ 3846850 h 5421650"/>
              <a:gd name="connsiteX1" fmla="*/ 914400 w 11584354"/>
              <a:gd name="connsiteY1" fmla="*/ 3732550 h 5421650"/>
              <a:gd name="connsiteX2" fmla="*/ 1104900 w 11584354"/>
              <a:gd name="connsiteY2" fmla="*/ 3618250 h 5421650"/>
              <a:gd name="connsiteX3" fmla="*/ 1409700 w 11584354"/>
              <a:gd name="connsiteY3" fmla="*/ 3757950 h 5421650"/>
              <a:gd name="connsiteX4" fmla="*/ 2006600 w 11584354"/>
              <a:gd name="connsiteY4" fmla="*/ 3542050 h 5421650"/>
              <a:gd name="connsiteX5" fmla="*/ 2362200 w 11584354"/>
              <a:gd name="connsiteY5" fmla="*/ 3567450 h 5421650"/>
              <a:gd name="connsiteX6" fmla="*/ 2844800 w 11584354"/>
              <a:gd name="connsiteY6" fmla="*/ 3249950 h 5421650"/>
              <a:gd name="connsiteX7" fmla="*/ 3238500 w 11584354"/>
              <a:gd name="connsiteY7" fmla="*/ 3516650 h 5421650"/>
              <a:gd name="connsiteX8" fmla="*/ 3822700 w 11584354"/>
              <a:gd name="connsiteY8" fmla="*/ 3173750 h 5421650"/>
              <a:gd name="connsiteX9" fmla="*/ 4152900 w 11584354"/>
              <a:gd name="connsiteY9" fmla="*/ 2792750 h 5421650"/>
              <a:gd name="connsiteX10" fmla="*/ 4381500 w 11584354"/>
              <a:gd name="connsiteY10" fmla="*/ 3072150 h 5421650"/>
              <a:gd name="connsiteX11" fmla="*/ 4902200 w 11584354"/>
              <a:gd name="connsiteY11" fmla="*/ 2894350 h 5421650"/>
              <a:gd name="connsiteX12" fmla="*/ 5511800 w 11584354"/>
              <a:gd name="connsiteY12" fmla="*/ 2462550 h 5421650"/>
              <a:gd name="connsiteX13" fmla="*/ 5626100 w 11584354"/>
              <a:gd name="connsiteY13" fmla="*/ 2602250 h 5421650"/>
              <a:gd name="connsiteX14" fmla="*/ 6159500 w 11584354"/>
              <a:gd name="connsiteY14" fmla="*/ 1700550 h 5421650"/>
              <a:gd name="connsiteX15" fmla="*/ 6477000 w 11584354"/>
              <a:gd name="connsiteY15" fmla="*/ 1916450 h 5421650"/>
              <a:gd name="connsiteX16" fmla="*/ 7035800 w 11584354"/>
              <a:gd name="connsiteY16" fmla="*/ 786150 h 5421650"/>
              <a:gd name="connsiteX17" fmla="*/ 7226300 w 11584354"/>
              <a:gd name="connsiteY17" fmla="*/ 1052850 h 5421650"/>
              <a:gd name="connsiteX18" fmla="*/ 7596554 w 11584354"/>
              <a:gd name="connsiteY18" fmla="*/ 266700 h 5421650"/>
              <a:gd name="connsiteX19" fmla="*/ 7950200 w 11584354"/>
              <a:gd name="connsiteY19" fmla="*/ 367050 h 5421650"/>
              <a:gd name="connsiteX20" fmla="*/ 8168055 w 11584354"/>
              <a:gd name="connsiteY20" fmla="*/ 0 h 5421650"/>
              <a:gd name="connsiteX21" fmla="*/ 8432800 w 11584354"/>
              <a:gd name="connsiteY21" fmla="*/ 621050 h 5421650"/>
              <a:gd name="connsiteX22" fmla="*/ 8547100 w 11584354"/>
              <a:gd name="connsiteY22" fmla="*/ 494050 h 5421650"/>
              <a:gd name="connsiteX23" fmla="*/ 8873393 w 11584354"/>
              <a:gd name="connsiteY23" fmla="*/ 1190050 h 5421650"/>
              <a:gd name="connsiteX24" fmla="*/ 9051192 w 11584354"/>
              <a:gd name="connsiteY24" fmla="*/ 1191300 h 5421650"/>
              <a:gd name="connsiteX25" fmla="*/ 9385300 w 11584354"/>
              <a:gd name="connsiteY25" fmla="*/ 1862049 h 5421650"/>
              <a:gd name="connsiteX26" fmla="*/ 9553331 w 11584354"/>
              <a:gd name="connsiteY26" fmla="*/ 1856401 h 5421650"/>
              <a:gd name="connsiteX27" fmla="*/ 9900139 w 11584354"/>
              <a:gd name="connsiteY27" fmla="*/ 2141450 h 5421650"/>
              <a:gd name="connsiteX28" fmla="*/ 10197123 w 11584354"/>
              <a:gd name="connsiteY28" fmla="*/ 2090651 h 5421650"/>
              <a:gd name="connsiteX29" fmla="*/ 10567377 w 11584354"/>
              <a:gd name="connsiteY29" fmla="*/ 2442800 h 5421650"/>
              <a:gd name="connsiteX30" fmla="*/ 10817470 w 11584354"/>
              <a:gd name="connsiteY30" fmla="*/ 2217650 h 5421650"/>
              <a:gd name="connsiteX31" fmla="*/ 11174046 w 11584354"/>
              <a:gd name="connsiteY31" fmla="*/ 2349199 h 5421650"/>
              <a:gd name="connsiteX32" fmla="*/ 11584354 w 11584354"/>
              <a:gd name="connsiteY32" fmla="*/ 2174851 h 5421650"/>
              <a:gd name="connsiteX33" fmla="*/ 11544300 w 11584354"/>
              <a:gd name="connsiteY33" fmla="*/ 5396250 h 5421650"/>
              <a:gd name="connsiteX34" fmla="*/ 12700 w 11584354"/>
              <a:gd name="connsiteY34" fmla="*/ 5421650 h 5421650"/>
              <a:gd name="connsiteX35" fmla="*/ 0 w 11584354"/>
              <a:gd name="connsiteY35" fmla="*/ 3859550 h 5421650"/>
              <a:gd name="connsiteX36" fmla="*/ 127000 w 11584354"/>
              <a:gd name="connsiteY36" fmla="*/ 3846850 h 5421650"/>
              <a:gd name="connsiteX0" fmla="*/ 127000 w 11584354"/>
              <a:gd name="connsiteY0" fmla="*/ 3846850 h 5421650"/>
              <a:gd name="connsiteX1" fmla="*/ 914400 w 11584354"/>
              <a:gd name="connsiteY1" fmla="*/ 3732550 h 5421650"/>
              <a:gd name="connsiteX2" fmla="*/ 1104900 w 11584354"/>
              <a:gd name="connsiteY2" fmla="*/ 3618250 h 5421650"/>
              <a:gd name="connsiteX3" fmla="*/ 1409700 w 11584354"/>
              <a:gd name="connsiteY3" fmla="*/ 3757950 h 5421650"/>
              <a:gd name="connsiteX4" fmla="*/ 2006600 w 11584354"/>
              <a:gd name="connsiteY4" fmla="*/ 3542050 h 5421650"/>
              <a:gd name="connsiteX5" fmla="*/ 2362200 w 11584354"/>
              <a:gd name="connsiteY5" fmla="*/ 3567450 h 5421650"/>
              <a:gd name="connsiteX6" fmla="*/ 2844800 w 11584354"/>
              <a:gd name="connsiteY6" fmla="*/ 3249950 h 5421650"/>
              <a:gd name="connsiteX7" fmla="*/ 3238500 w 11584354"/>
              <a:gd name="connsiteY7" fmla="*/ 3516650 h 5421650"/>
              <a:gd name="connsiteX8" fmla="*/ 3822700 w 11584354"/>
              <a:gd name="connsiteY8" fmla="*/ 3173750 h 5421650"/>
              <a:gd name="connsiteX9" fmla="*/ 4152900 w 11584354"/>
              <a:gd name="connsiteY9" fmla="*/ 2792750 h 5421650"/>
              <a:gd name="connsiteX10" fmla="*/ 4381500 w 11584354"/>
              <a:gd name="connsiteY10" fmla="*/ 3072150 h 5421650"/>
              <a:gd name="connsiteX11" fmla="*/ 4902200 w 11584354"/>
              <a:gd name="connsiteY11" fmla="*/ 2894350 h 5421650"/>
              <a:gd name="connsiteX12" fmla="*/ 5511800 w 11584354"/>
              <a:gd name="connsiteY12" fmla="*/ 2462550 h 5421650"/>
              <a:gd name="connsiteX13" fmla="*/ 5626100 w 11584354"/>
              <a:gd name="connsiteY13" fmla="*/ 2602250 h 5421650"/>
              <a:gd name="connsiteX14" fmla="*/ 6159500 w 11584354"/>
              <a:gd name="connsiteY14" fmla="*/ 1700550 h 5421650"/>
              <a:gd name="connsiteX15" fmla="*/ 6477000 w 11584354"/>
              <a:gd name="connsiteY15" fmla="*/ 1916450 h 5421650"/>
              <a:gd name="connsiteX16" fmla="*/ 7035800 w 11584354"/>
              <a:gd name="connsiteY16" fmla="*/ 786150 h 5421650"/>
              <a:gd name="connsiteX17" fmla="*/ 7226300 w 11584354"/>
              <a:gd name="connsiteY17" fmla="*/ 1052850 h 5421650"/>
              <a:gd name="connsiteX18" fmla="*/ 7596554 w 11584354"/>
              <a:gd name="connsiteY18" fmla="*/ 266700 h 5421650"/>
              <a:gd name="connsiteX19" fmla="*/ 7950201 w 11584354"/>
              <a:gd name="connsiteY19" fmla="*/ 367049 h 5421650"/>
              <a:gd name="connsiteX20" fmla="*/ 8168055 w 11584354"/>
              <a:gd name="connsiteY20" fmla="*/ 0 h 5421650"/>
              <a:gd name="connsiteX21" fmla="*/ 8432800 w 11584354"/>
              <a:gd name="connsiteY21" fmla="*/ 621050 h 5421650"/>
              <a:gd name="connsiteX22" fmla="*/ 8547100 w 11584354"/>
              <a:gd name="connsiteY22" fmla="*/ 494050 h 5421650"/>
              <a:gd name="connsiteX23" fmla="*/ 8873393 w 11584354"/>
              <a:gd name="connsiteY23" fmla="*/ 1190050 h 5421650"/>
              <a:gd name="connsiteX24" fmla="*/ 9051192 w 11584354"/>
              <a:gd name="connsiteY24" fmla="*/ 1191300 h 5421650"/>
              <a:gd name="connsiteX25" fmla="*/ 9385300 w 11584354"/>
              <a:gd name="connsiteY25" fmla="*/ 1862049 h 5421650"/>
              <a:gd name="connsiteX26" fmla="*/ 9553331 w 11584354"/>
              <a:gd name="connsiteY26" fmla="*/ 1856401 h 5421650"/>
              <a:gd name="connsiteX27" fmla="*/ 9900139 w 11584354"/>
              <a:gd name="connsiteY27" fmla="*/ 2141450 h 5421650"/>
              <a:gd name="connsiteX28" fmla="*/ 10197123 w 11584354"/>
              <a:gd name="connsiteY28" fmla="*/ 2090651 h 5421650"/>
              <a:gd name="connsiteX29" fmla="*/ 10567377 w 11584354"/>
              <a:gd name="connsiteY29" fmla="*/ 2442800 h 5421650"/>
              <a:gd name="connsiteX30" fmla="*/ 10817470 w 11584354"/>
              <a:gd name="connsiteY30" fmla="*/ 2217650 h 5421650"/>
              <a:gd name="connsiteX31" fmla="*/ 11174046 w 11584354"/>
              <a:gd name="connsiteY31" fmla="*/ 2349199 h 5421650"/>
              <a:gd name="connsiteX32" fmla="*/ 11584354 w 11584354"/>
              <a:gd name="connsiteY32" fmla="*/ 2174851 h 5421650"/>
              <a:gd name="connsiteX33" fmla="*/ 11544300 w 11584354"/>
              <a:gd name="connsiteY33" fmla="*/ 5396250 h 5421650"/>
              <a:gd name="connsiteX34" fmla="*/ 12700 w 11584354"/>
              <a:gd name="connsiteY34" fmla="*/ 5421650 h 5421650"/>
              <a:gd name="connsiteX35" fmla="*/ 0 w 11584354"/>
              <a:gd name="connsiteY35" fmla="*/ 3859550 h 5421650"/>
              <a:gd name="connsiteX36" fmla="*/ 127000 w 11584354"/>
              <a:gd name="connsiteY36" fmla="*/ 3846850 h 542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584354" h="5421650">
                <a:moveTo>
                  <a:pt x="127000" y="3846850"/>
                </a:moveTo>
                <a:lnTo>
                  <a:pt x="914400" y="3732550"/>
                </a:lnTo>
                <a:lnTo>
                  <a:pt x="1104900" y="3618250"/>
                </a:lnTo>
                <a:lnTo>
                  <a:pt x="1409700" y="3757950"/>
                </a:lnTo>
                <a:lnTo>
                  <a:pt x="2006600" y="3542050"/>
                </a:lnTo>
                <a:lnTo>
                  <a:pt x="2362200" y="3567450"/>
                </a:lnTo>
                <a:lnTo>
                  <a:pt x="2844800" y="3249950"/>
                </a:lnTo>
                <a:lnTo>
                  <a:pt x="3238500" y="3516650"/>
                </a:lnTo>
                <a:lnTo>
                  <a:pt x="3822700" y="3173750"/>
                </a:lnTo>
                <a:lnTo>
                  <a:pt x="4152900" y="2792750"/>
                </a:lnTo>
                <a:lnTo>
                  <a:pt x="4381500" y="3072150"/>
                </a:lnTo>
                <a:lnTo>
                  <a:pt x="4902200" y="2894350"/>
                </a:lnTo>
                <a:lnTo>
                  <a:pt x="5511800" y="2462550"/>
                </a:lnTo>
                <a:lnTo>
                  <a:pt x="5626100" y="2602250"/>
                </a:lnTo>
                <a:lnTo>
                  <a:pt x="6159500" y="1700550"/>
                </a:lnTo>
                <a:lnTo>
                  <a:pt x="6477000" y="1916450"/>
                </a:lnTo>
                <a:lnTo>
                  <a:pt x="7035800" y="786150"/>
                </a:lnTo>
                <a:lnTo>
                  <a:pt x="7226300" y="1052850"/>
                </a:lnTo>
                <a:lnTo>
                  <a:pt x="7596554" y="266700"/>
                </a:lnTo>
                <a:lnTo>
                  <a:pt x="7950201" y="367049"/>
                </a:lnTo>
                <a:lnTo>
                  <a:pt x="8168055" y="0"/>
                </a:lnTo>
                <a:lnTo>
                  <a:pt x="8432800" y="621050"/>
                </a:lnTo>
                <a:lnTo>
                  <a:pt x="8547100" y="494050"/>
                </a:lnTo>
                <a:lnTo>
                  <a:pt x="8873393" y="1190050"/>
                </a:lnTo>
                <a:lnTo>
                  <a:pt x="9051192" y="1191300"/>
                </a:lnTo>
                <a:lnTo>
                  <a:pt x="9385300" y="1862049"/>
                </a:lnTo>
                <a:lnTo>
                  <a:pt x="9553331" y="1856401"/>
                </a:lnTo>
                <a:lnTo>
                  <a:pt x="9900139" y="2141450"/>
                </a:lnTo>
                <a:lnTo>
                  <a:pt x="10197123" y="2090651"/>
                </a:lnTo>
                <a:lnTo>
                  <a:pt x="10567377" y="2442800"/>
                </a:lnTo>
                <a:lnTo>
                  <a:pt x="10817470" y="2217650"/>
                </a:lnTo>
                <a:lnTo>
                  <a:pt x="11174046" y="2349199"/>
                </a:lnTo>
                <a:lnTo>
                  <a:pt x="11584354" y="2174851"/>
                </a:lnTo>
                <a:cubicBezTo>
                  <a:pt x="11580121" y="3131584"/>
                  <a:pt x="11548533" y="4439517"/>
                  <a:pt x="11544300" y="5396250"/>
                </a:cubicBezTo>
                <a:lnTo>
                  <a:pt x="12700" y="5421650"/>
                </a:lnTo>
                <a:lnTo>
                  <a:pt x="0" y="3859550"/>
                </a:lnTo>
                <a:lnTo>
                  <a:pt x="127000" y="38468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F288B7B-73D4-09F7-E2B7-ADDA91AC5E8D}"/>
              </a:ext>
            </a:extLst>
          </p:cNvPr>
          <p:cNvSpPr txBox="1">
            <a:spLocks/>
          </p:cNvSpPr>
          <p:nvPr/>
        </p:nvSpPr>
        <p:spPr>
          <a:xfrm>
            <a:off x="6539975" y="1511984"/>
            <a:ext cx="1245731" cy="58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arrivistes</a:t>
            </a:r>
            <a:endParaRPr lang="en-US" sz="18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7395C51-60F5-89D0-84AA-5DA4AA3A0BBC}"/>
              </a:ext>
            </a:extLst>
          </p:cNvPr>
          <p:cNvSpPr txBox="1">
            <a:spLocks/>
          </p:cNvSpPr>
          <p:nvPr/>
        </p:nvSpPr>
        <p:spPr>
          <a:xfrm>
            <a:off x="6373372" y="2345485"/>
            <a:ext cx="1475914" cy="567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petits </a:t>
            </a:r>
            <a:b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traders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D790643-43D7-6CE3-2468-6BC5EEA53EC9}"/>
              </a:ext>
            </a:extLst>
          </p:cNvPr>
          <p:cNvSpPr txBox="1">
            <a:spLocks/>
          </p:cNvSpPr>
          <p:nvPr/>
        </p:nvSpPr>
        <p:spPr>
          <a:xfrm>
            <a:off x="6476393" y="3220765"/>
            <a:ext cx="1375283" cy="681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traders instit°+ </a:t>
            </a:r>
            <a:r>
              <a:rPr lang="fr-FR" sz="16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investors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5558CAF1-DF8B-45E9-B7D3-7642693749DB}"/>
              </a:ext>
            </a:extLst>
          </p:cNvPr>
          <p:cNvSpPr/>
          <p:nvPr/>
        </p:nvSpPr>
        <p:spPr>
          <a:xfrm>
            <a:off x="148685" y="5400198"/>
            <a:ext cx="10154082" cy="1041400"/>
          </a:xfrm>
          <a:custGeom>
            <a:avLst/>
            <a:gdLst>
              <a:gd name="connsiteX0" fmla="*/ 0 w 10731500"/>
              <a:gd name="connsiteY0" fmla="*/ 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0 w 10731500"/>
              <a:gd name="connsiteY4" fmla="*/ 0 h 965200"/>
              <a:gd name="connsiteX0" fmla="*/ 0 w 10756900"/>
              <a:gd name="connsiteY0" fmla="*/ 482600 h 965200"/>
              <a:gd name="connsiteX1" fmla="*/ 10756900 w 10756900"/>
              <a:gd name="connsiteY1" fmla="*/ 0 h 965200"/>
              <a:gd name="connsiteX2" fmla="*/ 10756900 w 10756900"/>
              <a:gd name="connsiteY2" fmla="*/ 965200 h 965200"/>
              <a:gd name="connsiteX3" fmla="*/ 25400 w 10756900"/>
              <a:gd name="connsiteY3" fmla="*/ 965200 h 965200"/>
              <a:gd name="connsiteX4" fmla="*/ 0 w 10756900"/>
              <a:gd name="connsiteY4" fmla="*/ 482600 h 965200"/>
              <a:gd name="connsiteX0" fmla="*/ 0 w 10858500"/>
              <a:gd name="connsiteY0" fmla="*/ 139700 h 965200"/>
              <a:gd name="connsiteX1" fmla="*/ 10858500 w 10858500"/>
              <a:gd name="connsiteY1" fmla="*/ 0 h 965200"/>
              <a:gd name="connsiteX2" fmla="*/ 10858500 w 10858500"/>
              <a:gd name="connsiteY2" fmla="*/ 965200 h 965200"/>
              <a:gd name="connsiteX3" fmla="*/ 127000 w 10858500"/>
              <a:gd name="connsiteY3" fmla="*/ 965200 h 965200"/>
              <a:gd name="connsiteX4" fmla="*/ 0 w 10858500"/>
              <a:gd name="connsiteY4" fmla="*/ 139700 h 965200"/>
              <a:gd name="connsiteX0" fmla="*/ 12700 w 10731500"/>
              <a:gd name="connsiteY0" fmla="*/ 52070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12700 w 10731500"/>
              <a:gd name="connsiteY4" fmla="*/ 520700 h 965200"/>
              <a:gd name="connsiteX0" fmla="*/ 12700 w 10731500"/>
              <a:gd name="connsiteY0" fmla="*/ 368300 h 812800"/>
              <a:gd name="connsiteX1" fmla="*/ 10718800 w 10731500"/>
              <a:gd name="connsiteY1" fmla="*/ 0 h 812800"/>
              <a:gd name="connsiteX2" fmla="*/ 10731500 w 10731500"/>
              <a:gd name="connsiteY2" fmla="*/ 812800 h 812800"/>
              <a:gd name="connsiteX3" fmla="*/ 0 w 10731500"/>
              <a:gd name="connsiteY3" fmla="*/ 812800 h 812800"/>
              <a:gd name="connsiteX4" fmla="*/ 12700 w 10731500"/>
              <a:gd name="connsiteY4" fmla="*/ 368300 h 812800"/>
              <a:gd name="connsiteX0" fmla="*/ 12700 w 10731500"/>
              <a:gd name="connsiteY0" fmla="*/ 0 h 863600"/>
              <a:gd name="connsiteX1" fmla="*/ 10718800 w 10731500"/>
              <a:gd name="connsiteY1" fmla="*/ 50800 h 863600"/>
              <a:gd name="connsiteX2" fmla="*/ 10731500 w 10731500"/>
              <a:gd name="connsiteY2" fmla="*/ 863600 h 863600"/>
              <a:gd name="connsiteX3" fmla="*/ 0 w 10731500"/>
              <a:gd name="connsiteY3" fmla="*/ 863600 h 863600"/>
              <a:gd name="connsiteX4" fmla="*/ 12700 w 10731500"/>
              <a:gd name="connsiteY4" fmla="*/ 0 h 863600"/>
              <a:gd name="connsiteX0" fmla="*/ 12700 w 10731500"/>
              <a:gd name="connsiteY0" fmla="*/ 177800 h 1041400"/>
              <a:gd name="connsiteX1" fmla="*/ 10718800 w 10731500"/>
              <a:gd name="connsiteY1" fmla="*/ 0 h 1041400"/>
              <a:gd name="connsiteX2" fmla="*/ 10731500 w 10731500"/>
              <a:gd name="connsiteY2" fmla="*/ 1041400 h 1041400"/>
              <a:gd name="connsiteX3" fmla="*/ 0 w 10731500"/>
              <a:gd name="connsiteY3" fmla="*/ 1041400 h 1041400"/>
              <a:gd name="connsiteX4" fmla="*/ 12700 w 10731500"/>
              <a:gd name="connsiteY4" fmla="*/ 17780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0" h="1041400">
                <a:moveTo>
                  <a:pt x="12700" y="177800"/>
                </a:moveTo>
                <a:lnTo>
                  <a:pt x="10718800" y="0"/>
                </a:lnTo>
                <a:lnTo>
                  <a:pt x="10731500" y="1041400"/>
                </a:lnTo>
                <a:lnTo>
                  <a:pt x="0" y="1041400"/>
                </a:lnTo>
                <a:lnTo>
                  <a:pt x="12700" y="17780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AF1509-02D8-EEA5-B0D6-B0ECF2A9ACBE}"/>
              </a:ext>
            </a:extLst>
          </p:cNvPr>
          <p:cNvSpPr/>
          <p:nvPr/>
        </p:nvSpPr>
        <p:spPr>
          <a:xfrm>
            <a:off x="559921" y="5021067"/>
            <a:ext cx="9448085" cy="812800"/>
          </a:xfrm>
          <a:custGeom>
            <a:avLst/>
            <a:gdLst>
              <a:gd name="connsiteX0" fmla="*/ 0 w 10731500"/>
              <a:gd name="connsiteY0" fmla="*/ 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0 w 10731500"/>
              <a:gd name="connsiteY4" fmla="*/ 0 h 965200"/>
              <a:gd name="connsiteX0" fmla="*/ 0 w 10756900"/>
              <a:gd name="connsiteY0" fmla="*/ 482600 h 965200"/>
              <a:gd name="connsiteX1" fmla="*/ 10756900 w 10756900"/>
              <a:gd name="connsiteY1" fmla="*/ 0 h 965200"/>
              <a:gd name="connsiteX2" fmla="*/ 10756900 w 10756900"/>
              <a:gd name="connsiteY2" fmla="*/ 965200 h 965200"/>
              <a:gd name="connsiteX3" fmla="*/ 25400 w 10756900"/>
              <a:gd name="connsiteY3" fmla="*/ 965200 h 965200"/>
              <a:gd name="connsiteX4" fmla="*/ 0 w 10756900"/>
              <a:gd name="connsiteY4" fmla="*/ 482600 h 965200"/>
              <a:gd name="connsiteX0" fmla="*/ 0 w 10858500"/>
              <a:gd name="connsiteY0" fmla="*/ 139700 h 965200"/>
              <a:gd name="connsiteX1" fmla="*/ 10858500 w 10858500"/>
              <a:gd name="connsiteY1" fmla="*/ 0 h 965200"/>
              <a:gd name="connsiteX2" fmla="*/ 10858500 w 10858500"/>
              <a:gd name="connsiteY2" fmla="*/ 965200 h 965200"/>
              <a:gd name="connsiteX3" fmla="*/ 127000 w 10858500"/>
              <a:gd name="connsiteY3" fmla="*/ 965200 h 965200"/>
              <a:gd name="connsiteX4" fmla="*/ 0 w 10858500"/>
              <a:gd name="connsiteY4" fmla="*/ 139700 h 965200"/>
              <a:gd name="connsiteX0" fmla="*/ 12700 w 10731500"/>
              <a:gd name="connsiteY0" fmla="*/ 520700 h 965200"/>
              <a:gd name="connsiteX1" fmla="*/ 10731500 w 10731500"/>
              <a:gd name="connsiteY1" fmla="*/ 0 h 965200"/>
              <a:gd name="connsiteX2" fmla="*/ 10731500 w 10731500"/>
              <a:gd name="connsiteY2" fmla="*/ 965200 h 965200"/>
              <a:gd name="connsiteX3" fmla="*/ 0 w 10731500"/>
              <a:gd name="connsiteY3" fmla="*/ 965200 h 965200"/>
              <a:gd name="connsiteX4" fmla="*/ 12700 w 10731500"/>
              <a:gd name="connsiteY4" fmla="*/ 520700 h 965200"/>
              <a:gd name="connsiteX0" fmla="*/ 12700 w 10731500"/>
              <a:gd name="connsiteY0" fmla="*/ 368300 h 812800"/>
              <a:gd name="connsiteX1" fmla="*/ 10718800 w 10731500"/>
              <a:gd name="connsiteY1" fmla="*/ 0 h 812800"/>
              <a:gd name="connsiteX2" fmla="*/ 10731500 w 10731500"/>
              <a:gd name="connsiteY2" fmla="*/ 812800 h 812800"/>
              <a:gd name="connsiteX3" fmla="*/ 0 w 10731500"/>
              <a:gd name="connsiteY3" fmla="*/ 812800 h 812800"/>
              <a:gd name="connsiteX4" fmla="*/ 12700 w 10731500"/>
              <a:gd name="connsiteY4" fmla="*/ 3683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1500" h="812800">
                <a:moveTo>
                  <a:pt x="12700" y="368300"/>
                </a:moveTo>
                <a:lnTo>
                  <a:pt x="10718800" y="0"/>
                </a:lnTo>
                <a:lnTo>
                  <a:pt x="10731500" y="812800"/>
                </a:lnTo>
                <a:lnTo>
                  <a:pt x="0" y="812800"/>
                </a:lnTo>
                <a:lnTo>
                  <a:pt x="12700" y="3683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DB6BF2C0-500F-7E72-39C2-F0EAB8A8F2D6}"/>
              </a:ext>
            </a:extLst>
          </p:cNvPr>
          <p:cNvSpPr/>
          <p:nvPr/>
        </p:nvSpPr>
        <p:spPr>
          <a:xfrm>
            <a:off x="548638" y="3949701"/>
            <a:ext cx="9481628" cy="1733112"/>
          </a:xfrm>
          <a:custGeom>
            <a:avLst/>
            <a:gdLst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874000 w 11557000"/>
              <a:gd name="connsiteY19" fmla="*/ 3302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733800 h 5308600"/>
              <a:gd name="connsiteX1" fmla="*/ 914400 w 11557000"/>
              <a:gd name="connsiteY1" fmla="*/ 3619500 h 5308600"/>
              <a:gd name="connsiteX2" fmla="*/ 1104900 w 11557000"/>
              <a:gd name="connsiteY2" fmla="*/ 3505200 h 5308600"/>
              <a:gd name="connsiteX3" fmla="*/ 1409700 w 11557000"/>
              <a:gd name="connsiteY3" fmla="*/ 3644900 h 5308600"/>
              <a:gd name="connsiteX4" fmla="*/ 2006600 w 11557000"/>
              <a:gd name="connsiteY4" fmla="*/ 3429000 h 5308600"/>
              <a:gd name="connsiteX5" fmla="*/ 2362200 w 11557000"/>
              <a:gd name="connsiteY5" fmla="*/ 3454400 h 5308600"/>
              <a:gd name="connsiteX6" fmla="*/ 2844800 w 11557000"/>
              <a:gd name="connsiteY6" fmla="*/ 3136900 h 5308600"/>
              <a:gd name="connsiteX7" fmla="*/ 3238500 w 11557000"/>
              <a:gd name="connsiteY7" fmla="*/ 3403600 h 5308600"/>
              <a:gd name="connsiteX8" fmla="*/ 3822700 w 11557000"/>
              <a:gd name="connsiteY8" fmla="*/ 3060700 h 5308600"/>
              <a:gd name="connsiteX9" fmla="*/ 4152900 w 11557000"/>
              <a:gd name="connsiteY9" fmla="*/ 2679700 h 5308600"/>
              <a:gd name="connsiteX10" fmla="*/ 4381500 w 11557000"/>
              <a:gd name="connsiteY10" fmla="*/ 2959100 h 5308600"/>
              <a:gd name="connsiteX11" fmla="*/ 4902200 w 11557000"/>
              <a:gd name="connsiteY11" fmla="*/ 2781300 h 5308600"/>
              <a:gd name="connsiteX12" fmla="*/ 5511800 w 11557000"/>
              <a:gd name="connsiteY12" fmla="*/ 2349500 h 5308600"/>
              <a:gd name="connsiteX13" fmla="*/ 5626100 w 11557000"/>
              <a:gd name="connsiteY13" fmla="*/ 2489200 h 5308600"/>
              <a:gd name="connsiteX14" fmla="*/ 6159500 w 11557000"/>
              <a:gd name="connsiteY14" fmla="*/ 1587500 h 5308600"/>
              <a:gd name="connsiteX15" fmla="*/ 6477000 w 11557000"/>
              <a:gd name="connsiteY15" fmla="*/ 1803400 h 5308600"/>
              <a:gd name="connsiteX16" fmla="*/ 7175500 w 11557000"/>
              <a:gd name="connsiteY16" fmla="*/ 469900 h 5308600"/>
              <a:gd name="connsiteX17" fmla="*/ 7391400 w 11557000"/>
              <a:gd name="connsiteY17" fmla="*/ 800100 h 5308600"/>
              <a:gd name="connsiteX18" fmla="*/ 7670800 w 11557000"/>
              <a:gd name="connsiteY18" fmla="*/ 12700 h 5308600"/>
              <a:gd name="connsiteX19" fmla="*/ 7988300 w 11557000"/>
              <a:gd name="connsiteY19" fmla="*/ 673100 h 5308600"/>
              <a:gd name="connsiteX20" fmla="*/ 8153400 w 11557000"/>
              <a:gd name="connsiteY20" fmla="*/ 0 h 5308600"/>
              <a:gd name="connsiteX21" fmla="*/ 8432800 w 11557000"/>
              <a:gd name="connsiteY21" fmla="*/ 508000 h 5308600"/>
              <a:gd name="connsiteX22" fmla="*/ 8547100 w 11557000"/>
              <a:gd name="connsiteY22" fmla="*/ 381000 h 5308600"/>
              <a:gd name="connsiteX23" fmla="*/ 8928100 w 11557000"/>
              <a:gd name="connsiteY23" fmla="*/ 1384300 h 5308600"/>
              <a:gd name="connsiteX24" fmla="*/ 9105900 w 11557000"/>
              <a:gd name="connsiteY24" fmla="*/ 1231900 h 5308600"/>
              <a:gd name="connsiteX25" fmla="*/ 9385300 w 11557000"/>
              <a:gd name="connsiteY25" fmla="*/ 1968500 h 5308600"/>
              <a:gd name="connsiteX26" fmla="*/ 9512300 w 11557000"/>
              <a:gd name="connsiteY26" fmla="*/ 1765300 h 5308600"/>
              <a:gd name="connsiteX27" fmla="*/ 9982200 w 11557000"/>
              <a:gd name="connsiteY27" fmla="*/ 2247900 h 5308600"/>
              <a:gd name="connsiteX28" fmla="*/ 10210800 w 11557000"/>
              <a:gd name="connsiteY28" fmla="*/ 2197100 h 5308600"/>
              <a:gd name="connsiteX29" fmla="*/ 10553700 w 11557000"/>
              <a:gd name="connsiteY29" fmla="*/ 2527300 h 5308600"/>
              <a:gd name="connsiteX30" fmla="*/ 10858500 w 11557000"/>
              <a:gd name="connsiteY30" fmla="*/ 2324100 h 5308600"/>
              <a:gd name="connsiteX31" fmla="*/ 11201400 w 11557000"/>
              <a:gd name="connsiteY31" fmla="*/ 2565400 h 5308600"/>
              <a:gd name="connsiteX32" fmla="*/ 11557000 w 11557000"/>
              <a:gd name="connsiteY32" fmla="*/ 2413000 h 5308600"/>
              <a:gd name="connsiteX33" fmla="*/ 11544300 w 11557000"/>
              <a:gd name="connsiteY33" fmla="*/ 5283200 h 5308600"/>
              <a:gd name="connsiteX34" fmla="*/ 12700 w 11557000"/>
              <a:gd name="connsiteY34" fmla="*/ 5308600 h 5308600"/>
              <a:gd name="connsiteX35" fmla="*/ 0 w 11557000"/>
              <a:gd name="connsiteY35" fmla="*/ 3746500 h 5308600"/>
              <a:gd name="connsiteX36" fmla="*/ 127000 w 11557000"/>
              <a:gd name="connsiteY36" fmla="*/ 3733800 h 53086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9144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3975100 h 5549900"/>
              <a:gd name="connsiteX1" fmla="*/ 914400 w 11557000"/>
              <a:gd name="connsiteY1" fmla="*/ 3860800 h 5549900"/>
              <a:gd name="connsiteX2" fmla="*/ 1104900 w 11557000"/>
              <a:gd name="connsiteY2" fmla="*/ 3746500 h 5549900"/>
              <a:gd name="connsiteX3" fmla="*/ 1409700 w 11557000"/>
              <a:gd name="connsiteY3" fmla="*/ 3886200 h 5549900"/>
              <a:gd name="connsiteX4" fmla="*/ 2006600 w 11557000"/>
              <a:gd name="connsiteY4" fmla="*/ 3670300 h 5549900"/>
              <a:gd name="connsiteX5" fmla="*/ 2362200 w 11557000"/>
              <a:gd name="connsiteY5" fmla="*/ 3695700 h 5549900"/>
              <a:gd name="connsiteX6" fmla="*/ 2844800 w 11557000"/>
              <a:gd name="connsiteY6" fmla="*/ 3378200 h 5549900"/>
              <a:gd name="connsiteX7" fmla="*/ 3238500 w 11557000"/>
              <a:gd name="connsiteY7" fmla="*/ 3644900 h 5549900"/>
              <a:gd name="connsiteX8" fmla="*/ 3822700 w 11557000"/>
              <a:gd name="connsiteY8" fmla="*/ 3302000 h 5549900"/>
              <a:gd name="connsiteX9" fmla="*/ 4152900 w 11557000"/>
              <a:gd name="connsiteY9" fmla="*/ 2921000 h 5549900"/>
              <a:gd name="connsiteX10" fmla="*/ 4381500 w 11557000"/>
              <a:gd name="connsiteY10" fmla="*/ 3200400 h 5549900"/>
              <a:gd name="connsiteX11" fmla="*/ 4902200 w 11557000"/>
              <a:gd name="connsiteY11" fmla="*/ 3022600 h 5549900"/>
              <a:gd name="connsiteX12" fmla="*/ 5511800 w 11557000"/>
              <a:gd name="connsiteY12" fmla="*/ 2590800 h 5549900"/>
              <a:gd name="connsiteX13" fmla="*/ 5626100 w 11557000"/>
              <a:gd name="connsiteY13" fmla="*/ 2730500 h 5549900"/>
              <a:gd name="connsiteX14" fmla="*/ 6159500 w 11557000"/>
              <a:gd name="connsiteY14" fmla="*/ 1828800 h 5549900"/>
              <a:gd name="connsiteX15" fmla="*/ 6477000 w 11557000"/>
              <a:gd name="connsiteY15" fmla="*/ 2044700 h 5549900"/>
              <a:gd name="connsiteX16" fmla="*/ 7175500 w 11557000"/>
              <a:gd name="connsiteY16" fmla="*/ 711200 h 5549900"/>
              <a:gd name="connsiteX17" fmla="*/ 7391400 w 11557000"/>
              <a:gd name="connsiteY17" fmla="*/ 1041400 h 5549900"/>
              <a:gd name="connsiteX18" fmla="*/ 7670800 w 11557000"/>
              <a:gd name="connsiteY18" fmla="*/ 254000 h 5549900"/>
              <a:gd name="connsiteX19" fmla="*/ 7988300 w 11557000"/>
              <a:gd name="connsiteY19" fmla="*/ 558800 h 5549900"/>
              <a:gd name="connsiteX20" fmla="*/ 8229600 w 11557000"/>
              <a:gd name="connsiteY20" fmla="*/ 0 h 5549900"/>
              <a:gd name="connsiteX21" fmla="*/ 8432800 w 11557000"/>
              <a:gd name="connsiteY21" fmla="*/ 749300 h 5549900"/>
              <a:gd name="connsiteX22" fmla="*/ 8547100 w 11557000"/>
              <a:gd name="connsiteY22" fmla="*/ 622300 h 5549900"/>
              <a:gd name="connsiteX23" fmla="*/ 8928100 w 11557000"/>
              <a:gd name="connsiteY23" fmla="*/ 1625600 h 5549900"/>
              <a:gd name="connsiteX24" fmla="*/ 9105900 w 11557000"/>
              <a:gd name="connsiteY24" fmla="*/ 1473200 h 5549900"/>
              <a:gd name="connsiteX25" fmla="*/ 9385300 w 11557000"/>
              <a:gd name="connsiteY25" fmla="*/ 2209800 h 5549900"/>
              <a:gd name="connsiteX26" fmla="*/ 9512300 w 11557000"/>
              <a:gd name="connsiteY26" fmla="*/ 2006600 h 5549900"/>
              <a:gd name="connsiteX27" fmla="*/ 9982200 w 11557000"/>
              <a:gd name="connsiteY27" fmla="*/ 2489200 h 5549900"/>
              <a:gd name="connsiteX28" fmla="*/ 10210800 w 11557000"/>
              <a:gd name="connsiteY28" fmla="*/ 2438400 h 5549900"/>
              <a:gd name="connsiteX29" fmla="*/ 10553700 w 11557000"/>
              <a:gd name="connsiteY29" fmla="*/ 2768600 h 5549900"/>
              <a:gd name="connsiteX30" fmla="*/ 10858500 w 11557000"/>
              <a:gd name="connsiteY30" fmla="*/ 2565400 h 5549900"/>
              <a:gd name="connsiteX31" fmla="*/ 11201400 w 11557000"/>
              <a:gd name="connsiteY31" fmla="*/ 2806700 h 5549900"/>
              <a:gd name="connsiteX32" fmla="*/ 11557000 w 11557000"/>
              <a:gd name="connsiteY32" fmla="*/ 2654300 h 5549900"/>
              <a:gd name="connsiteX33" fmla="*/ 11544300 w 11557000"/>
              <a:gd name="connsiteY33" fmla="*/ 5524500 h 5549900"/>
              <a:gd name="connsiteX34" fmla="*/ 12700 w 11557000"/>
              <a:gd name="connsiteY34" fmla="*/ 5549900 h 5549900"/>
              <a:gd name="connsiteX35" fmla="*/ 0 w 11557000"/>
              <a:gd name="connsiteY35" fmla="*/ 3987800 h 5549900"/>
              <a:gd name="connsiteX36" fmla="*/ 127000 w 11557000"/>
              <a:gd name="connsiteY36" fmla="*/ 3975100 h 55499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175500 w 11557000"/>
              <a:gd name="connsiteY16" fmla="*/ 7366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391400 w 11557000"/>
              <a:gd name="connsiteY17" fmla="*/ 10668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6997700 w 11557000"/>
              <a:gd name="connsiteY16" fmla="*/ 8255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670800 w 11557000"/>
              <a:gd name="connsiteY18" fmla="*/ 2794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88300 w 11557000"/>
              <a:gd name="connsiteY19" fmla="*/ 5842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7000"/>
              <a:gd name="connsiteY0" fmla="*/ 4000500 h 5575300"/>
              <a:gd name="connsiteX1" fmla="*/ 914400 w 11557000"/>
              <a:gd name="connsiteY1" fmla="*/ 3886200 h 5575300"/>
              <a:gd name="connsiteX2" fmla="*/ 1104900 w 11557000"/>
              <a:gd name="connsiteY2" fmla="*/ 3771900 h 5575300"/>
              <a:gd name="connsiteX3" fmla="*/ 1409700 w 11557000"/>
              <a:gd name="connsiteY3" fmla="*/ 3911600 h 5575300"/>
              <a:gd name="connsiteX4" fmla="*/ 2006600 w 11557000"/>
              <a:gd name="connsiteY4" fmla="*/ 3695700 h 5575300"/>
              <a:gd name="connsiteX5" fmla="*/ 2362200 w 11557000"/>
              <a:gd name="connsiteY5" fmla="*/ 3721100 h 5575300"/>
              <a:gd name="connsiteX6" fmla="*/ 2844800 w 11557000"/>
              <a:gd name="connsiteY6" fmla="*/ 3403600 h 5575300"/>
              <a:gd name="connsiteX7" fmla="*/ 3238500 w 11557000"/>
              <a:gd name="connsiteY7" fmla="*/ 3670300 h 5575300"/>
              <a:gd name="connsiteX8" fmla="*/ 3822700 w 11557000"/>
              <a:gd name="connsiteY8" fmla="*/ 3327400 h 5575300"/>
              <a:gd name="connsiteX9" fmla="*/ 4152900 w 11557000"/>
              <a:gd name="connsiteY9" fmla="*/ 2946400 h 5575300"/>
              <a:gd name="connsiteX10" fmla="*/ 4381500 w 11557000"/>
              <a:gd name="connsiteY10" fmla="*/ 3225800 h 5575300"/>
              <a:gd name="connsiteX11" fmla="*/ 4902200 w 11557000"/>
              <a:gd name="connsiteY11" fmla="*/ 3048000 h 5575300"/>
              <a:gd name="connsiteX12" fmla="*/ 5511800 w 11557000"/>
              <a:gd name="connsiteY12" fmla="*/ 2616200 h 5575300"/>
              <a:gd name="connsiteX13" fmla="*/ 5626100 w 11557000"/>
              <a:gd name="connsiteY13" fmla="*/ 2755900 h 5575300"/>
              <a:gd name="connsiteX14" fmla="*/ 6159500 w 11557000"/>
              <a:gd name="connsiteY14" fmla="*/ 1854200 h 5575300"/>
              <a:gd name="connsiteX15" fmla="*/ 6477000 w 11557000"/>
              <a:gd name="connsiteY15" fmla="*/ 2070100 h 5575300"/>
              <a:gd name="connsiteX16" fmla="*/ 7035800 w 11557000"/>
              <a:gd name="connsiteY16" fmla="*/ 939800 h 5575300"/>
              <a:gd name="connsiteX17" fmla="*/ 7226300 w 11557000"/>
              <a:gd name="connsiteY17" fmla="*/ 1206500 h 5575300"/>
              <a:gd name="connsiteX18" fmla="*/ 7569200 w 11557000"/>
              <a:gd name="connsiteY18" fmla="*/ 266700 h 5575300"/>
              <a:gd name="connsiteX19" fmla="*/ 7950200 w 11557000"/>
              <a:gd name="connsiteY19" fmla="*/ 520700 h 5575300"/>
              <a:gd name="connsiteX20" fmla="*/ 8140700 w 11557000"/>
              <a:gd name="connsiteY20" fmla="*/ 0 h 5575300"/>
              <a:gd name="connsiteX21" fmla="*/ 8432800 w 11557000"/>
              <a:gd name="connsiteY21" fmla="*/ 774700 h 5575300"/>
              <a:gd name="connsiteX22" fmla="*/ 8547100 w 11557000"/>
              <a:gd name="connsiteY22" fmla="*/ 647700 h 5575300"/>
              <a:gd name="connsiteX23" fmla="*/ 8928100 w 11557000"/>
              <a:gd name="connsiteY23" fmla="*/ 1651000 h 5575300"/>
              <a:gd name="connsiteX24" fmla="*/ 9105900 w 11557000"/>
              <a:gd name="connsiteY24" fmla="*/ 1498600 h 5575300"/>
              <a:gd name="connsiteX25" fmla="*/ 9385300 w 11557000"/>
              <a:gd name="connsiteY25" fmla="*/ 2235200 h 5575300"/>
              <a:gd name="connsiteX26" fmla="*/ 9512300 w 11557000"/>
              <a:gd name="connsiteY26" fmla="*/ 2032000 h 5575300"/>
              <a:gd name="connsiteX27" fmla="*/ 9982200 w 11557000"/>
              <a:gd name="connsiteY27" fmla="*/ 2514600 h 5575300"/>
              <a:gd name="connsiteX28" fmla="*/ 10210800 w 11557000"/>
              <a:gd name="connsiteY28" fmla="*/ 2463800 h 5575300"/>
              <a:gd name="connsiteX29" fmla="*/ 10553700 w 11557000"/>
              <a:gd name="connsiteY29" fmla="*/ 2794000 h 5575300"/>
              <a:gd name="connsiteX30" fmla="*/ 10858500 w 11557000"/>
              <a:gd name="connsiteY30" fmla="*/ 2590800 h 5575300"/>
              <a:gd name="connsiteX31" fmla="*/ 11201400 w 11557000"/>
              <a:gd name="connsiteY31" fmla="*/ 2832100 h 5575300"/>
              <a:gd name="connsiteX32" fmla="*/ 11557000 w 11557000"/>
              <a:gd name="connsiteY32" fmla="*/ 2679700 h 5575300"/>
              <a:gd name="connsiteX33" fmla="*/ 11544300 w 11557000"/>
              <a:gd name="connsiteY33" fmla="*/ 5549900 h 5575300"/>
              <a:gd name="connsiteX34" fmla="*/ 12700 w 11557000"/>
              <a:gd name="connsiteY34" fmla="*/ 5575300 h 5575300"/>
              <a:gd name="connsiteX35" fmla="*/ 0 w 11557000"/>
              <a:gd name="connsiteY35" fmla="*/ 4013200 h 5575300"/>
              <a:gd name="connsiteX36" fmla="*/ 127000 w 11557000"/>
              <a:gd name="connsiteY36" fmla="*/ 4000500 h 5575300"/>
              <a:gd name="connsiteX0" fmla="*/ 127000 w 11559096"/>
              <a:gd name="connsiteY0" fmla="*/ 4000500 h 5575300"/>
              <a:gd name="connsiteX1" fmla="*/ 914400 w 11559096"/>
              <a:gd name="connsiteY1" fmla="*/ 3886200 h 5575300"/>
              <a:gd name="connsiteX2" fmla="*/ 1104900 w 11559096"/>
              <a:gd name="connsiteY2" fmla="*/ 3771900 h 5575300"/>
              <a:gd name="connsiteX3" fmla="*/ 1409700 w 11559096"/>
              <a:gd name="connsiteY3" fmla="*/ 3911600 h 5575300"/>
              <a:gd name="connsiteX4" fmla="*/ 2006600 w 11559096"/>
              <a:gd name="connsiteY4" fmla="*/ 3695700 h 5575300"/>
              <a:gd name="connsiteX5" fmla="*/ 2362200 w 11559096"/>
              <a:gd name="connsiteY5" fmla="*/ 3721100 h 5575300"/>
              <a:gd name="connsiteX6" fmla="*/ 2844800 w 11559096"/>
              <a:gd name="connsiteY6" fmla="*/ 3403600 h 5575300"/>
              <a:gd name="connsiteX7" fmla="*/ 3238500 w 11559096"/>
              <a:gd name="connsiteY7" fmla="*/ 3670300 h 5575300"/>
              <a:gd name="connsiteX8" fmla="*/ 3822700 w 11559096"/>
              <a:gd name="connsiteY8" fmla="*/ 3327400 h 5575300"/>
              <a:gd name="connsiteX9" fmla="*/ 4152900 w 11559096"/>
              <a:gd name="connsiteY9" fmla="*/ 2946400 h 5575300"/>
              <a:gd name="connsiteX10" fmla="*/ 4381500 w 11559096"/>
              <a:gd name="connsiteY10" fmla="*/ 3225800 h 5575300"/>
              <a:gd name="connsiteX11" fmla="*/ 4902200 w 11559096"/>
              <a:gd name="connsiteY11" fmla="*/ 3048000 h 5575300"/>
              <a:gd name="connsiteX12" fmla="*/ 5511800 w 11559096"/>
              <a:gd name="connsiteY12" fmla="*/ 2616200 h 5575300"/>
              <a:gd name="connsiteX13" fmla="*/ 5626100 w 11559096"/>
              <a:gd name="connsiteY13" fmla="*/ 2755900 h 5575300"/>
              <a:gd name="connsiteX14" fmla="*/ 6159500 w 11559096"/>
              <a:gd name="connsiteY14" fmla="*/ 1854200 h 5575300"/>
              <a:gd name="connsiteX15" fmla="*/ 6477000 w 11559096"/>
              <a:gd name="connsiteY15" fmla="*/ 2070100 h 5575300"/>
              <a:gd name="connsiteX16" fmla="*/ 7035800 w 11559096"/>
              <a:gd name="connsiteY16" fmla="*/ 939800 h 5575300"/>
              <a:gd name="connsiteX17" fmla="*/ 7226300 w 11559096"/>
              <a:gd name="connsiteY17" fmla="*/ 1206500 h 5575300"/>
              <a:gd name="connsiteX18" fmla="*/ 7569200 w 11559096"/>
              <a:gd name="connsiteY18" fmla="*/ 266700 h 5575300"/>
              <a:gd name="connsiteX19" fmla="*/ 7950200 w 11559096"/>
              <a:gd name="connsiteY19" fmla="*/ 520700 h 5575300"/>
              <a:gd name="connsiteX20" fmla="*/ 8140700 w 11559096"/>
              <a:gd name="connsiteY20" fmla="*/ 0 h 5575300"/>
              <a:gd name="connsiteX21" fmla="*/ 8432800 w 11559096"/>
              <a:gd name="connsiteY21" fmla="*/ 774700 h 5575300"/>
              <a:gd name="connsiteX22" fmla="*/ 8547100 w 11559096"/>
              <a:gd name="connsiteY22" fmla="*/ 647700 h 5575300"/>
              <a:gd name="connsiteX23" fmla="*/ 8928100 w 11559096"/>
              <a:gd name="connsiteY23" fmla="*/ 1651000 h 5575300"/>
              <a:gd name="connsiteX24" fmla="*/ 9105900 w 11559096"/>
              <a:gd name="connsiteY24" fmla="*/ 1498600 h 5575300"/>
              <a:gd name="connsiteX25" fmla="*/ 9385300 w 11559096"/>
              <a:gd name="connsiteY25" fmla="*/ 2235200 h 5575300"/>
              <a:gd name="connsiteX26" fmla="*/ 9512300 w 11559096"/>
              <a:gd name="connsiteY26" fmla="*/ 2032000 h 5575300"/>
              <a:gd name="connsiteX27" fmla="*/ 9982200 w 11559096"/>
              <a:gd name="connsiteY27" fmla="*/ 2514600 h 5575300"/>
              <a:gd name="connsiteX28" fmla="*/ 10210800 w 11559096"/>
              <a:gd name="connsiteY28" fmla="*/ 2463800 h 5575300"/>
              <a:gd name="connsiteX29" fmla="*/ 10553700 w 11559096"/>
              <a:gd name="connsiteY29" fmla="*/ 2794000 h 5575300"/>
              <a:gd name="connsiteX30" fmla="*/ 10858500 w 11559096"/>
              <a:gd name="connsiteY30" fmla="*/ 2590800 h 5575300"/>
              <a:gd name="connsiteX31" fmla="*/ 11201400 w 11559096"/>
              <a:gd name="connsiteY31" fmla="*/ 2832100 h 5575300"/>
              <a:gd name="connsiteX32" fmla="*/ 11557000 w 11559096"/>
              <a:gd name="connsiteY32" fmla="*/ 2679700 h 5575300"/>
              <a:gd name="connsiteX33" fmla="*/ 11557977 w 11559096"/>
              <a:gd name="connsiteY33" fmla="*/ 4853363 h 5575300"/>
              <a:gd name="connsiteX34" fmla="*/ 12700 w 11559096"/>
              <a:gd name="connsiteY34" fmla="*/ 5575300 h 5575300"/>
              <a:gd name="connsiteX35" fmla="*/ 0 w 11559096"/>
              <a:gd name="connsiteY35" fmla="*/ 4013200 h 5575300"/>
              <a:gd name="connsiteX36" fmla="*/ 127000 w 11559096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53700 w 11570677"/>
              <a:gd name="connsiteY29" fmla="*/ 2794000 h 5575300"/>
              <a:gd name="connsiteX30" fmla="*/ 10858500 w 11570677"/>
              <a:gd name="connsiteY30" fmla="*/ 2590800 h 5575300"/>
              <a:gd name="connsiteX31" fmla="*/ 11201400 w 11570677"/>
              <a:gd name="connsiteY31" fmla="*/ 2832100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53700 w 11570677"/>
              <a:gd name="connsiteY29" fmla="*/ 2794000 h 5575300"/>
              <a:gd name="connsiteX30" fmla="*/ 10858500 w 11570677"/>
              <a:gd name="connsiteY30" fmla="*/ 2590800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53700 w 11570677"/>
              <a:gd name="connsiteY29" fmla="*/ 2794000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210800 w 11570677"/>
              <a:gd name="connsiteY28" fmla="*/ 2463800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82200 w 11570677"/>
              <a:gd name="connsiteY27" fmla="*/ 25146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12300 w 11570677"/>
              <a:gd name="connsiteY26" fmla="*/ 203200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85300 w 11570677"/>
              <a:gd name="connsiteY25" fmla="*/ 2235200 h 5575300"/>
              <a:gd name="connsiteX26" fmla="*/ 9539654 w 11570677"/>
              <a:gd name="connsiteY26" fmla="*/ 168373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71623 w 11570677"/>
              <a:gd name="connsiteY25" fmla="*/ 1886932 h 5575300"/>
              <a:gd name="connsiteX26" fmla="*/ 9539654 w 11570677"/>
              <a:gd name="connsiteY26" fmla="*/ 168373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371623 w 11570677"/>
              <a:gd name="connsiteY25" fmla="*/ 1886932 h 5575300"/>
              <a:gd name="connsiteX26" fmla="*/ 9539654 w 11570677"/>
              <a:gd name="connsiteY26" fmla="*/ 1683730 h 5575300"/>
              <a:gd name="connsiteX27" fmla="*/ 9913816 w 11570677"/>
              <a:gd name="connsiteY27" fmla="*/ 2384000 h 5575300"/>
              <a:gd name="connsiteX28" fmla="*/ 10183446 w 11570677"/>
              <a:gd name="connsiteY28" fmla="*/ 2028464 h 5575300"/>
              <a:gd name="connsiteX29" fmla="*/ 10526346 w 11570677"/>
              <a:gd name="connsiteY29" fmla="*/ 2358665 h 5575300"/>
              <a:gd name="connsiteX30" fmla="*/ 10858500 w 11570677"/>
              <a:gd name="connsiteY30" fmla="*/ 2111932 h 5575300"/>
              <a:gd name="connsiteX31" fmla="*/ 11201400 w 11570677"/>
              <a:gd name="connsiteY31" fmla="*/ 2396765 h 5575300"/>
              <a:gd name="connsiteX32" fmla="*/ 11570677 w 11570677"/>
              <a:gd name="connsiteY32" fmla="*/ 2026696 h 5575300"/>
              <a:gd name="connsiteX33" fmla="*/ 11557977 w 11570677"/>
              <a:gd name="connsiteY33" fmla="*/ 4853363 h 5575300"/>
              <a:gd name="connsiteX34" fmla="*/ 12700 w 11570677"/>
              <a:gd name="connsiteY34" fmla="*/ 5575300 h 5575300"/>
              <a:gd name="connsiteX35" fmla="*/ 0 w 11570677"/>
              <a:gd name="connsiteY35" fmla="*/ 4013200 h 5575300"/>
              <a:gd name="connsiteX36" fmla="*/ 127000 w 11570677"/>
              <a:gd name="connsiteY36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913816 w 11570677"/>
              <a:gd name="connsiteY26" fmla="*/ 2384000 h 5575300"/>
              <a:gd name="connsiteX27" fmla="*/ 10183446 w 11570677"/>
              <a:gd name="connsiteY27" fmla="*/ 2028464 h 5575300"/>
              <a:gd name="connsiteX28" fmla="*/ 10526346 w 11570677"/>
              <a:gd name="connsiteY28" fmla="*/ 2358665 h 5575300"/>
              <a:gd name="connsiteX29" fmla="*/ 10858500 w 11570677"/>
              <a:gd name="connsiteY29" fmla="*/ 2111932 h 5575300"/>
              <a:gd name="connsiteX30" fmla="*/ 11201400 w 11570677"/>
              <a:gd name="connsiteY30" fmla="*/ 2396765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26346 w 11570677"/>
              <a:gd name="connsiteY28" fmla="*/ 2358665 h 5575300"/>
              <a:gd name="connsiteX29" fmla="*/ 10858500 w 11570677"/>
              <a:gd name="connsiteY29" fmla="*/ 2111932 h 5575300"/>
              <a:gd name="connsiteX30" fmla="*/ 11201400 w 11570677"/>
              <a:gd name="connsiteY30" fmla="*/ 2396765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01400 w 11570677"/>
              <a:gd name="connsiteY30" fmla="*/ 2396765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42431 w 11570677"/>
              <a:gd name="connsiteY30" fmla="*/ 2222631 h 5575300"/>
              <a:gd name="connsiteX31" fmla="*/ 11570677 w 11570677"/>
              <a:gd name="connsiteY31" fmla="*/ 2026696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42431 w 11570677"/>
              <a:gd name="connsiteY30" fmla="*/ 2222631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140997 h 5575300"/>
              <a:gd name="connsiteX29" fmla="*/ 10858500 w 11570677"/>
              <a:gd name="connsiteY29" fmla="*/ 2111932 h 5575300"/>
              <a:gd name="connsiteX30" fmla="*/ 11242431 w 11570677"/>
              <a:gd name="connsiteY30" fmla="*/ 2004963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53700 w 11570677"/>
              <a:gd name="connsiteY28" fmla="*/ 2402198 h 5575300"/>
              <a:gd name="connsiteX29" fmla="*/ 10858500 w 11570677"/>
              <a:gd name="connsiteY29" fmla="*/ 2111932 h 5575300"/>
              <a:gd name="connsiteX30" fmla="*/ 11242431 w 11570677"/>
              <a:gd name="connsiteY30" fmla="*/ 2004963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4000500 h 5575300"/>
              <a:gd name="connsiteX1" fmla="*/ 914400 w 11570677"/>
              <a:gd name="connsiteY1" fmla="*/ 3886200 h 5575300"/>
              <a:gd name="connsiteX2" fmla="*/ 1104900 w 11570677"/>
              <a:gd name="connsiteY2" fmla="*/ 3771900 h 5575300"/>
              <a:gd name="connsiteX3" fmla="*/ 1409700 w 11570677"/>
              <a:gd name="connsiteY3" fmla="*/ 3911600 h 5575300"/>
              <a:gd name="connsiteX4" fmla="*/ 2006600 w 11570677"/>
              <a:gd name="connsiteY4" fmla="*/ 3695700 h 5575300"/>
              <a:gd name="connsiteX5" fmla="*/ 2362200 w 11570677"/>
              <a:gd name="connsiteY5" fmla="*/ 3721100 h 5575300"/>
              <a:gd name="connsiteX6" fmla="*/ 2844800 w 11570677"/>
              <a:gd name="connsiteY6" fmla="*/ 3403600 h 5575300"/>
              <a:gd name="connsiteX7" fmla="*/ 3238500 w 11570677"/>
              <a:gd name="connsiteY7" fmla="*/ 3670300 h 5575300"/>
              <a:gd name="connsiteX8" fmla="*/ 3822700 w 11570677"/>
              <a:gd name="connsiteY8" fmla="*/ 3327400 h 5575300"/>
              <a:gd name="connsiteX9" fmla="*/ 4152900 w 11570677"/>
              <a:gd name="connsiteY9" fmla="*/ 2946400 h 5575300"/>
              <a:gd name="connsiteX10" fmla="*/ 4381500 w 11570677"/>
              <a:gd name="connsiteY10" fmla="*/ 3225800 h 5575300"/>
              <a:gd name="connsiteX11" fmla="*/ 4902200 w 11570677"/>
              <a:gd name="connsiteY11" fmla="*/ 3048000 h 5575300"/>
              <a:gd name="connsiteX12" fmla="*/ 5511800 w 11570677"/>
              <a:gd name="connsiteY12" fmla="*/ 2616200 h 5575300"/>
              <a:gd name="connsiteX13" fmla="*/ 5626100 w 11570677"/>
              <a:gd name="connsiteY13" fmla="*/ 2755900 h 5575300"/>
              <a:gd name="connsiteX14" fmla="*/ 6159500 w 11570677"/>
              <a:gd name="connsiteY14" fmla="*/ 1854200 h 5575300"/>
              <a:gd name="connsiteX15" fmla="*/ 6477000 w 11570677"/>
              <a:gd name="connsiteY15" fmla="*/ 2070100 h 5575300"/>
              <a:gd name="connsiteX16" fmla="*/ 7035800 w 11570677"/>
              <a:gd name="connsiteY16" fmla="*/ 939800 h 5575300"/>
              <a:gd name="connsiteX17" fmla="*/ 7226300 w 11570677"/>
              <a:gd name="connsiteY17" fmla="*/ 1206500 h 5575300"/>
              <a:gd name="connsiteX18" fmla="*/ 7569200 w 11570677"/>
              <a:gd name="connsiteY18" fmla="*/ 266700 h 5575300"/>
              <a:gd name="connsiteX19" fmla="*/ 7950200 w 11570677"/>
              <a:gd name="connsiteY19" fmla="*/ 520700 h 5575300"/>
              <a:gd name="connsiteX20" fmla="*/ 8140700 w 11570677"/>
              <a:gd name="connsiteY20" fmla="*/ 0 h 5575300"/>
              <a:gd name="connsiteX21" fmla="*/ 8432800 w 11570677"/>
              <a:gd name="connsiteY21" fmla="*/ 774700 h 5575300"/>
              <a:gd name="connsiteX22" fmla="*/ 8547100 w 11570677"/>
              <a:gd name="connsiteY22" fmla="*/ 647700 h 5575300"/>
              <a:gd name="connsiteX23" fmla="*/ 8928100 w 11570677"/>
              <a:gd name="connsiteY23" fmla="*/ 1651000 h 5575300"/>
              <a:gd name="connsiteX24" fmla="*/ 9105900 w 11570677"/>
              <a:gd name="connsiteY24" fmla="*/ 1498600 h 5575300"/>
              <a:gd name="connsiteX25" fmla="*/ 9539654 w 11570677"/>
              <a:gd name="connsiteY25" fmla="*/ 1683730 h 5575300"/>
              <a:gd name="connsiteX26" fmla="*/ 9886462 w 11570677"/>
              <a:gd name="connsiteY26" fmla="*/ 2122798 h 5575300"/>
              <a:gd name="connsiteX27" fmla="*/ 10183446 w 11570677"/>
              <a:gd name="connsiteY27" fmla="*/ 2028464 h 5575300"/>
              <a:gd name="connsiteX28" fmla="*/ 10526346 w 11570677"/>
              <a:gd name="connsiteY28" fmla="*/ 2228064 h 5575300"/>
              <a:gd name="connsiteX29" fmla="*/ 10858500 w 11570677"/>
              <a:gd name="connsiteY29" fmla="*/ 2111932 h 5575300"/>
              <a:gd name="connsiteX30" fmla="*/ 11242431 w 11570677"/>
              <a:gd name="connsiteY30" fmla="*/ 2004963 h 5575300"/>
              <a:gd name="connsiteX31" fmla="*/ 11570677 w 11570677"/>
              <a:gd name="connsiteY31" fmla="*/ 1809028 h 5575300"/>
              <a:gd name="connsiteX32" fmla="*/ 11557977 w 11570677"/>
              <a:gd name="connsiteY32" fmla="*/ 4853363 h 5575300"/>
              <a:gd name="connsiteX33" fmla="*/ 12700 w 11570677"/>
              <a:gd name="connsiteY33" fmla="*/ 5575300 h 5575300"/>
              <a:gd name="connsiteX34" fmla="*/ 0 w 11570677"/>
              <a:gd name="connsiteY34" fmla="*/ 4013200 h 5575300"/>
              <a:gd name="connsiteX35" fmla="*/ 127000 w 11570677"/>
              <a:gd name="connsiteY35" fmla="*/ 4000500 h 5575300"/>
              <a:gd name="connsiteX0" fmla="*/ 127000 w 11570677"/>
              <a:gd name="connsiteY0" fmla="*/ 3733800 h 5308600"/>
              <a:gd name="connsiteX1" fmla="*/ 914400 w 11570677"/>
              <a:gd name="connsiteY1" fmla="*/ 3619500 h 5308600"/>
              <a:gd name="connsiteX2" fmla="*/ 1104900 w 11570677"/>
              <a:gd name="connsiteY2" fmla="*/ 3505200 h 5308600"/>
              <a:gd name="connsiteX3" fmla="*/ 1409700 w 11570677"/>
              <a:gd name="connsiteY3" fmla="*/ 3644900 h 5308600"/>
              <a:gd name="connsiteX4" fmla="*/ 2006600 w 11570677"/>
              <a:gd name="connsiteY4" fmla="*/ 3429000 h 5308600"/>
              <a:gd name="connsiteX5" fmla="*/ 2362200 w 11570677"/>
              <a:gd name="connsiteY5" fmla="*/ 3454400 h 5308600"/>
              <a:gd name="connsiteX6" fmla="*/ 2844800 w 11570677"/>
              <a:gd name="connsiteY6" fmla="*/ 3136900 h 5308600"/>
              <a:gd name="connsiteX7" fmla="*/ 3238500 w 11570677"/>
              <a:gd name="connsiteY7" fmla="*/ 3403600 h 5308600"/>
              <a:gd name="connsiteX8" fmla="*/ 3822700 w 11570677"/>
              <a:gd name="connsiteY8" fmla="*/ 3060700 h 5308600"/>
              <a:gd name="connsiteX9" fmla="*/ 4152900 w 11570677"/>
              <a:gd name="connsiteY9" fmla="*/ 2679700 h 5308600"/>
              <a:gd name="connsiteX10" fmla="*/ 4381500 w 11570677"/>
              <a:gd name="connsiteY10" fmla="*/ 2959100 h 5308600"/>
              <a:gd name="connsiteX11" fmla="*/ 4902200 w 11570677"/>
              <a:gd name="connsiteY11" fmla="*/ 2781300 h 5308600"/>
              <a:gd name="connsiteX12" fmla="*/ 5511800 w 11570677"/>
              <a:gd name="connsiteY12" fmla="*/ 2349500 h 5308600"/>
              <a:gd name="connsiteX13" fmla="*/ 5626100 w 11570677"/>
              <a:gd name="connsiteY13" fmla="*/ 2489200 h 5308600"/>
              <a:gd name="connsiteX14" fmla="*/ 6159500 w 11570677"/>
              <a:gd name="connsiteY14" fmla="*/ 1587500 h 5308600"/>
              <a:gd name="connsiteX15" fmla="*/ 6477000 w 11570677"/>
              <a:gd name="connsiteY15" fmla="*/ 1803400 h 5308600"/>
              <a:gd name="connsiteX16" fmla="*/ 7035800 w 11570677"/>
              <a:gd name="connsiteY16" fmla="*/ 673100 h 5308600"/>
              <a:gd name="connsiteX17" fmla="*/ 7226300 w 11570677"/>
              <a:gd name="connsiteY17" fmla="*/ 939800 h 5308600"/>
              <a:gd name="connsiteX18" fmla="*/ 7569200 w 11570677"/>
              <a:gd name="connsiteY18" fmla="*/ 0 h 5308600"/>
              <a:gd name="connsiteX19" fmla="*/ 7950200 w 11570677"/>
              <a:gd name="connsiteY19" fmla="*/ 254000 h 5308600"/>
              <a:gd name="connsiteX20" fmla="*/ 8140701 w 11570677"/>
              <a:gd name="connsiteY20" fmla="*/ 38035 h 5308600"/>
              <a:gd name="connsiteX21" fmla="*/ 8432800 w 11570677"/>
              <a:gd name="connsiteY21" fmla="*/ 508000 h 5308600"/>
              <a:gd name="connsiteX22" fmla="*/ 8547100 w 11570677"/>
              <a:gd name="connsiteY22" fmla="*/ 381000 h 5308600"/>
              <a:gd name="connsiteX23" fmla="*/ 8928100 w 11570677"/>
              <a:gd name="connsiteY23" fmla="*/ 1384300 h 5308600"/>
              <a:gd name="connsiteX24" fmla="*/ 9105900 w 11570677"/>
              <a:gd name="connsiteY24" fmla="*/ 1231900 h 5308600"/>
              <a:gd name="connsiteX25" fmla="*/ 9539654 w 11570677"/>
              <a:gd name="connsiteY25" fmla="*/ 1417030 h 5308600"/>
              <a:gd name="connsiteX26" fmla="*/ 9886462 w 11570677"/>
              <a:gd name="connsiteY26" fmla="*/ 1856098 h 5308600"/>
              <a:gd name="connsiteX27" fmla="*/ 10183446 w 11570677"/>
              <a:gd name="connsiteY27" fmla="*/ 1761764 h 5308600"/>
              <a:gd name="connsiteX28" fmla="*/ 10526346 w 11570677"/>
              <a:gd name="connsiteY28" fmla="*/ 1961364 h 5308600"/>
              <a:gd name="connsiteX29" fmla="*/ 10858500 w 11570677"/>
              <a:gd name="connsiteY29" fmla="*/ 1845232 h 5308600"/>
              <a:gd name="connsiteX30" fmla="*/ 11242431 w 11570677"/>
              <a:gd name="connsiteY30" fmla="*/ 1738263 h 5308600"/>
              <a:gd name="connsiteX31" fmla="*/ 11570677 w 11570677"/>
              <a:gd name="connsiteY31" fmla="*/ 1542328 h 5308600"/>
              <a:gd name="connsiteX32" fmla="*/ 11557977 w 11570677"/>
              <a:gd name="connsiteY32" fmla="*/ 4586663 h 5308600"/>
              <a:gd name="connsiteX33" fmla="*/ 12700 w 11570677"/>
              <a:gd name="connsiteY33" fmla="*/ 5308600 h 5308600"/>
              <a:gd name="connsiteX34" fmla="*/ 0 w 11570677"/>
              <a:gd name="connsiteY34" fmla="*/ 3746500 h 5308600"/>
              <a:gd name="connsiteX35" fmla="*/ 127000 w 11570677"/>
              <a:gd name="connsiteY35" fmla="*/ 3733800 h 5308600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7035800 w 11570677"/>
              <a:gd name="connsiteY16" fmla="*/ 635065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547100 w 11570677"/>
              <a:gd name="connsiteY22" fmla="*/ 342965 h 5270565"/>
              <a:gd name="connsiteX23" fmla="*/ 8928100 w 11570677"/>
              <a:gd name="connsiteY23" fmla="*/ 1346265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7035800 w 11570677"/>
              <a:gd name="connsiteY16" fmla="*/ 635065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28100 w 11570677"/>
              <a:gd name="connsiteY23" fmla="*/ 1346265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7035800 w 11570677"/>
              <a:gd name="connsiteY16" fmla="*/ 635065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159500 w 11570677"/>
              <a:gd name="connsiteY14" fmla="*/ 1549465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152900 w 11570677"/>
              <a:gd name="connsiteY9" fmla="*/ 2641665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44800 w 11570677"/>
              <a:gd name="connsiteY6" fmla="*/ 3098865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86462 w 11570677"/>
              <a:gd name="connsiteY26" fmla="*/ 1818063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39654 w 11570677"/>
              <a:gd name="connsiteY25" fmla="*/ 1378995 h 5270565"/>
              <a:gd name="connsiteX26" fmla="*/ 9845431 w 11570677"/>
              <a:gd name="connsiteY26" fmla="*/ 1519242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83446 w 11570677"/>
              <a:gd name="connsiteY27" fmla="*/ 172372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923329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539131 h 5270565"/>
              <a:gd name="connsiteX29" fmla="*/ 10858500 w 11570677"/>
              <a:gd name="connsiteY29" fmla="*/ 180719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539131 h 5270565"/>
              <a:gd name="connsiteX29" fmla="*/ 10899531 w 11570677"/>
              <a:gd name="connsiteY29" fmla="*/ 1551067 h 5270565"/>
              <a:gd name="connsiteX30" fmla="*/ 11242431 w 11570677"/>
              <a:gd name="connsiteY30" fmla="*/ 1700228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70677"/>
              <a:gd name="connsiteY0" fmla="*/ 3695765 h 5270565"/>
              <a:gd name="connsiteX1" fmla="*/ 914400 w 11570677"/>
              <a:gd name="connsiteY1" fmla="*/ 3581465 h 5270565"/>
              <a:gd name="connsiteX2" fmla="*/ 1104900 w 11570677"/>
              <a:gd name="connsiteY2" fmla="*/ 3467165 h 5270565"/>
              <a:gd name="connsiteX3" fmla="*/ 1409700 w 11570677"/>
              <a:gd name="connsiteY3" fmla="*/ 3606865 h 5270565"/>
              <a:gd name="connsiteX4" fmla="*/ 2006600 w 11570677"/>
              <a:gd name="connsiteY4" fmla="*/ 3390965 h 5270565"/>
              <a:gd name="connsiteX5" fmla="*/ 2362200 w 11570677"/>
              <a:gd name="connsiteY5" fmla="*/ 3416365 h 5270565"/>
              <a:gd name="connsiteX6" fmla="*/ 2803769 w 11570677"/>
              <a:gd name="connsiteY6" fmla="*/ 3272999 h 5270565"/>
              <a:gd name="connsiteX7" fmla="*/ 3238500 w 11570677"/>
              <a:gd name="connsiteY7" fmla="*/ 3365565 h 5270565"/>
              <a:gd name="connsiteX8" fmla="*/ 3822700 w 11570677"/>
              <a:gd name="connsiteY8" fmla="*/ 3022665 h 5270565"/>
              <a:gd name="connsiteX9" fmla="*/ 4098192 w 11570677"/>
              <a:gd name="connsiteY9" fmla="*/ 2728731 h 5270565"/>
              <a:gd name="connsiteX10" fmla="*/ 4381500 w 11570677"/>
              <a:gd name="connsiteY10" fmla="*/ 2921065 h 5270565"/>
              <a:gd name="connsiteX11" fmla="*/ 4902200 w 11570677"/>
              <a:gd name="connsiteY11" fmla="*/ 2743265 h 5270565"/>
              <a:gd name="connsiteX12" fmla="*/ 5511800 w 11570677"/>
              <a:gd name="connsiteY12" fmla="*/ 2311465 h 5270565"/>
              <a:gd name="connsiteX13" fmla="*/ 5626100 w 11570677"/>
              <a:gd name="connsiteY13" fmla="*/ 2451165 h 5270565"/>
              <a:gd name="connsiteX14" fmla="*/ 6077439 w 11570677"/>
              <a:gd name="connsiteY14" fmla="*/ 1810666 h 5270565"/>
              <a:gd name="connsiteX15" fmla="*/ 6477000 w 11570677"/>
              <a:gd name="connsiteY15" fmla="*/ 1765365 h 5270565"/>
              <a:gd name="connsiteX16" fmla="*/ 6981093 w 11570677"/>
              <a:gd name="connsiteY16" fmla="*/ 896267 h 5270565"/>
              <a:gd name="connsiteX17" fmla="*/ 7226300 w 11570677"/>
              <a:gd name="connsiteY17" fmla="*/ 901765 h 5270565"/>
              <a:gd name="connsiteX18" fmla="*/ 7555523 w 11570677"/>
              <a:gd name="connsiteY18" fmla="*/ 266700 h 5270565"/>
              <a:gd name="connsiteX19" fmla="*/ 7950200 w 11570677"/>
              <a:gd name="connsiteY19" fmla="*/ 215965 h 5270565"/>
              <a:gd name="connsiteX20" fmla="*/ 8140701 w 11570677"/>
              <a:gd name="connsiteY20" fmla="*/ 0 h 5270565"/>
              <a:gd name="connsiteX21" fmla="*/ 8432800 w 11570677"/>
              <a:gd name="connsiteY21" fmla="*/ 469965 h 5270565"/>
              <a:gd name="connsiteX22" fmla="*/ 8697546 w 11570677"/>
              <a:gd name="connsiteY22" fmla="*/ 647700 h 5270565"/>
              <a:gd name="connsiteX23" fmla="*/ 8914424 w 11570677"/>
              <a:gd name="connsiteY23" fmla="*/ 1041531 h 5270565"/>
              <a:gd name="connsiteX24" fmla="*/ 9105900 w 11570677"/>
              <a:gd name="connsiteY24" fmla="*/ 1193865 h 5270565"/>
              <a:gd name="connsiteX25" fmla="*/ 9512300 w 11570677"/>
              <a:gd name="connsiteY25" fmla="*/ 1250929 h 5270565"/>
              <a:gd name="connsiteX26" fmla="*/ 9845431 w 11570677"/>
              <a:gd name="connsiteY26" fmla="*/ 1519242 h 5270565"/>
              <a:gd name="connsiteX27" fmla="*/ 10197123 w 11570677"/>
              <a:gd name="connsiteY27" fmla="*/ 1467599 h 5270565"/>
              <a:gd name="connsiteX28" fmla="*/ 10526346 w 11570677"/>
              <a:gd name="connsiteY28" fmla="*/ 1539131 h 5270565"/>
              <a:gd name="connsiteX29" fmla="*/ 10899531 w 11570677"/>
              <a:gd name="connsiteY29" fmla="*/ 1551067 h 5270565"/>
              <a:gd name="connsiteX30" fmla="*/ 11242431 w 11570677"/>
              <a:gd name="connsiteY30" fmla="*/ 1444097 h 5270565"/>
              <a:gd name="connsiteX31" fmla="*/ 11570677 w 11570677"/>
              <a:gd name="connsiteY31" fmla="*/ 1504293 h 5270565"/>
              <a:gd name="connsiteX32" fmla="*/ 11557977 w 11570677"/>
              <a:gd name="connsiteY32" fmla="*/ 4548628 h 5270565"/>
              <a:gd name="connsiteX33" fmla="*/ 12700 w 11570677"/>
              <a:gd name="connsiteY33" fmla="*/ 5270565 h 5270565"/>
              <a:gd name="connsiteX34" fmla="*/ 0 w 11570677"/>
              <a:gd name="connsiteY34" fmla="*/ 3708465 h 5270565"/>
              <a:gd name="connsiteX35" fmla="*/ 127000 w 11570677"/>
              <a:gd name="connsiteY35" fmla="*/ 3695765 h 5270565"/>
              <a:gd name="connsiteX0" fmla="*/ 127000 w 11598031"/>
              <a:gd name="connsiteY0" fmla="*/ 3695765 h 5270565"/>
              <a:gd name="connsiteX1" fmla="*/ 914400 w 11598031"/>
              <a:gd name="connsiteY1" fmla="*/ 3581465 h 5270565"/>
              <a:gd name="connsiteX2" fmla="*/ 1104900 w 11598031"/>
              <a:gd name="connsiteY2" fmla="*/ 3467165 h 5270565"/>
              <a:gd name="connsiteX3" fmla="*/ 1409700 w 11598031"/>
              <a:gd name="connsiteY3" fmla="*/ 3606865 h 5270565"/>
              <a:gd name="connsiteX4" fmla="*/ 2006600 w 11598031"/>
              <a:gd name="connsiteY4" fmla="*/ 3390965 h 5270565"/>
              <a:gd name="connsiteX5" fmla="*/ 2362200 w 11598031"/>
              <a:gd name="connsiteY5" fmla="*/ 3416365 h 5270565"/>
              <a:gd name="connsiteX6" fmla="*/ 2803769 w 11598031"/>
              <a:gd name="connsiteY6" fmla="*/ 3272999 h 5270565"/>
              <a:gd name="connsiteX7" fmla="*/ 3238500 w 11598031"/>
              <a:gd name="connsiteY7" fmla="*/ 3365565 h 5270565"/>
              <a:gd name="connsiteX8" fmla="*/ 3822700 w 11598031"/>
              <a:gd name="connsiteY8" fmla="*/ 3022665 h 5270565"/>
              <a:gd name="connsiteX9" fmla="*/ 4098192 w 11598031"/>
              <a:gd name="connsiteY9" fmla="*/ 2728731 h 5270565"/>
              <a:gd name="connsiteX10" fmla="*/ 4381500 w 11598031"/>
              <a:gd name="connsiteY10" fmla="*/ 2921065 h 5270565"/>
              <a:gd name="connsiteX11" fmla="*/ 4902200 w 11598031"/>
              <a:gd name="connsiteY11" fmla="*/ 2743265 h 5270565"/>
              <a:gd name="connsiteX12" fmla="*/ 5511800 w 11598031"/>
              <a:gd name="connsiteY12" fmla="*/ 2311465 h 5270565"/>
              <a:gd name="connsiteX13" fmla="*/ 5626100 w 11598031"/>
              <a:gd name="connsiteY13" fmla="*/ 2451165 h 5270565"/>
              <a:gd name="connsiteX14" fmla="*/ 6077439 w 11598031"/>
              <a:gd name="connsiteY14" fmla="*/ 1810666 h 5270565"/>
              <a:gd name="connsiteX15" fmla="*/ 6477000 w 11598031"/>
              <a:gd name="connsiteY15" fmla="*/ 1765365 h 5270565"/>
              <a:gd name="connsiteX16" fmla="*/ 6981093 w 11598031"/>
              <a:gd name="connsiteY16" fmla="*/ 896267 h 5270565"/>
              <a:gd name="connsiteX17" fmla="*/ 7226300 w 11598031"/>
              <a:gd name="connsiteY17" fmla="*/ 901765 h 5270565"/>
              <a:gd name="connsiteX18" fmla="*/ 7555523 w 11598031"/>
              <a:gd name="connsiteY18" fmla="*/ 266700 h 5270565"/>
              <a:gd name="connsiteX19" fmla="*/ 7950200 w 11598031"/>
              <a:gd name="connsiteY19" fmla="*/ 215965 h 5270565"/>
              <a:gd name="connsiteX20" fmla="*/ 8140701 w 11598031"/>
              <a:gd name="connsiteY20" fmla="*/ 0 h 5270565"/>
              <a:gd name="connsiteX21" fmla="*/ 8432800 w 11598031"/>
              <a:gd name="connsiteY21" fmla="*/ 469965 h 5270565"/>
              <a:gd name="connsiteX22" fmla="*/ 8697546 w 11598031"/>
              <a:gd name="connsiteY22" fmla="*/ 647700 h 5270565"/>
              <a:gd name="connsiteX23" fmla="*/ 8914424 w 11598031"/>
              <a:gd name="connsiteY23" fmla="*/ 1041531 h 5270565"/>
              <a:gd name="connsiteX24" fmla="*/ 9105900 w 11598031"/>
              <a:gd name="connsiteY24" fmla="*/ 1193865 h 5270565"/>
              <a:gd name="connsiteX25" fmla="*/ 9512300 w 11598031"/>
              <a:gd name="connsiteY25" fmla="*/ 1250929 h 5270565"/>
              <a:gd name="connsiteX26" fmla="*/ 9845431 w 11598031"/>
              <a:gd name="connsiteY26" fmla="*/ 1519242 h 5270565"/>
              <a:gd name="connsiteX27" fmla="*/ 10197123 w 11598031"/>
              <a:gd name="connsiteY27" fmla="*/ 1467599 h 5270565"/>
              <a:gd name="connsiteX28" fmla="*/ 10526346 w 11598031"/>
              <a:gd name="connsiteY28" fmla="*/ 1539131 h 5270565"/>
              <a:gd name="connsiteX29" fmla="*/ 10899531 w 11598031"/>
              <a:gd name="connsiteY29" fmla="*/ 1551067 h 5270565"/>
              <a:gd name="connsiteX30" fmla="*/ 11242431 w 11598031"/>
              <a:gd name="connsiteY30" fmla="*/ 1444097 h 5270565"/>
              <a:gd name="connsiteX31" fmla="*/ 11598031 w 11598031"/>
              <a:gd name="connsiteY31" fmla="*/ 1034720 h 5270565"/>
              <a:gd name="connsiteX32" fmla="*/ 11557977 w 11598031"/>
              <a:gd name="connsiteY32" fmla="*/ 4548628 h 5270565"/>
              <a:gd name="connsiteX33" fmla="*/ 12700 w 11598031"/>
              <a:gd name="connsiteY33" fmla="*/ 5270565 h 5270565"/>
              <a:gd name="connsiteX34" fmla="*/ 0 w 11598031"/>
              <a:gd name="connsiteY34" fmla="*/ 3708465 h 5270565"/>
              <a:gd name="connsiteX35" fmla="*/ 127000 w 11598031"/>
              <a:gd name="connsiteY35" fmla="*/ 3695765 h 5270565"/>
              <a:gd name="connsiteX0" fmla="*/ 127000 w 11584354"/>
              <a:gd name="connsiteY0" fmla="*/ 3695765 h 5270565"/>
              <a:gd name="connsiteX1" fmla="*/ 914400 w 11584354"/>
              <a:gd name="connsiteY1" fmla="*/ 3581465 h 5270565"/>
              <a:gd name="connsiteX2" fmla="*/ 1104900 w 11584354"/>
              <a:gd name="connsiteY2" fmla="*/ 3467165 h 5270565"/>
              <a:gd name="connsiteX3" fmla="*/ 1409700 w 11584354"/>
              <a:gd name="connsiteY3" fmla="*/ 3606865 h 5270565"/>
              <a:gd name="connsiteX4" fmla="*/ 2006600 w 11584354"/>
              <a:gd name="connsiteY4" fmla="*/ 3390965 h 5270565"/>
              <a:gd name="connsiteX5" fmla="*/ 2362200 w 11584354"/>
              <a:gd name="connsiteY5" fmla="*/ 3416365 h 5270565"/>
              <a:gd name="connsiteX6" fmla="*/ 2803769 w 11584354"/>
              <a:gd name="connsiteY6" fmla="*/ 3272999 h 5270565"/>
              <a:gd name="connsiteX7" fmla="*/ 3238500 w 11584354"/>
              <a:gd name="connsiteY7" fmla="*/ 3365565 h 5270565"/>
              <a:gd name="connsiteX8" fmla="*/ 3822700 w 11584354"/>
              <a:gd name="connsiteY8" fmla="*/ 3022665 h 5270565"/>
              <a:gd name="connsiteX9" fmla="*/ 4098192 w 11584354"/>
              <a:gd name="connsiteY9" fmla="*/ 2728731 h 5270565"/>
              <a:gd name="connsiteX10" fmla="*/ 4381500 w 11584354"/>
              <a:gd name="connsiteY10" fmla="*/ 2921065 h 5270565"/>
              <a:gd name="connsiteX11" fmla="*/ 4902200 w 11584354"/>
              <a:gd name="connsiteY11" fmla="*/ 2743265 h 5270565"/>
              <a:gd name="connsiteX12" fmla="*/ 5511800 w 11584354"/>
              <a:gd name="connsiteY12" fmla="*/ 2311465 h 5270565"/>
              <a:gd name="connsiteX13" fmla="*/ 5626100 w 11584354"/>
              <a:gd name="connsiteY13" fmla="*/ 2451165 h 5270565"/>
              <a:gd name="connsiteX14" fmla="*/ 6077439 w 11584354"/>
              <a:gd name="connsiteY14" fmla="*/ 1810666 h 5270565"/>
              <a:gd name="connsiteX15" fmla="*/ 6477000 w 11584354"/>
              <a:gd name="connsiteY15" fmla="*/ 1765365 h 5270565"/>
              <a:gd name="connsiteX16" fmla="*/ 6981093 w 11584354"/>
              <a:gd name="connsiteY16" fmla="*/ 896267 h 5270565"/>
              <a:gd name="connsiteX17" fmla="*/ 7226300 w 11584354"/>
              <a:gd name="connsiteY17" fmla="*/ 901765 h 5270565"/>
              <a:gd name="connsiteX18" fmla="*/ 7555523 w 11584354"/>
              <a:gd name="connsiteY18" fmla="*/ 266700 h 5270565"/>
              <a:gd name="connsiteX19" fmla="*/ 7950200 w 11584354"/>
              <a:gd name="connsiteY19" fmla="*/ 215965 h 5270565"/>
              <a:gd name="connsiteX20" fmla="*/ 8140701 w 11584354"/>
              <a:gd name="connsiteY20" fmla="*/ 0 h 5270565"/>
              <a:gd name="connsiteX21" fmla="*/ 8432800 w 11584354"/>
              <a:gd name="connsiteY21" fmla="*/ 469965 h 5270565"/>
              <a:gd name="connsiteX22" fmla="*/ 8697546 w 11584354"/>
              <a:gd name="connsiteY22" fmla="*/ 647700 h 5270565"/>
              <a:gd name="connsiteX23" fmla="*/ 8914424 w 11584354"/>
              <a:gd name="connsiteY23" fmla="*/ 1041531 h 5270565"/>
              <a:gd name="connsiteX24" fmla="*/ 9105900 w 11584354"/>
              <a:gd name="connsiteY24" fmla="*/ 1193865 h 5270565"/>
              <a:gd name="connsiteX25" fmla="*/ 9512300 w 11584354"/>
              <a:gd name="connsiteY25" fmla="*/ 1250929 h 5270565"/>
              <a:gd name="connsiteX26" fmla="*/ 9845431 w 11584354"/>
              <a:gd name="connsiteY26" fmla="*/ 1519242 h 5270565"/>
              <a:gd name="connsiteX27" fmla="*/ 10197123 w 11584354"/>
              <a:gd name="connsiteY27" fmla="*/ 1467599 h 5270565"/>
              <a:gd name="connsiteX28" fmla="*/ 10526346 w 11584354"/>
              <a:gd name="connsiteY28" fmla="*/ 1539131 h 5270565"/>
              <a:gd name="connsiteX29" fmla="*/ 10899531 w 11584354"/>
              <a:gd name="connsiteY29" fmla="*/ 1551067 h 5270565"/>
              <a:gd name="connsiteX30" fmla="*/ 11242431 w 11584354"/>
              <a:gd name="connsiteY30" fmla="*/ 1444097 h 5270565"/>
              <a:gd name="connsiteX31" fmla="*/ 11584354 w 11584354"/>
              <a:gd name="connsiteY31" fmla="*/ 1248163 h 5270565"/>
              <a:gd name="connsiteX32" fmla="*/ 11557977 w 11584354"/>
              <a:gd name="connsiteY32" fmla="*/ 4548628 h 5270565"/>
              <a:gd name="connsiteX33" fmla="*/ 12700 w 11584354"/>
              <a:gd name="connsiteY33" fmla="*/ 5270565 h 5270565"/>
              <a:gd name="connsiteX34" fmla="*/ 0 w 11584354"/>
              <a:gd name="connsiteY34" fmla="*/ 3708465 h 5270565"/>
              <a:gd name="connsiteX35" fmla="*/ 127000 w 11584354"/>
              <a:gd name="connsiteY35" fmla="*/ 3695765 h 5270565"/>
              <a:gd name="connsiteX0" fmla="*/ 127000 w 11584354"/>
              <a:gd name="connsiteY0" fmla="*/ 3695765 h 5270565"/>
              <a:gd name="connsiteX1" fmla="*/ 914400 w 11584354"/>
              <a:gd name="connsiteY1" fmla="*/ 3581465 h 5270565"/>
              <a:gd name="connsiteX2" fmla="*/ 1104900 w 11584354"/>
              <a:gd name="connsiteY2" fmla="*/ 3467165 h 5270565"/>
              <a:gd name="connsiteX3" fmla="*/ 1409700 w 11584354"/>
              <a:gd name="connsiteY3" fmla="*/ 3606865 h 5270565"/>
              <a:gd name="connsiteX4" fmla="*/ 2006600 w 11584354"/>
              <a:gd name="connsiteY4" fmla="*/ 3390965 h 5270565"/>
              <a:gd name="connsiteX5" fmla="*/ 2362200 w 11584354"/>
              <a:gd name="connsiteY5" fmla="*/ 3416365 h 5270565"/>
              <a:gd name="connsiteX6" fmla="*/ 2803769 w 11584354"/>
              <a:gd name="connsiteY6" fmla="*/ 3272999 h 5270565"/>
              <a:gd name="connsiteX7" fmla="*/ 3238500 w 11584354"/>
              <a:gd name="connsiteY7" fmla="*/ 3365565 h 5270565"/>
              <a:gd name="connsiteX8" fmla="*/ 3822700 w 11584354"/>
              <a:gd name="connsiteY8" fmla="*/ 3022665 h 5270565"/>
              <a:gd name="connsiteX9" fmla="*/ 4098192 w 11584354"/>
              <a:gd name="connsiteY9" fmla="*/ 2728731 h 5270565"/>
              <a:gd name="connsiteX10" fmla="*/ 4381500 w 11584354"/>
              <a:gd name="connsiteY10" fmla="*/ 2921065 h 5270565"/>
              <a:gd name="connsiteX11" fmla="*/ 4902200 w 11584354"/>
              <a:gd name="connsiteY11" fmla="*/ 2743265 h 5270565"/>
              <a:gd name="connsiteX12" fmla="*/ 5511800 w 11584354"/>
              <a:gd name="connsiteY12" fmla="*/ 2311465 h 5270565"/>
              <a:gd name="connsiteX13" fmla="*/ 5626100 w 11584354"/>
              <a:gd name="connsiteY13" fmla="*/ 2451165 h 5270565"/>
              <a:gd name="connsiteX14" fmla="*/ 6077439 w 11584354"/>
              <a:gd name="connsiteY14" fmla="*/ 1810666 h 5270565"/>
              <a:gd name="connsiteX15" fmla="*/ 6477000 w 11584354"/>
              <a:gd name="connsiteY15" fmla="*/ 1765365 h 5270565"/>
              <a:gd name="connsiteX16" fmla="*/ 6981093 w 11584354"/>
              <a:gd name="connsiteY16" fmla="*/ 896267 h 5270565"/>
              <a:gd name="connsiteX17" fmla="*/ 7226300 w 11584354"/>
              <a:gd name="connsiteY17" fmla="*/ 901765 h 5270565"/>
              <a:gd name="connsiteX18" fmla="*/ 7555523 w 11584354"/>
              <a:gd name="connsiteY18" fmla="*/ 266700 h 5270565"/>
              <a:gd name="connsiteX19" fmla="*/ 7950200 w 11584354"/>
              <a:gd name="connsiteY19" fmla="*/ 215965 h 5270565"/>
              <a:gd name="connsiteX20" fmla="*/ 8140701 w 11584354"/>
              <a:gd name="connsiteY20" fmla="*/ 0 h 5270565"/>
              <a:gd name="connsiteX21" fmla="*/ 8460154 w 11584354"/>
              <a:gd name="connsiteY21" fmla="*/ 85767 h 5270565"/>
              <a:gd name="connsiteX22" fmla="*/ 8697546 w 11584354"/>
              <a:gd name="connsiteY22" fmla="*/ 647700 h 5270565"/>
              <a:gd name="connsiteX23" fmla="*/ 8914424 w 11584354"/>
              <a:gd name="connsiteY23" fmla="*/ 1041531 h 5270565"/>
              <a:gd name="connsiteX24" fmla="*/ 9105900 w 11584354"/>
              <a:gd name="connsiteY24" fmla="*/ 1193865 h 5270565"/>
              <a:gd name="connsiteX25" fmla="*/ 9512300 w 11584354"/>
              <a:gd name="connsiteY25" fmla="*/ 1250929 h 5270565"/>
              <a:gd name="connsiteX26" fmla="*/ 9845431 w 11584354"/>
              <a:gd name="connsiteY26" fmla="*/ 1519242 h 5270565"/>
              <a:gd name="connsiteX27" fmla="*/ 10197123 w 11584354"/>
              <a:gd name="connsiteY27" fmla="*/ 1467599 h 5270565"/>
              <a:gd name="connsiteX28" fmla="*/ 10526346 w 11584354"/>
              <a:gd name="connsiteY28" fmla="*/ 1539131 h 5270565"/>
              <a:gd name="connsiteX29" fmla="*/ 10899531 w 11584354"/>
              <a:gd name="connsiteY29" fmla="*/ 1551067 h 5270565"/>
              <a:gd name="connsiteX30" fmla="*/ 11242431 w 11584354"/>
              <a:gd name="connsiteY30" fmla="*/ 1444097 h 5270565"/>
              <a:gd name="connsiteX31" fmla="*/ 11584354 w 11584354"/>
              <a:gd name="connsiteY31" fmla="*/ 1248163 h 5270565"/>
              <a:gd name="connsiteX32" fmla="*/ 11557977 w 11584354"/>
              <a:gd name="connsiteY32" fmla="*/ 4548628 h 5270565"/>
              <a:gd name="connsiteX33" fmla="*/ 12700 w 11584354"/>
              <a:gd name="connsiteY33" fmla="*/ 5270565 h 5270565"/>
              <a:gd name="connsiteX34" fmla="*/ 0 w 11584354"/>
              <a:gd name="connsiteY34" fmla="*/ 3708465 h 5270565"/>
              <a:gd name="connsiteX35" fmla="*/ 127000 w 11584354"/>
              <a:gd name="connsiteY35" fmla="*/ 3695765 h 5270565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50200 w 11584354"/>
              <a:gd name="connsiteY19" fmla="*/ 429408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97546 w 11584354"/>
              <a:gd name="connsiteY22" fmla="*/ 861143 h 5484008"/>
              <a:gd name="connsiteX23" fmla="*/ 8914424 w 11584354"/>
              <a:gd name="connsiteY23" fmla="*/ 1254974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97546 w 11584354"/>
              <a:gd name="connsiteY22" fmla="*/ 861143 h 5484008"/>
              <a:gd name="connsiteX23" fmla="*/ 8914424 w 11584354"/>
              <a:gd name="connsiteY23" fmla="*/ 1254974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83869 w 11584354"/>
              <a:gd name="connsiteY22" fmla="*/ 519634 h 5484008"/>
              <a:gd name="connsiteX23" fmla="*/ 8914424 w 11584354"/>
              <a:gd name="connsiteY23" fmla="*/ 1254974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83869 w 11584354"/>
              <a:gd name="connsiteY22" fmla="*/ 519634 h 5484008"/>
              <a:gd name="connsiteX23" fmla="*/ 8928102 w 11584354"/>
              <a:gd name="connsiteY23" fmla="*/ 956153 h 5484008"/>
              <a:gd name="connsiteX24" fmla="*/ 9105900 w 11584354"/>
              <a:gd name="connsiteY24" fmla="*/ 1407308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83869 w 11584354"/>
              <a:gd name="connsiteY22" fmla="*/ 519634 h 5484008"/>
              <a:gd name="connsiteX23" fmla="*/ 8928102 w 11584354"/>
              <a:gd name="connsiteY23" fmla="*/ 956153 h 5484008"/>
              <a:gd name="connsiteX24" fmla="*/ 9133253 w 11584354"/>
              <a:gd name="connsiteY24" fmla="*/ 937733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09208 h 5484008"/>
              <a:gd name="connsiteX1" fmla="*/ 914400 w 11584354"/>
              <a:gd name="connsiteY1" fmla="*/ 3794908 h 5484008"/>
              <a:gd name="connsiteX2" fmla="*/ 1104900 w 11584354"/>
              <a:gd name="connsiteY2" fmla="*/ 3680608 h 5484008"/>
              <a:gd name="connsiteX3" fmla="*/ 1409700 w 11584354"/>
              <a:gd name="connsiteY3" fmla="*/ 3820308 h 5484008"/>
              <a:gd name="connsiteX4" fmla="*/ 2006600 w 11584354"/>
              <a:gd name="connsiteY4" fmla="*/ 3604408 h 5484008"/>
              <a:gd name="connsiteX5" fmla="*/ 2362200 w 11584354"/>
              <a:gd name="connsiteY5" fmla="*/ 3629808 h 5484008"/>
              <a:gd name="connsiteX6" fmla="*/ 2803769 w 11584354"/>
              <a:gd name="connsiteY6" fmla="*/ 3486442 h 5484008"/>
              <a:gd name="connsiteX7" fmla="*/ 3238500 w 11584354"/>
              <a:gd name="connsiteY7" fmla="*/ 3579008 h 5484008"/>
              <a:gd name="connsiteX8" fmla="*/ 3822700 w 11584354"/>
              <a:gd name="connsiteY8" fmla="*/ 3236108 h 5484008"/>
              <a:gd name="connsiteX9" fmla="*/ 4098192 w 11584354"/>
              <a:gd name="connsiteY9" fmla="*/ 2942174 h 5484008"/>
              <a:gd name="connsiteX10" fmla="*/ 4381500 w 11584354"/>
              <a:gd name="connsiteY10" fmla="*/ 3134508 h 5484008"/>
              <a:gd name="connsiteX11" fmla="*/ 4902200 w 11584354"/>
              <a:gd name="connsiteY11" fmla="*/ 2956708 h 5484008"/>
              <a:gd name="connsiteX12" fmla="*/ 5511800 w 11584354"/>
              <a:gd name="connsiteY12" fmla="*/ 2524908 h 5484008"/>
              <a:gd name="connsiteX13" fmla="*/ 5626100 w 11584354"/>
              <a:gd name="connsiteY13" fmla="*/ 2664608 h 5484008"/>
              <a:gd name="connsiteX14" fmla="*/ 6077439 w 11584354"/>
              <a:gd name="connsiteY14" fmla="*/ 2024109 h 5484008"/>
              <a:gd name="connsiteX15" fmla="*/ 6477000 w 11584354"/>
              <a:gd name="connsiteY15" fmla="*/ 1978808 h 5484008"/>
              <a:gd name="connsiteX16" fmla="*/ 6981093 w 11584354"/>
              <a:gd name="connsiteY16" fmla="*/ 1109710 h 5484008"/>
              <a:gd name="connsiteX17" fmla="*/ 7226300 w 11584354"/>
              <a:gd name="connsiteY17" fmla="*/ 1115208 h 5484008"/>
              <a:gd name="connsiteX18" fmla="*/ 7555523 w 11584354"/>
              <a:gd name="connsiteY18" fmla="*/ 480143 h 5484008"/>
              <a:gd name="connsiteX19" fmla="*/ 7936524 w 11584354"/>
              <a:gd name="connsiteY19" fmla="*/ 301341 h 5484008"/>
              <a:gd name="connsiteX20" fmla="*/ 8127025 w 11584354"/>
              <a:gd name="connsiteY20" fmla="*/ 0 h 5484008"/>
              <a:gd name="connsiteX21" fmla="*/ 8460154 w 11584354"/>
              <a:gd name="connsiteY21" fmla="*/ 299210 h 5484008"/>
              <a:gd name="connsiteX22" fmla="*/ 8670193 w 11584354"/>
              <a:gd name="connsiteY22" fmla="*/ 178126 h 5484008"/>
              <a:gd name="connsiteX23" fmla="*/ 8928102 w 11584354"/>
              <a:gd name="connsiteY23" fmla="*/ 956153 h 5484008"/>
              <a:gd name="connsiteX24" fmla="*/ 9133253 w 11584354"/>
              <a:gd name="connsiteY24" fmla="*/ 937733 h 5484008"/>
              <a:gd name="connsiteX25" fmla="*/ 9512300 w 11584354"/>
              <a:gd name="connsiteY25" fmla="*/ 1464372 h 5484008"/>
              <a:gd name="connsiteX26" fmla="*/ 9845431 w 11584354"/>
              <a:gd name="connsiteY26" fmla="*/ 1732685 h 5484008"/>
              <a:gd name="connsiteX27" fmla="*/ 10197123 w 11584354"/>
              <a:gd name="connsiteY27" fmla="*/ 1681042 h 5484008"/>
              <a:gd name="connsiteX28" fmla="*/ 10526346 w 11584354"/>
              <a:gd name="connsiteY28" fmla="*/ 1752574 h 5484008"/>
              <a:gd name="connsiteX29" fmla="*/ 10899531 w 11584354"/>
              <a:gd name="connsiteY29" fmla="*/ 1764510 h 5484008"/>
              <a:gd name="connsiteX30" fmla="*/ 11242431 w 11584354"/>
              <a:gd name="connsiteY30" fmla="*/ 1657540 h 5484008"/>
              <a:gd name="connsiteX31" fmla="*/ 11584354 w 11584354"/>
              <a:gd name="connsiteY31" fmla="*/ 1461606 h 5484008"/>
              <a:gd name="connsiteX32" fmla="*/ 11557977 w 11584354"/>
              <a:gd name="connsiteY32" fmla="*/ 4762071 h 5484008"/>
              <a:gd name="connsiteX33" fmla="*/ 12700 w 11584354"/>
              <a:gd name="connsiteY33" fmla="*/ 5484008 h 5484008"/>
              <a:gd name="connsiteX34" fmla="*/ 0 w 11584354"/>
              <a:gd name="connsiteY34" fmla="*/ 3921908 h 5484008"/>
              <a:gd name="connsiteX35" fmla="*/ 127000 w 11584354"/>
              <a:gd name="connsiteY35" fmla="*/ 3909208 h 5484008"/>
              <a:gd name="connsiteX0" fmla="*/ 127000 w 11584354"/>
              <a:gd name="connsiteY0" fmla="*/ 3994195 h 5568995"/>
              <a:gd name="connsiteX1" fmla="*/ 914400 w 11584354"/>
              <a:gd name="connsiteY1" fmla="*/ 3879895 h 5568995"/>
              <a:gd name="connsiteX2" fmla="*/ 1104900 w 11584354"/>
              <a:gd name="connsiteY2" fmla="*/ 3765595 h 5568995"/>
              <a:gd name="connsiteX3" fmla="*/ 1409700 w 11584354"/>
              <a:gd name="connsiteY3" fmla="*/ 3905295 h 5568995"/>
              <a:gd name="connsiteX4" fmla="*/ 2006600 w 11584354"/>
              <a:gd name="connsiteY4" fmla="*/ 3689395 h 5568995"/>
              <a:gd name="connsiteX5" fmla="*/ 2362200 w 11584354"/>
              <a:gd name="connsiteY5" fmla="*/ 3714795 h 5568995"/>
              <a:gd name="connsiteX6" fmla="*/ 2803769 w 11584354"/>
              <a:gd name="connsiteY6" fmla="*/ 3571429 h 5568995"/>
              <a:gd name="connsiteX7" fmla="*/ 3238500 w 11584354"/>
              <a:gd name="connsiteY7" fmla="*/ 3663995 h 5568995"/>
              <a:gd name="connsiteX8" fmla="*/ 3822700 w 11584354"/>
              <a:gd name="connsiteY8" fmla="*/ 3321095 h 5568995"/>
              <a:gd name="connsiteX9" fmla="*/ 4098192 w 11584354"/>
              <a:gd name="connsiteY9" fmla="*/ 3027161 h 5568995"/>
              <a:gd name="connsiteX10" fmla="*/ 4381500 w 11584354"/>
              <a:gd name="connsiteY10" fmla="*/ 3219495 h 5568995"/>
              <a:gd name="connsiteX11" fmla="*/ 4902200 w 11584354"/>
              <a:gd name="connsiteY11" fmla="*/ 3041695 h 5568995"/>
              <a:gd name="connsiteX12" fmla="*/ 5511800 w 11584354"/>
              <a:gd name="connsiteY12" fmla="*/ 2609895 h 5568995"/>
              <a:gd name="connsiteX13" fmla="*/ 5626100 w 11584354"/>
              <a:gd name="connsiteY13" fmla="*/ 2749595 h 5568995"/>
              <a:gd name="connsiteX14" fmla="*/ 6077439 w 11584354"/>
              <a:gd name="connsiteY14" fmla="*/ 2109096 h 5568995"/>
              <a:gd name="connsiteX15" fmla="*/ 6477000 w 11584354"/>
              <a:gd name="connsiteY15" fmla="*/ 2063795 h 5568995"/>
              <a:gd name="connsiteX16" fmla="*/ 6981093 w 11584354"/>
              <a:gd name="connsiteY16" fmla="*/ 1194697 h 5568995"/>
              <a:gd name="connsiteX17" fmla="*/ 7226300 w 11584354"/>
              <a:gd name="connsiteY17" fmla="*/ 1200195 h 5568995"/>
              <a:gd name="connsiteX18" fmla="*/ 7555523 w 11584354"/>
              <a:gd name="connsiteY18" fmla="*/ 565130 h 5568995"/>
              <a:gd name="connsiteX19" fmla="*/ 7936524 w 11584354"/>
              <a:gd name="connsiteY19" fmla="*/ 386328 h 5568995"/>
              <a:gd name="connsiteX20" fmla="*/ 8127025 w 11584354"/>
              <a:gd name="connsiteY20" fmla="*/ 84987 h 5568995"/>
              <a:gd name="connsiteX21" fmla="*/ 8432800 w 11584354"/>
              <a:gd name="connsiteY21" fmla="*/ 0 h 5568995"/>
              <a:gd name="connsiteX22" fmla="*/ 8670193 w 11584354"/>
              <a:gd name="connsiteY22" fmla="*/ 263113 h 5568995"/>
              <a:gd name="connsiteX23" fmla="*/ 8928102 w 11584354"/>
              <a:gd name="connsiteY23" fmla="*/ 1041140 h 5568995"/>
              <a:gd name="connsiteX24" fmla="*/ 9133253 w 11584354"/>
              <a:gd name="connsiteY24" fmla="*/ 1022720 h 5568995"/>
              <a:gd name="connsiteX25" fmla="*/ 9512300 w 11584354"/>
              <a:gd name="connsiteY25" fmla="*/ 1549359 h 5568995"/>
              <a:gd name="connsiteX26" fmla="*/ 9845431 w 11584354"/>
              <a:gd name="connsiteY26" fmla="*/ 1817672 h 5568995"/>
              <a:gd name="connsiteX27" fmla="*/ 10197123 w 11584354"/>
              <a:gd name="connsiteY27" fmla="*/ 1766029 h 5568995"/>
              <a:gd name="connsiteX28" fmla="*/ 10526346 w 11584354"/>
              <a:gd name="connsiteY28" fmla="*/ 1837561 h 5568995"/>
              <a:gd name="connsiteX29" fmla="*/ 10899531 w 11584354"/>
              <a:gd name="connsiteY29" fmla="*/ 1849497 h 5568995"/>
              <a:gd name="connsiteX30" fmla="*/ 11242431 w 11584354"/>
              <a:gd name="connsiteY30" fmla="*/ 1742527 h 5568995"/>
              <a:gd name="connsiteX31" fmla="*/ 11584354 w 11584354"/>
              <a:gd name="connsiteY31" fmla="*/ 1546593 h 5568995"/>
              <a:gd name="connsiteX32" fmla="*/ 11557977 w 11584354"/>
              <a:gd name="connsiteY32" fmla="*/ 4847058 h 5568995"/>
              <a:gd name="connsiteX33" fmla="*/ 12700 w 11584354"/>
              <a:gd name="connsiteY33" fmla="*/ 5568995 h 5568995"/>
              <a:gd name="connsiteX34" fmla="*/ 0 w 11584354"/>
              <a:gd name="connsiteY34" fmla="*/ 4006895 h 5568995"/>
              <a:gd name="connsiteX35" fmla="*/ 127000 w 11584354"/>
              <a:gd name="connsiteY35" fmla="*/ 3994195 h 5568995"/>
              <a:gd name="connsiteX0" fmla="*/ 127000 w 11584354"/>
              <a:gd name="connsiteY0" fmla="*/ 3994195 h 5568995"/>
              <a:gd name="connsiteX1" fmla="*/ 914400 w 11584354"/>
              <a:gd name="connsiteY1" fmla="*/ 3879895 h 5568995"/>
              <a:gd name="connsiteX2" fmla="*/ 1104900 w 11584354"/>
              <a:gd name="connsiteY2" fmla="*/ 3765595 h 5568995"/>
              <a:gd name="connsiteX3" fmla="*/ 1409700 w 11584354"/>
              <a:gd name="connsiteY3" fmla="*/ 3905295 h 5568995"/>
              <a:gd name="connsiteX4" fmla="*/ 2006600 w 11584354"/>
              <a:gd name="connsiteY4" fmla="*/ 3689395 h 5568995"/>
              <a:gd name="connsiteX5" fmla="*/ 2362200 w 11584354"/>
              <a:gd name="connsiteY5" fmla="*/ 3714795 h 5568995"/>
              <a:gd name="connsiteX6" fmla="*/ 2803769 w 11584354"/>
              <a:gd name="connsiteY6" fmla="*/ 3571429 h 5568995"/>
              <a:gd name="connsiteX7" fmla="*/ 3238500 w 11584354"/>
              <a:gd name="connsiteY7" fmla="*/ 3663995 h 5568995"/>
              <a:gd name="connsiteX8" fmla="*/ 3822700 w 11584354"/>
              <a:gd name="connsiteY8" fmla="*/ 3321095 h 5568995"/>
              <a:gd name="connsiteX9" fmla="*/ 4098192 w 11584354"/>
              <a:gd name="connsiteY9" fmla="*/ 3027161 h 5568995"/>
              <a:gd name="connsiteX10" fmla="*/ 4381500 w 11584354"/>
              <a:gd name="connsiteY10" fmla="*/ 3219495 h 5568995"/>
              <a:gd name="connsiteX11" fmla="*/ 4902200 w 11584354"/>
              <a:gd name="connsiteY11" fmla="*/ 3041695 h 5568995"/>
              <a:gd name="connsiteX12" fmla="*/ 5511800 w 11584354"/>
              <a:gd name="connsiteY12" fmla="*/ 2609895 h 5568995"/>
              <a:gd name="connsiteX13" fmla="*/ 5626100 w 11584354"/>
              <a:gd name="connsiteY13" fmla="*/ 2749595 h 5568995"/>
              <a:gd name="connsiteX14" fmla="*/ 6077439 w 11584354"/>
              <a:gd name="connsiteY14" fmla="*/ 2109096 h 5568995"/>
              <a:gd name="connsiteX15" fmla="*/ 6477000 w 11584354"/>
              <a:gd name="connsiteY15" fmla="*/ 2063795 h 5568995"/>
              <a:gd name="connsiteX16" fmla="*/ 6981093 w 11584354"/>
              <a:gd name="connsiteY16" fmla="*/ 1194697 h 5568995"/>
              <a:gd name="connsiteX17" fmla="*/ 7226300 w 11584354"/>
              <a:gd name="connsiteY17" fmla="*/ 1200195 h 5568995"/>
              <a:gd name="connsiteX18" fmla="*/ 7555523 w 11584354"/>
              <a:gd name="connsiteY18" fmla="*/ 565130 h 5568995"/>
              <a:gd name="connsiteX19" fmla="*/ 7936524 w 11584354"/>
              <a:gd name="connsiteY19" fmla="*/ 386328 h 5568995"/>
              <a:gd name="connsiteX20" fmla="*/ 8127025 w 11584354"/>
              <a:gd name="connsiteY20" fmla="*/ 84987 h 5568995"/>
              <a:gd name="connsiteX21" fmla="*/ 8432800 w 11584354"/>
              <a:gd name="connsiteY21" fmla="*/ 0 h 5568995"/>
              <a:gd name="connsiteX22" fmla="*/ 8670193 w 11584354"/>
              <a:gd name="connsiteY22" fmla="*/ 263113 h 5568995"/>
              <a:gd name="connsiteX23" fmla="*/ 8914426 w 11584354"/>
              <a:gd name="connsiteY23" fmla="*/ 785009 h 5568995"/>
              <a:gd name="connsiteX24" fmla="*/ 9133253 w 11584354"/>
              <a:gd name="connsiteY24" fmla="*/ 1022720 h 5568995"/>
              <a:gd name="connsiteX25" fmla="*/ 9512300 w 11584354"/>
              <a:gd name="connsiteY25" fmla="*/ 1549359 h 5568995"/>
              <a:gd name="connsiteX26" fmla="*/ 9845431 w 11584354"/>
              <a:gd name="connsiteY26" fmla="*/ 1817672 h 5568995"/>
              <a:gd name="connsiteX27" fmla="*/ 10197123 w 11584354"/>
              <a:gd name="connsiteY27" fmla="*/ 1766029 h 5568995"/>
              <a:gd name="connsiteX28" fmla="*/ 10526346 w 11584354"/>
              <a:gd name="connsiteY28" fmla="*/ 1837561 h 5568995"/>
              <a:gd name="connsiteX29" fmla="*/ 10899531 w 11584354"/>
              <a:gd name="connsiteY29" fmla="*/ 1849497 h 5568995"/>
              <a:gd name="connsiteX30" fmla="*/ 11242431 w 11584354"/>
              <a:gd name="connsiteY30" fmla="*/ 1742527 h 5568995"/>
              <a:gd name="connsiteX31" fmla="*/ 11584354 w 11584354"/>
              <a:gd name="connsiteY31" fmla="*/ 1546593 h 5568995"/>
              <a:gd name="connsiteX32" fmla="*/ 11557977 w 11584354"/>
              <a:gd name="connsiteY32" fmla="*/ 4847058 h 5568995"/>
              <a:gd name="connsiteX33" fmla="*/ 12700 w 11584354"/>
              <a:gd name="connsiteY33" fmla="*/ 5568995 h 5568995"/>
              <a:gd name="connsiteX34" fmla="*/ 0 w 11584354"/>
              <a:gd name="connsiteY34" fmla="*/ 4006895 h 5568995"/>
              <a:gd name="connsiteX35" fmla="*/ 127000 w 11584354"/>
              <a:gd name="connsiteY35" fmla="*/ 3994195 h 5568995"/>
              <a:gd name="connsiteX0" fmla="*/ 127000 w 11584354"/>
              <a:gd name="connsiteY0" fmla="*/ 3994195 h 5568995"/>
              <a:gd name="connsiteX1" fmla="*/ 914400 w 11584354"/>
              <a:gd name="connsiteY1" fmla="*/ 3879895 h 5568995"/>
              <a:gd name="connsiteX2" fmla="*/ 1104900 w 11584354"/>
              <a:gd name="connsiteY2" fmla="*/ 3765595 h 5568995"/>
              <a:gd name="connsiteX3" fmla="*/ 1409700 w 11584354"/>
              <a:gd name="connsiteY3" fmla="*/ 3905295 h 5568995"/>
              <a:gd name="connsiteX4" fmla="*/ 2006600 w 11584354"/>
              <a:gd name="connsiteY4" fmla="*/ 3689395 h 5568995"/>
              <a:gd name="connsiteX5" fmla="*/ 2362200 w 11584354"/>
              <a:gd name="connsiteY5" fmla="*/ 3714795 h 5568995"/>
              <a:gd name="connsiteX6" fmla="*/ 2803769 w 11584354"/>
              <a:gd name="connsiteY6" fmla="*/ 3571429 h 5568995"/>
              <a:gd name="connsiteX7" fmla="*/ 3238500 w 11584354"/>
              <a:gd name="connsiteY7" fmla="*/ 3663995 h 5568995"/>
              <a:gd name="connsiteX8" fmla="*/ 3822700 w 11584354"/>
              <a:gd name="connsiteY8" fmla="*/ 3321095 h 5568995"/>
              <a:gd name="connsiteX9" fmla="*/ 4098192 w 11584354"/>
              <a:gd name="connsiteY9" fmla="*/ 3027161 h 5568995"/>
              <a:gd name="connsiteX10" fmla="*/ 4381500 w 11584354"/>
              <a:gd name="connsiteY10" fmla="*/ 3219495 h 5568995"/>
              <a:gd name="connsiteX11" fmla="*/ 4902200 w 11584354"/>
              <a:gd name="connsiteY11" fmla="*/ 3041695 h 5568995"/>
              <a:gd name="connsiteX12" fmla="*/ 5511800 w 11584354"/>
              <a:gd name="connsiteY12" fmla="*/ 2609895 h 5568995"/>
              <a:gd name="connsiteX13" fmla="*/ 5626100 w 11584354"/>
              <a:gd name="connsiteY13" fmla="*/ 2749595 h 5568995"/>
              <a:gd name="connsiteX14" fmla="*/ 6077439 w 11584354"/>
              <a:gd name="connsiteY14" fmla="*/ 2109096 h 5568995"/>
              <a:gd name="connsiteX15" fmla="*/ 6477000 w 11584354"/>
              <a:gd name="connsiteY15" fmla="*/ 2063795 h 5568995"/>
              <a:gd name="connsiteX16" fmla="*/ 6981093 w 11584354"/>
              <a:gd name="connsiteY16" fmla="*/ 1194697 h 5568995"/>
              <a:gd name="connsiteX17" fmla="*/ 7226300 w 11584354"/>
              <a:gd name="connsiteY17" fmla="*/ 1200195 h 5568995"/>
              <a:gd name="connsiteX18" fmla="*/ 7555523 w 11584354"/>
              <a:gd name="connsiteY18" fmla="*/ 565130 h 5568995"/>
              <a:gd name="connsiteX19" fmla="*/ 7854463 w 11584354"/>
              <a:gd name="connsiteY19" fmla="*/ 172885 h 5568995"/>
              <a:gd name="connsiteX20" fmla="*/ 8127025 w 11584354"/>
              <a:gd name="connsiteY20" fmla="*/ 84987 h 5568995"/>
              <a:gd name="connsiteX21" fmla="*/ 8432800 w 11584354"/>
              <a:gd name="connsiteY21" fmla="*/ 0 h 5568995"/>
              <a:gd name="connsiteX22" fmla="*/ 8670193 w 11584354"/>
              <a:gd name="connsiteY22" fmla="*/ 263113 h 5568995"/>
              <a:gd name="connsiteX23" fmla="*/ 8914426 w 11584354"/>
              <a:gd name="connsiteY23" fmla="*/ 785009 h 5568995"/>
              <a:gd name="connsiteX24" fmla="*/ 9133253 w 11584354"/>
              <a:gd name="connsiteY24" fmla="*/ 1022720 h 5568995"/>
              <a:gd name="connsiteX25" fmla="*/ 9512300 w 11584354"/>
              <a:gd name="connsiteY25" fmla="*/ 1549359 h 5568995"/>
              <a:gd name="connsiteX26" fmla="*/ 9845431 w 11584354"/>
              <a:gd name="connsiteY26" fmla="*/ 1817672 h 5568995"/>
              <a:gd name="connsiteX27" fmla="*/ 10197123 w 11584354"/>
              <a:gd name="connsiteY27" fmla="*/ 1766029 h 5568995"/>
              <a:gd name="connsiteX28" fmla="*/ 10526346 w 11584354"/>
              <a:gd name="connsiteY28" fmla="*/ 1837561 h 5568995"/>
              <a:gd name="connsiteX29" fmla="*/ 10899531 w 11584354"/>
              <a:gd name="connsiteY29" fmla="*/ 1849497 h 5568995"/>
              <a:gd name="connsiteX30" fmla="*/ 11242431 w 11584354"/>
              <a:gd name="connsiteY30" fmla="*/ 1742527 h 5568995"/>
              <a:gd name="connsiteX31" fmla="*/ 11584354 w 11584354"/>
              <a:gd name="connsiteY31" fmla="*/ 1546593 h 5568995"/>
              <a:gd name="connsiteX32" fmla="*/ 11557977 w 11584354"/>
              <a:gd name="connsiteY32" fmla="*/ 4847058 h 5568995"/>
              <a:gd name="connsiteX33" fmla="*/ 12700 w 11584354"/>
              <a:gd name="connsiteY33" fmla="*/ 5568995 h 5568995"/>
              <a:gd name="connsiteX34" fmla="*/ 0 w 11584354"/>
              <a:gd name="connsiteY34" fmla="*/ 4006895 h 5568995"/>
              <a:gd name="connsiteX35" fmla="*/ 127000 w 11584354"/>
              <a:gd name="connsiteY35" fmla="*/ 3994195 h 5568995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805880 h 5825516"/>
              <a:gd name="connsiteX26" fmla="*/ 9845431 w 11584354"/>
              <a:gd name="connsiteY26" fmla="*/ 2074193 h 5825516"/>
              <a:gd name="connsiteX27" fmla="*/ 10197123 w 11584354"/>
              <a:gd name="connsiteY27" fmla="*/ 2022550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45431 w 11584354"/>
              <a:gd name="connsiteY26" fmla="*/ 2074193 h 5825516"/>
              <a:gd name="connsiteX27" fmla="*/ 10197123 w 11584354"/>
              <a:gd name="connsiteY27" fmla="*/ 2022550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197123 w 11584354"/>
              <a:gd name="connsiteY27" fmla="*/ 2022550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26346 w 11584354"/>
              <a:gd name="connsiteY28" fmla="*/ 209408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899531 w 11584354"/>
              <a:gd name="connsiteY29" fmla="*/ 2106018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913208 w 11584354"/>
              <a:gd name="connsiteY29" fmla="*/ 1551067 h 5825516"/>
              <a:gd name="connsiteX30" fmla="*/ 11242431 w 11584354"/>
              <a:gd name="connsiteY30" fmla="*/ 199904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913208 w 11584354"/>
              <a:gd name="connsiteY29" fmla="*/ 1551067 h 5825516"/>
              <a:gd name="connsiteX30" fmla="*/ 11256108 w 11584354"/>
              <a:gd name="connsiteY30" fmla="*/ 140140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872177 w 11584354"/>
              <a:gd name="connsiteY29" fmla="*/ 1764510 h 5825516"/>
              <a:gd name="connsiteX30" fmla="*/ 11256108 w 11584354"/>
              <a:gd name="connsiteY30" fmla="*/ 1401408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40023 w 11584354"/>
              <a:gd name="connsiteY28" fmla="*/ 149644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238154 w 11584354"/>
              <a:gd name="connsiteY27" fmla="*/ 1638353 h 5825516"/>
              <a:gd name="connsiteX28" fmla="*/ 10526346 w 11584354"/>
              <a:gd name="connsiteY28" fmla="*/ 179526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72785 w 11584354"/>
              <a:gd name="connsiteY26" fmla="*/ 1519242 h 5825516"/>
              <a:gd name="connsiteX27" fmla="*/ 10183446 w 11584354"/>
              <a:gd name="connsiteY27" fmla="*/ 1894485 h 5825516"/>
              <a:gd name="connsiteX28" fmla="*/ 10526346 w 11584354"/>
              <a:gd name="connsiteY28" fmla="*/ 179526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31754 w 11584354"/>
              <a:gd name="connsiteY26" fmla="*/ 1988816 h 5825516"/>
              <a:gd name="connsiteX27" fmla="*/ 10183446 w 11584354"/>
              <a:gd name="connsiteY27" fmla="*/ 1894485 h 5825516"/>
              <a:gd name="connsiteX28" fmla="*/ 10526346 w 11584354"/>
              <a:gd name="connsiteY28" fmla="*/ 1795262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31754 w 11584354"/>
              <a:gd name="connsiteY26" fmla="*/ 1988816 h 5825516"/>
              <a:gd name="connsiteX27" fmla="*/ 10183446 w 11584354"/>
              <a:gd name="connsiteY27" fmla="*/ 1894485 h 5825516"/>
              <a:gd name="connsiteX28" fmla="*/ 10526346 w 11584354"/>
              <a:gd name="connsiteY28" fmla="*/ 2008705 h 5825516"/>
              <a:gd name="connsiteX29" fmla="*/ 10872177 w 11584354"/>
              <a:gd name="connsiteY29" fmla="*/ 1764510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84354"/>
              <a:gd name="connsiteY0" fmla="*/ 4250716 h 5825516"/>
              <a:gd name="connsiteX1" fmla="*/ 914400 w 11584354"/>
              <a:gd name="connsiteY1" fmla="*/ 4136416 h 5825516"/>
              <a:gd name="connsiteX2" fmla="*/ 1104900 w 11584354"/>
              <a:gd name="connsiteY2" fmla="*/ 4022116 h 5825516"/>
              <a:gd name="connsiteX3" fmla="*/ 1409700 w 11584354"/>
              <a:gd name="connsiteY3" fmla="*/ 4161816 h 5825516"/>
              <a:gd name="connsiteX4" fmla="*/ 2006600 w 11584354"/>
              <a:gd name="connsiteY4" fmla="*/ 3945916 h 5825516"/>
              <a:gd name="connsiteX5" fmla="*/ 2362200 w 11584354"/>
              <a:gd name="connsiteY5" fmla="*/ 3971316 h 5825516"/>
              <a:gd name="connsiteX6" fmla="*/ 2803769 w 11584354"/>
              <a:gd name="connsiteY6" fmla="*/ 3827950 h 5825516"/>
              <a:gd name="connsiteX7" fmla="*/ 3238500 w 11584354"/>
              <a:gd name="connsiteY7" fmla="*/ 3920516 h 5825516"/>
              <a:gd name="connsiteX8" fmla="*/ 3822700 w 11584354"/>
              <a:gd name="connsiteY8" fmla="*/ 3577616 h 5825516"/>
              <a:gd name="connsiteX9" fmla="*/ 4098192 w 11584354"/>
              <a:gd name="connsiteY9" fmla="*/ 3283682 h 5825516"/>
              <a:gd name="connsiteX10" fmla="*/ 4381500 w 11584354"/>
              <a:gd name="connsiteY10" fmla="*/ 3476016 h 5825516"/>
              <a:gd name="connsiteX11" fmla="*/ 4902200 w 11584354"/>
              <a:gd name="connsiteY11" fmla="*/ 3298216 h 5825516"/>
              <a:gd name="connsiteX12" fmla="*/ 5511800 w 11584354"/>
              <a:gd name="connsiteY12" fmla="*/ 2866416 h 5825516"/>
              <a:gd name="connsiteX13" fmla="*/ 5626100 w 11584354"/>
              <a:gd name="connsiteY13" fmla="*/ 3006116 h 5825516"/>
              <a:gd name="connsiteX14" fmla="*/ 6077439 w 11584354"/>
              <a:gd name="connsiteY14" fmla="*/ 2365617 h 5825516"/>
              <a:gd name="connsiteX15" fmla="*/ 6477000 w 11584354"/>
              <a:gd name="connsiteY15" fmla="*/ 2320316 h 5825516"/>
              <a:gd name="connsiteX16" fmla="*/ 6981093 w 11584354"/>
              <a:gd name="connsiteY16" fmla="*/ 1451218 h 5825516"/>
              <a:gd name="connsiteX17" fmla="*/ 7226300 w 11584354"/>
              <a:gd name="connsiteY17" fmla="*/ 1456716 h 5825516"/>
              <a:gd name="connsiteX18" fmla="*/ 7555523 w 11584354"/>
              <a:gd name="connsiteY18" fmla="*/ 821651 h 5825516"/>
              <a:gd name="connsiteX19" fmla="*/ 7854463 w 11584354"/>
              <a:gd name="connsiteY19" fmla="*/ 429406 h 5825516"/>
              <a:gd name="connsiteX20" fmla="*/ 8127025 w 11584354"/>
              <a:gd name="connsiteY20" fmla="*/ 0 h 5825516"/>
              <a:gd name="connsiteX21" fmla="*/ 8432800 w 11584354"/>
              <a:gd name="connsiteY21" fmla="*/ 256521 h 5825516"/>
              <a:gd name="connsiteX22" fmla="*/ 8670193 w 11584354"/>
              <a:gd name="connsiteY22" fmla="*/ 519634 h 5825516"/>
              <a:gd name="connsiteX23" fmla="*/ 8914426 w 11584354"/>
              <a:gd name="connsiteY23" fmla="*/ 1041530 h 5825516"/>
              <a:gd name="connsiteX24" fmla="*/ 9133253 w 11584354"/>
              <a:gd name="connsiteY24" fmla="*/ 1279241 h 5825516"/>
              <a:gd name="connsiteX25" fmla="*/ 9512300 w 11584354"/>
              <a:gd name="connsiteY25" fmla="*/ 1507061 h 5825516"/>
              <a:gd name="connsiteX26" fmla="*/ 9831754 w 11584354"/>
              <a:gd name="connsiteY26" fmla="*/ 1988816 h 5825516"/>
              <a:gd name="connsiteX27" fmla="*/ 10183446 w 11584354"/>
              <a:gd name="connsiteY27" fmla="*/ 1894485 h 5825516"/>
              <a:gd name="connsiteX28" fmla="*/ 10526346 w 11584354"/>
              <a:gd name="connsiteY28" fmla="*/ 2008705 h 5825516"/>
              <a:gd name="connsiteX29" fmla="*/ 10872177 w 11584354"/>
              <a:gd name="connsiteY29" fmla="*/ 1892575 h 5825516"/>
              <a:gd name="connsiteX30" fmla="*/ 11269785 w 11584354"/>
              <a:gd name="connsiteY30" fmla="*/ 1785605 h 5825516"/>
              <a:gd name="connsiteX31" fmla="*/ 11584354 w 11584354"/>
              <a:gd name="connsiteY31" fmla="*/ 1803114 h 5825516"/>
              <a:gd name="connsiteX32" fmla="*/ 11557977 w 11584354"/>
              <a:gd name="connsiteY32" fmla="*/ 5103579 h 5825516"/>
              <a:gd name="connsiteX33" fmla="*/ 12700 w 11584354"/>
              <a:gd name="connsiteY33" fmla="*/ 5825516 h 5825516"/>
              <a:gd name="connsiteX34" fmla="*/ 0 w 11584354"/>
              <a:gd name="connsiteY34" fmla="*/ 4263416 h 5825516"/>
              <a:gd name="connsiteX35" fmla="*/ 127000 w 11584354"/>
              <a:gd name="connsiteY35" fmla="*/ 4250716 h 5825516"/>
              <a:gd name="connsiteX0" fmla="*/ 127000 w 11598031"/>
              <a:gd name="connsiteY0" fmla="*/ 4250716 h 5825516"/>
              <a:gd name="connsiteX1" fmla="*/ 914400 w 11598031"/>
              <a:gd name="connsiteY1" fmla="*/ 4136416 h 5825516"/>
              <a:gd name="connsiteX2" fmla="*/ 1104900 w 11598031"/>
              <a:gd name="connsiteY2" fmla="*/ 4022116 h 5825516"/>
              <a:gd name="connsiteX3" fmla="*/ 1409700 w 11598031"/>
              <a:gd name="connsiteY3" fmla="*/ 4161816 h 5825516"/>
              <a:gd name="connsiteX4" fmla="*/ 2006600 w 11598031"/>
              <a:gd name="connsiteY4" fmla="*/ 3945916 h 5825516"/>
              <a:gd name="connsiteX5" fmla="*/ 2362200 w 11598031"/>
              <a:gd name="connsiteY5" fmla="*/ 3971316 h 5825516"/>
              <a:gd name="connsiteX6" fmla="*/ 2803769 w 11598031"/>
              <a:gd name="connsiteY6" fmla="*/ 3827950 h 5825516"/>
              <a:gd name="connsiteX7" fmla="*/ 3238500 w 11598031"/>
              <a:gd name="connsiteY7" fmla="*/ 3920516 h 5825516"/>
              <a:gd name="connsiteX8" fmla="*/ 3822700 w 11598031"/>
              <a:gd name="connsiteY8" fmla="*/ 3577616 h 5825516"/>
              <a:gd name="connsiteX9" fmla="*/ 4098192 w 11598031"/>
              <a:gd name="connsiteY9" fmla="*/ 3283682 h 5825516"/>
              <a:gd name="connsiteX10" fmla="*/ 4381500 w 11598031"/>
              <a:gd name="connsiteY10" fmla="*/ 3476016 h 5825516"/>
              <a:gd name="connsiteX11" fmla="*/ 4902200 w 11598031"/>
              <a:gd name="connsiteY11" fmla="*/ 3298216 h 5825516"/>
              <a:gd name="connsiteX12" fmla="*/ 5511800 w 11598031"/>
              <a:gd name="connsiteY12" fmla="*/ 2866416 h 5825516"/>
              <a:gd name="connsiteX13" fmla="*/ 5626100 w 11598031"/>
              <a:gd name="connsiteY13" fmla="*/ 3006116 h 5825516"/>
              <a:gd name="connsiteX14" fmla="*/ 6077439 w 11598031"/>
              <a:gd name="connsiteY14" fmla="*/ 2365617 h 5825516"/>
              <a:gd name="connsiteX15" fmla="*/ 6477000 w 11598031"/>
              <a:gd name="connsiteY15" fmla="*/ 2320316 h 5825516"/>
              <a:gd name="connsiteX16" fmla="*/ 6981093 w 11598031"/>
              <a:gd name="connsiteY16" fmla="*/ 1451218 h 5825516"/>
              <a:gd name="connsiteX17" fmla="*/ 7226300 w 11598031"/>
              <a:gd name="connsiteY17" fmla="*/ 1456716 h 5825516"/>
              <a:gd name="connsiteX18" fmla="*/ 7555523 w 11598031"/>
              <a:gd name="connsiteY18" fmla="*/ 821651 h 5825516"/>
              <a:gd name="connsiteX19" fmla="*/ 7854463 w 11598031"/>
              <a:gd name="connsiteY19" fmla="*/ 429406 h 5825516"/>
              <a:gd name="connsiteX20" fmla="*/ 8127025 w 11598031"/>
              <a:gd name="connsiteY20" fmla="*/ 0 h 5825516"/>
              <a:gd name="connsiteX21" fmla="*/ 8432800 w 11598031"/>
              <a:gd name="connsiteY21" fmla="*/ 256521 h 5825516"/>
              <a:gd name="connsiteX22" fmla="*/ 8670193 w 11598031"/>
              <a:gd name="connsiteY22" fmla="*/ 519634 h 5825516"/>
              <a:gd name="connsiteX23" fmla="*/ 8914426 w 11598031"/>
              <a:gd name="connsiteY23" fmla="*/ 1041530 h 5825516"/>
              <a:gd name="connsiteX24" fmla="*/ 9133253 w 11598031"/>
              <a:gd name="connsiteY24" fmla="*/ 1279241 h 5825516"/>
              <a:gd name="connsiteX25" fmla="*/ 9512300 w 11598031"/>
              <a:gd name="connsiteY25" fmla="*/ 1507061 h 5825516"/>
              <a:gd name="connsiteX26" fmla="*/ 9831754 w 11598031"/>
              <a:gd name="connsiteY26" fmla="*/ 1988816 h 5825516"/>
              <a:gd name="connsiteX27" fmla="*/ 10183446 w 11598031"/>
              <a:gd name="connsiteY27" fmla="*/ 1894485 h 5825516"/>
              <a:gd name="connsiteX28" fmla="*/ 10526346 w 11598031"/>
              <a:gd name="connsiteY28" fmla="*/ 2008705 h 5825516"/>
              <a:gd name="connsiteX29" fmla="*/ 10872177 w 11598031"/>
              <a:gd name="connsiteY29" fmla="*/ 1892575 h 5825516"/>
              <a:gd name="connsiteX30" fmla="*/ 11269785 w 11598031"/>
              <a:gd name="connsiteY30" fmla="*/ 1785605 h 5825516"/>
              <a:gd name="connsiteX31" fmla="*/ 11598031 w 11598031"/>
              <a:gd name="connsiteY31" fmla="*/ 1632360 h 5825516"/>
              <a:gd name="connsiteX32" fmla="*/ 11557977 w 11598031"/>
              <a:gd name="connsiteY32" fmla="*/ 5103579 h 5825516"/>
              <a:gd name="connsiteX33" fmla="*/ 12700 w 11598031"/>
              <a:gd name="connsiteY33" fmla="*/ 5825516 h 5825516"/>
              <a:gd name="connsiteX34" fmla="*/ 0 w 11598031"/>
              <a:gd name="connsiteY34" fmla="*/ 4263416 h 5825516"/>
              <a:gd name="connsiteX35" fmla="*/ 127000 w 11598031"/>
              <a:gd name="connsiteY35" fmla="*/ 4250716 h 58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598031" h="5825516">
                <a:moveTo>
                  <a:pt x="127000" y="4250716"/>
                </a:moveTo>
                <a:lnTo>
                  <a:pt x="914400" y="4136416"/>
                </a:lnTo>
                <a:lnTo>
                  <a:pt x="1104900" y="4022116"/>
                </a:lnTo>
                <a:lnTo>
                  <a:pt x="1409700" y="4161816"/>
                </a:lnTo>
                <a:lnTo>
                  <a:pt x="2006600" y="3945916"/>
                </a:lnTo>
                <a:lnTo>
                  <a:pt x="2362200" y="3971316"/>
                </a:lnTo>
                <a:lnTo>
                  <a:pt x="2803769" y="3827950"/>
                </a:lnTo>
                <a:lnTo>
                  <a:pt x="3238500" y="3920516"/>
                </a:lnTo>
                <a:lnTo>
                  <a:pt x="3822700" y="3577616"/>
                </a:lnTo>
                <a:lnTo>
                  <a:pt x="4098192" y="3283682"/>
                </a:lnTo>
                <a:lnTo>
                  <a:pt x="4381500" y="3476016"/>
                </a:lnTo>
                <a:lnTo>
                  <a:pt x="4902200" y="3298216"/>
                </a:lnTo>
                <a:lnTo>
                  <a:pt x="5511800" y="2866416"/>
                </a:lnTo>
                <a:lnTo>
                  <a:pt x="5626100" y="3006116"/>
                </a:lnTo>
                <a:lnTo>
                  <a:pt x="6077439" y="2365617"/>
                </a:lnTo>
                <a:lnTo>
                  <a:pt x="6477000" y="2320316"/>
                </a:lnTo>
                <a:lnTo>
                  <a:pt x="6981093" y="1451218"/>
                </a:lnTo>
                <a:lnTo>
                  <a:pt x="7226300" y="1456716"/>
                </a:lnTo>
                <a:lnTo>
                  <a:pt x="7555523" y="821651"/>
                </a:lnTo>
                <a:lnTo>
                  <a:pt x="7854463" y="429406"/>
                </a:lnTo>
                <a:lnTo>
                  <a:pt x="8127025" y="0"/>
                </a:lnTo>
                <a:lnTo>
                  <a:pt x="8432800" y="256521"/>
                </a:lnTo>
                <a:lnTo>
                  <a:pt x="8670193" y="519634"/>
                </a:lnTo>
                <a:lnTo>
                  <a:pt x="8914426" y="1041530"/>
                </a:lnTo>
                <a:lnTo>
                  <a:pt x="9133253" y="1279241"/>
                </a:lnTo>
                <a:lnTo>
                  <a:pt x="9512300" y="1507061"/>
                </a:lnTo>
                <a:lnTo>
                  <a:pt x="9831754" y="1988816"/>
                </a:lnTo>
                <a:lnTo>
                  <a:pt x="10183446" y="1894485"/>
                </a:lnTo>
                <a:lnTo>
                  <a:pt x="10526346" y="2008705"/>
                </a:lnTo>
                <a:lnTo>
                  <a:pt x="10872177" y="1892575"/>
                </a:lnTo>
                <a:lnTo>
                  <a:pt x="11269785" y="1785605"/>
                </a:lnTo>
                <a:lnTo>
                  <a:pt x="11598031" y="1632360"/>
                </a:lnTo>
                <a:cubicBezTo>
                  <a:pt x="11593798" y="2589093"/>
                  <a:pt x="11562210" y="4146846"/>
                  <a:pt x="11557977" y="5103579"/>
                </a:cubicBezTo>
                <a:lnTo>
                  <a:pt x="12700" y="5825516"/>
                </a:lnTo>
                <a:lnTo>
                  <a:pt x="0" y="4263416"/>
                </a:lnTo>
                <a:lnTo>
                  <a:pt x="127000" y="4250716"/>
                </a:lnTo>
                <a:close/>
              </a:path>
            </a:pathLst>
          </a:custGeom>
          <a:solidFill>
            <a:srgbClr val="92D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77F304E-CEB7-3206-3322-2ADBDDDAF527}"/>
              </a:ext>
            </a:extLst>
          </p:cNvPr>
          <p:cNvSpPr txBox="1">
            <a:spLocks/>
          </p:cNvSpPr>
          <p:nvPr/>
        </p:nvSpPr>
        <p:spPr>
          <a:xfrm>
            <a:off x="6476393" y="4441663"/>
            <a:ext cx="1755442" cy="681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'</a:t>
            </a:r>
            <a:r>
              <a:rPr lang="fr-FR" sz="16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fr-FR" sz="1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de Bitcoin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700C913-CB96-D949-14E6-6936ABEBE565}"/>
              </a:ext>
            </a:extLst>
          </p:cNvPr>
          <p:cNvSpPr txBox="1"/>
          <p:nvPr/>
        </p:nvSpPr>
        <p:spPr>
          <a:xfrm>
            <a:off x="4800043" y="5544619"/>
            <a:ext cx="53669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12 mots-clés perdus </a:t>
            </a:r>
            <a:r>
              <a:rPr lang="fr-FR" sz="15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devenus holders</a:t>
            </a:r>
            <a:r>
              <a:rPr lang="fr-FR" sz="15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 défaut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B88F3C1-40ED-BC12-3EE7-2E1481AF36D9}"/>
              </a:ext>
            </a:extLst>
          </p:cNvPr>
          <p:cNvCxnSpPr>
            <a:cxnSpLocks/>
          </p:cNvCxnSpPr>
          <p:nvPr/>
        </p:nvCxnSpPr>
        <p:spPr>
          <a:xfrm>
            <a:off x="10131180" y="4429601"/>
            <a:ext cx="0" cy="832803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">
            <a:extLst>
              <a:ext uri="{FF2B5EF4-FFF2-40B4-BE49-F238E27FC236}">
                <a16:creationId xmlns:a16="http://schemas.microsoft.com/office/drawing/2014/main" id="{2165C0DD-A55C-66C2-B450-0327066708F5}"/>
              </a:ext>
            </a:extLst>
          </p:cNvPr>
          <p:cNvSpPr txBox="1">
            <a:spLocks/>
          </p:cNvSpPr>
          <p:nvPr/>
        </p:nvSpPr>
        <p:spPr>
          <a:xfrm>
            <a:off x="10209228" y="3761454"/>
            <a:ext cx="1743616" cy="1784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'</a:t>
            </a:r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ont gagné </a:t>
            </a:r>
            <a:r>
              <a:rPr lang="fr-FR" sz="23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+100% /an 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fr-FR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moy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depuis 2009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42C7A2BF-5221-8E83-FE21-8EAA3D52B95D}"/>
              </a:ext>
            </a:extLst>
          </p:cNvPr>
          <p:cNvSpPr txBox="1">
            <a:spLocks/>
          </p:cNvSpPr>
          <p:nvPr/>
        </p:nvSpPr>
        <p:spPr>
          <a:xfrm>
            <a:off x="10133954" y="1406282"/>
            <a:ext cx="1743614" cy="181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arrivistes prennent jusqu'à</a:t>
            </a:r>
          </a:p>
          <a:p>
            <a:pPr algn="ctr">
              <a:lnSpc>
                <a:spcPct val="110000"/>
              </a:lnSpc>
            </a:pP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-80%</a:t>
            </a:r>
            <a:r>
              <a:rPr lang="fr-FR" sz="24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 cycle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B5589EF-68FF-2929-49E7-6A23EE17FCF2}"/>
              </a:ext>
            </a:extLst>
          </p:cNvPr>
          <p:cNvCxnSpPr>
            <a:cxnSpLocks/>
          </p:cNvCxnSpPr>
          <p:nvPr/>
        </p:nvCxnSpPr>
        <p:spPr>
          <a:xfrm>
            <a:off x="10051852" y="1181100"/>
            <a:ext cx="0" cy="24120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6132540-8426-636A-EE5D-79CA78933854}"/>
              </a:ext>
            </a:extLst>
          </p:cNvPr>
          <p:cNvCxnSpPr>
            <a:cxnSpLocks/>
          </p:cNvCxnSpPr>
          <p:nvPr/>
        </p:nvCxnSpPr>
        <p:spPr>
          <a:xfrm>
            <a:off x="548637" y="5227003"/>
            <a:ext cx="948162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re 1">
            <a:extLst>
              <a:ext uri="{FF2B5EF4-FFF2-40B4-BE49-F238E27FC236}">
                <a16:creationId xmlns:a16="http://schemas.microsoft.com/office/drawing/2014/main" id="{FAC51710-E375-FB85-1995-E6F13F9CD529}"/>
              </a:ext>
            </a:extLst>
          </p:cNvPr>
          <p:cNvSpPr txBox="1">
            <a:spLocks/>
          </p:cNvSpPr>
          <p:nvPr/>
        </p:nvSpPr>
        <p:spPr>
          <a:xfrm>
            <a:off x="6920298" y="571622"/>
            <a:ext cx="886714" cy="58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2DF3DD2-9F4B-677C-63BD-72B9EB08D406}"/>
              </a:ext>
            </a:extLst>
          </p:cNvPr>
          <p:cNvSpPr txBox="1"/>
          <p:nvPr/>
        </p:nvSpPr>
        <p:spPr>
          <a:xfrm>
            <a:off x="1515770" y="3585153"/>
            <a:ext cx="1765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@SortieDeBanque  10/2022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FEFB9A9-BD0A-C47F-6767-5CD43F455F41}"/>
              </a:ext>
            </a:extLst>
          </p:cNvPr>
          <p:cNvCxnSpPr>
            <a:cxnSpLocks/>
          </p:cNvCxnSpPr>
          <p:nvPr/>
        </p:nvCxnSpPr>
        <p:spPr>
          <a:xfrm>
            <a:off x="576066" y="5832498"/>
            <a:ext cx="101318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149CB1A0-229E-731E-8324-5CBA51584EFD}"/>
              </a:ext>
            </a:extLst>
          </p:cNvPr>
          <p:cNvSpPr txBox="1"/>
          <p:nvPr/>
        </p:nvSpPr>
        <p:spPr>
          <a:xfrm>
            <a:off x="10723367" y="5647832"/>
            <a:ext cx="146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3474F0-B090-DE26-3DB8-47F20C709224}"/>
              </a:ext>
            </a:extLst>
          </p:cNvPr>
          <p:cNvSpPr txBox="1"/>
          <p:nvPr/>
        </p:nvSpPr>
        <p:spPr>
          <a:xfrm>
            <a:off x="569285" y="1807281"/>
            <a:ext cx="24919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Voir la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méthode DCA </a:t>
            </a:r>
            <a:b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pour achat régulier</a:t>
            </a:r>
            <a:b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https://dcabtc.com/</a:t>
            </a:r>
            <a:endParaRPr lang="fr-FR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et le service FR :</a:t>
            </a:r>
          </a:p>
          <a:p>
            <a:r>
              <a:rPr lang="fr-FR" sz="16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https://stackingsat.com</a:t>
            </a:r>
            <a:endParaRPr lang="fr-FR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A9B60C-C498-8B6E-3D3C-81F99D9DB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7" y="3443363"/>
            <a:ext cx="898185" cy="88375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AC2011C-1F36-38B0-2D3D-8C3D472B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1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>
            <a:extLst>
              <a:ext uri="{FF2B5EF4-FFF2-40B4-BE49-F238E27FC236}">
                <a16:creationId xmlns:a16="http://schemas.microsoft.com/office/drawing/2014/main" id="{B194BCAF-FE22-22F7-A633-E7167BC2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836" y="2957027"/>
            <a:ext cx="288651" cy="2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ome Insulation Services Dublin | Complete Insulations">
            <a:extLst>
              <a:ext uri="{FF2B5EF4-FFF2-40B4-BE49-F238E27FC236}">
                <a16:creationId xmlns:a16="http://schemas.microsoft.com/office/drawing/2014/main" id="{7CC13BDB-95A3-4718-838A-3C8554227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0841" y="4143858"/>
            <a:ext cx="827939" cy="59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9405A27-2FF8-981F-34E0-F2F6AF9C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99" y="369292"/>
            <a:ext cx="3077931" cy="2921999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Intellectual path</a:t>
            </a:r>
            <a:b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on the </a:t>
            </a:r>
            <a:r>
              <a:rPr lang="en-US" sz="2400" b="1" u="sng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medium of exchange</a:t>
            </a:r>
            <a:br>
              <a:rPr lang="en-US" sz="2400" b="1" u="sng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(≠ savings!)</a:t>
            </a:r>
            <a:br>
              <a:rPr lang="fr-FR" sz="24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we come to understand the financial system, its corruption, its repression and, finally, the threat of the CBDC</a:t>
            </a:r>
            <a:endParaRPr lang="en-US" sz="2400" b="1" i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Logo, logos, monero icon - Free download on Iconfinder">
            <a:extLst>
              <a:ext uri="{FF2B5EF4-FFF2-40B4-BE49-F238E27FC236}">
                <a16:creationId xmlns:a16="http://schemas.microsoft.com/office/drawing/2014/main" id="{5A7607EB-B8DC-6C18-25D8-ECE4C029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08" y="1581202"/>
            <a:ext cx="756338" cy="7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A8278B3-49EA-2695-1D4C-F85551179765}"/>
              </a:ext>
            </a:extLst>
          </p:cNvPr>
          <p:cNvCxnSpPr>
            <a:cxnSpLocks/>
          </p:cNvCxnSpPr>
          <p:nvPr/>
        </p:nvCxnSpPr>
        <p:spPr>
          <a:xfrm>
            <a:off x="4304838" y="5375510"/>
            <a:ext cx="3537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80B168C-D8A6-2FD0-BAAD-20DDEE43262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262325" y="4743580"/>
            <a:ext cx="50105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FC5D23-321A-3C31-DBCF-DEFCDAAFEB5D}"/>
              </a:ext>
            </a:extLst>
          </p:cNvPr>
          <p:cNvCxnSpPr>
            <a:cxnSpLocks/>
          </p:cNvCxnSpPr>
          <p:nvPr/>
        </p:nvCxnSpPr>
        <p:spPr>
          <a:xfrm>
            <a:off x="4301445" y="2508754"/>
            <a:ext cx="2502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913898A-1941-95AA-CCD0-559590C24D31}"/>
              </a:ext>
            </a:extLst>
          </p:cNvPr>
          <p:cNvSpPr txBox="1"/>
          <p:nvPr/>
        </p:nvSpPr>
        <p:spPr>
          <a:xfrm>
            <a:off x="6740830" y="6047741"/>
            <a:ext cx="3923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i="1" dirty="0">
                <a:solidFill>
                  <a:schemeClr val="accent2">
                    <a:lumMod val="50000"/>
                  </a:schemeClr>
                </a:solidFill>
              </a:rPr>
              <a:t>"Digital dollar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is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sooo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practical</a:t>
            </a:r>
            <a:r>
              <a:rPr lang="fr-FR" sz="1800" i="1" dirty="0">
                <a:solidFill>
                  <a:schemeClr val="accent2">
                    <a:lumMod val="50000"/>
                  </a:schemeClr>
                </a:solidFill>
              </a:rPr>
              <a:t>"</a:t>
            </a:r>
          </a:p>
          <a:p>
            <a:pPr algn="ctr"/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"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Govern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 me harder </a:t>
            </a:r>
            <a:r>
              <a:rPr lang="fr-FR" i="1" dirty="0" err="1">
                <a:solidFill>
                  <a:schemeClr val="accent2">
                    <a:lumMod val="50000"/>
                  </a:schemeClr>
                </a:solidFill>
              </a:rPr>
              <a:t>daddy</a:t>
            </a:r>
            <a:r>
              <a:rPr lang="fr-FR" i="1" dirty="0">
                <a:solidFill>
                  <a:schemeClr val="accent2">
                    <a:lumMod val="50000"/>
                  </a:schemeClr>
                </a:solidFill>
              </a:rPr>
              <a:t>"</a:t>
            </a:r>
            <a:endParaRPr lang="fr-FR" sz="1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EF2C91-19EB-0701-E44A-0B00013D2045}"/>
              </a:ext>
            </a:extLst>
          </p:cNvPr>
          <p:cNvSpPr txBox="1"/>
          <p:nvPr/>
        </p:nvSpPr>
        <p:spPr>
          <a:xfrm>
            <a:off x="5574045" y="4915987"/>
            <a:ext cx="25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By </a:t>
            </a:r>
            <a:r>
              <a:rPr lang="fr-FR" b="1" dirty="0" err="1">
                <a:solidFill>
                  <a:schemeClr val="accent3">
                    <a:lumMod val="75000"/>
                  </a:schemeClr>
                </a:solidFill>
              </a:rPr>
              <a:t>bank</a:t>
            </a: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3">
                    <a:lumMod val="75000"/>
                  </a:schemeClr>
                </a:solidFill>
              </a:rPr>
              <a:t>card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9B43480-E7C4-FBCF-5E20-0662458EEC8B}"/>
              </a:ext>
            </a:extLst>
          </p:cNvPr>
          <p:cNvCxnSpPr>
            <a:cxnSpLocks/>
          </p:cNvCxnSpPr>
          <p:nvPr/>
        </p:nvCxnSpPr>
        <p:spPr>
          <a:xfrm>
            <a:off x="4310929" y="649723"/>
            <a:ext cx="1262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èche : haut 17">
            <a:extLst>
              <a:ext uri="{FF2B5EF4-FFF2-40B4-BE49-F238E27FC236}">
                <a16:creationId xmlns:a16="http://schemas.microsoft.com/office/drawing/2014/main" id="{67C4DFA2-984E-BCE3-55FF-5B2B7603E7F9}"/>
              </a:ext>
            </a:extLst>
          </p:cNvPr>
          <p:cNvSpPr/>
          <p:nvPr/>
        </p:nvSpPr>
        <p:spPr>
          <a:xfrm flipV="1">
            <a:off x="3879235" y="4782146"/>
            <a:ext cx="356731" cy="1876145"/>
          </a:xfrm>
          <a:prstGeom prst="up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rgbClr val="C00000"/>
              </a:gs>
            </a:gsLst>
            <a:lin ang="16200000" scaled="1"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33D368-A25A-69E7-BD47-36F355D25009}"/>
              </a:ext>
            </a:extLst>
          </p:cNvPr>
          <p:cNvSpPr txBox="1"/>
          <p:nvPr/>
        </p:nvSpPr>
        <p:spPr>
          <a:xfrm>
            <a:off x="5520094" y="5488371"/>
            <a:ext cx="250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By </a:t>
            </a:r>
            <a:r>
              <a:rPr lang="fr-FR" b="1" dirty="0" err="1">
                <a:solidFill>
                  <a:schemeClr val="accent2"/>
                </a:solidFill>
              </a:rPr>
              <a:t>contactless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payment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CD703F8-1B00-EBC7-1113-A93E61DB7C64}"/>
              </a:ext>
            </a:extLst>
          </p:cNvPr>
          <p:cNvSpPr txBox="1"/>
          <p:nvPr/>
        </p:nvSpPr>
        <p:spPr>
          <a:xfrm>
            <a:off x="5400873" y="5997502"/>
            <a:ext cx="1172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By chip</a:t>
            </a:r>
            <a:endParaRPr lang="en-US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AE51892-E726-F979-6867-1AA2B60A1C64}"/>
              </a:ext>
            </a:extLst>
          </p:cNvPr>
          <p:cNvCxnSpPr>
            <a:cxnSpLocks/>
          </p:cNvCxnSpPr>
          <p:nvPr/>
        </p:nvCxnSpPr>
        <p:spPr>
          <a:xfrm>
            <a:off x="4309015" y="5985627"/>
            <a:ext cx="2712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6359EF4-16EB-302D-2668-21DF9E9DEECA}"/>
              </a:ext>
            </a:extLst>
          </p:cNvPr>
          <p:cNvSpPr txBox="1"/>
          <p:nvPr/>
        </p:nvSpPr>
        <p:spPr>
          <a:xfrm>
            <a:off x="2424989" y="5778136"/>
            <a:ext cx="1415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C00000"/>
                </a:solidFill>
              </a:rPr>
              <a:t>$ CBDC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211EB8-7179-8C78-220A-48CDF8933543}"/>
              </a:ext>
            </a:extLst>
          </p:cNvPr>
          <p:cNvSpPr txBox="1"/>
          <p:nvPr/>
        </p:nvSpPr>
        <p:spPr>
          <a:xfrm>
            <a:off x="1443081" y="4481970"/>
            <a:ext cx="1819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2060"/>
                </a:solidFill>
              </a:rPr>
              <a:t>$ dollar /€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8623780-835D-535F-B06D-A269F37520BA}"/>
              </a:ext>
            </a:extLst>
          </p:cNvPr>
          <p:cNvSpPr txBox="1"/>
          <p:nvPr/>
        </p:nvSpPr>
        <p:spPr>
          <a:xfrm>
            <a:off x="2420410" y="5004365"/>
            <a:ext cx="1554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$ </a:t>
            </a:r>
            <a:r>
              <a:rPr lang="fr-FR" sz="2400" b="1" dirty="0">
                <a:solidFill>
                  <a:schemeClr val="accent2"/>
                </a:solidFill>
              </a:rPr>
              <a:t>(digital)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1391FC-2264-C55E-BC2A-536AF01C534F}"/>
              </a:ext>
            </a:extLst>
          </p:cNvPr>
          <p:cNvSpPr txBox="1"/>
          <p:nvPr/>
        </p:nvSpPr>
        <p:spPr>
          <a:xfrm>
            <a:off x="5255799" y="1683249"/>
            <a:ext cx="44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en-US" sz="28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EFD9CA7-253C-ADCB-968B-01FDE05C3843}"/>
              </a:ext>
            </a:extLst>
          </p:cNvPr>
          <p:cNvSpPr txBox="1"/>
          <p:nvPr/>
        </p:nvSpPr>
        <p:spPr>
          <a:xfrm>
            <a:off x="4672363" y="838278"/>
            <a:ext cx="39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en-US" sz="2400" dirty="0"/>
          </a:p>
        </p:txBody>
      </p:sp>
      <p:sp>
        <p:nvSpPr>
          <p:cNvPr id="17" name="Flèche : haut 16">
            <a:extLst>
              <a:ext uri="{FF2B5EF4-FFF2-40B4-BE49-F238E27FC236}">
                <a16:creationId xmlns:a16="http://schemas.microsoft.com/office/drawing/2014/main" id="{47F69E40-8FE4-0496-756E-B2254FBD76AC}"/>
              </a:ext>
            </a:extLst>
          </p:cNvPr>
          <p:cNvSpPr/>
          <p:nvPr/>
        </p:nvSpPr>
        <p:spPr>
          <a:xfrm>
            <a:off x="3880036" y="199709"/>
            <a:ext cx="356731" cy="4534154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AF83858-5D41-A596-9662-9A511E7F70E5}"/>
              </a:ext>
            </a:extLst>
          </p:cNvPr>
          <p:cNvCxnSpPr>
            <a:cxnSpLocks/>
          </p:cNvCxnSpPr>
          <p:nvPr/>
        </p:nvCxnSpPr>
        <p:spPr>
          <a:xfrm>
            <a:off x="4287640" y="1500251"/>
            <a:ext cx="200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D5F8B47-D3CE-F38C-E95E-4D3649B4149D}"/>
              </a:ext>
            </a:extLst>
          </p:cNvPr>
          <p:cNvCxnSpPr>
            <a:cxnSpLocks/>
          </p:cNvCxnSpPr>
          <p:nvPr/>
        </p:nvCxnSpPr>
        <p:spPr>
          <a:xfrm>
            <a:off x="4337565" y="3343835"/>
            <a:ext cx="2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5A8723D-F805-0284-9028-8AC333E9BCCA}"/>
              </a:ext>
            </a:extLst>
          </p:cNvPr>
          <p:cNvCxnSpPr>
            <a:cxnSpLocks/>
          </p:cNvCxnSpPr>
          <p:nvPr/>
        </p:nvCxnSpPr>
        <p:spPr>
          <a:xfrm>
            <a:off x="4313815" y="4131673"/>
            <a:ext cx="3528000" cy="10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A39F6AAC-CE77-5C38-033D-4C285757BC7F}"/>
              </a:ext>
            </a:extLst>
          </p:cNvPr>
          <p:cNvSpPr txBox="1"/>
          <p:nvPr/>
        </p:nvSpPr>
        <p:spPr>
          <a:xfrm>
            <a:off x="5641018" y="4257684"/>
            <a:ext cx="2055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In cash $ or €</a:t>
            </a:r>
            <a:endParaRPr lang="en-US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EC014C-21B8-7338-CC7B-756C01D994A9}"/>
              </a:ext>
            </a:extLst>
          </p:cNvPr>
          <p:cNvSpPr txBox="1"/>
          <p:nvPr/>
        </p:nvSpPr>
        <p:spPr>
          <a:xfrm>
            <a:off x="9570897" y="3791242"/>
            <a:ext cx="24507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50000"/>
                  </a:schemeClr>
                </a:solidFill>
              </a:rPr>
              <a:t>"Cryptos" – </a:t>
            </a:r>
            <a:r>
              <a:rPr lang="fr-FR" sz="1600" b="1" dirty="0" err="1">
                <a:solidFill>
                  <a:schemeClr val="accent5">
                    <a:lumMod val="50000"/>
                  </a:schemeClr>
                </a:solidFill>
              </a:rPr>
              <a:t>shitcoins</a:t>
            </a:r>
            <a:endParaRPr lang="fr-F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"</a:t>
            </a:r>
            <a:r>
              <a:rPr lang="fr-FR" sz="1400" b="1" dirty="0" err="1">
                <a:solidFill>
                  <a:schemeClr val="accent5">
                    <a:lumMod val="50000"/>
                  </a:schemeClr>
                </a:solidFill>
              </a:rPr>
              <a:t>securities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</a:rPr>
              <a:t>" – WEF coins</a:t>
            </a:r>
            <a:endParaRPr lang="en-US" sz="1400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2021CCC4-E377-3CC7-D700-F997F58DA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54" y="2606687"/>
            <a:ext cx="667083" cy="667083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0A32393E-19FE-17D4-E48B-C6B3CC66B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67" y="729873"/>
            <a:ext cx="687360" cy="68736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2F8187B4-D04D-11A5-A6BD-FA8B30EEA550}"/>
              </a:ext>
            </a:extLst>
          </p:cNvPr>
          <p:cNvSpPr txBox="1"/>
          <p:nvPr/>
        </p:nvSpPr>
        <p:spPr>
          <a:xfrm>
            <a:off x="5251918" y="780056"/>
            <a:ext cx="44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+</a:t>
            </a:r>
            <a:endParaRPr lang="en-US" sz="28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F24C68A-C6A7-537B-0F06-831143E336C1}"/>
              </a:ext>
            </a:extLst>
          </p:cNvPr>
          <p:cNvSpPr txBox="1"/>
          <p:nvPr/>
        </p:nvSpPr>
        <p:spPr>
          <a:xfrm>
            <a:off x="5441645" y="2222947"/>
            <a:ext cx="12991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accent5">
                    <a:lumMod val="50000"/>
                  </a:schemeClr>
                </a:solidFill>
              </a:rPr>
              <a:t>+ tout CAI²</a:t>
            </a:r>
            <a:endParaRPr lang="en-US" sz="1600" i="1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D6E2E1-4332-FD4E-9F0C-73EEF5F5264A}"/>
              </a:ext>
            </a:extLst>
          </p:cNvPr>
          <p:cNvSpPr txBox="1"/>
          <p:nvPr/>
        </p:nvSpPr>
        <p:spPr>
          <a:xfrm>
            <a:off x="5665085" y="2854747"/>
            <a:ext cx="3280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Bitcoin 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Lightning 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mode</a:t>
            </a:r>
            <a:endParaRPr lang="en-US" sz="18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B21A00-C8E1-CF6F-F770-C0D5C44927DA}"/>
              </a:ext>
            </a:extLst>
          </p:cNvPr>
          <p:cNvSpPr txBox="1"/>
          <p:nvPr/>
        </p:nvSpPr>
        <p:spPr>
          <a:xfrm>
            <a:off x="7325009" y="2180702"/>
            <a:ext cx="3740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accent5">
                    <a:lumMod val="50000"/>
                  </a:schemeClr>
                </a:solidFill>
              </a:rPr>
              <a:t>"Realizes that the CBDC is coming, that the WEF exists, etc."</a:t>
            </a:r>
            <a:endParaRPr lang="en-US" sz="1800" i="1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1AAFEB0-A501-D487-89DA-C2BEC7BC16BA}"/>
              </a:ext>
            </a:extLst>
          </p:cNvPr>
          <p:cNvSpPr txBox="1"/>
          <p:nvPr/>
        </p:nvSpPr>
        <p:spPr>
          <a:xfrm>
            <a:off x="6644837" y="1702283"/>
            <a:ext cx="535326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700" b="1" dirty="0">
                <a:solidFill>
                  <a:schemeClr val="accent5">
                    <a:lumMod val="50000"/>
                  </a:schemeClr>
                </a:solidFill>
              </a:rPr>
              <a:t>Bitcoin + sovereign </a:t>
            </a:r>
            <a:r>
              <a:rPr lang="fr-FR" sz="1700" b="1" dirty="0" err="1">
                <a:solidFill>
                  <a:schemeClr val="accent5">
                    <a:lumMod val="50000"/>
                  </a:schemeClr>
                </a:solidFill>
              </a:rPr>
              <a:t>privacy</a:t>
            </a:r>
            <a:r>
              <a:rPr lang="fr-FR" sz="1700" b="1" dirty="0">
                <a:solidFill>
                  <a:schemeClr val="accent5">
                    <a:lumMod val="50000"/>
                  </a:schemeClr>
                </a:solidFill>
              </a:rPr>
              <a:t> coin  ("hard" </a:t>
            </a:r>
            <a:r>
              <a:rPr lang="fr-FR" sz="1700" b="1" dirty="0" err="1">
                <a:solidFill>
                  <a:schemeClr val="accent5">
                    <a:lumMod val="50000"/>
                  </a:schemeClr>
                </a:solidFill>
              </a:rPr>
              <a:t>mean</a:t>
            </a:r>
            <a:r>
              <a:rPr lang="fr-FR" sz="1700" b="1" dirty="0">
                <a:solidFill>
                  <a:schemeClr val="accent5">
                    <a:lumMod val="50000"/>
                  </a:schemeClr>
                </a:solidFill>
              </a:rPr>
              <a:t> of </a:t>
            </a:r>
            <a:r>
              <a:rPr lang="fr-FR" sz="1700" b="1" dirty="0" err="1">
                <a:solidFill>
                  <a:schemeClr val="accent5">
                    <a:lumMod val="50000"/>
                  </a:schemeClr>
                </a:solidFill>
              </a:rPr>
              <a:t>exch</a:t>
            </a:r>
            <a:r>
              <a:rPr lang="fr-FR" sz="1700" b="1" dirty="0">
                <a:solidFill>
                  <a:schemeClr val="accent5">
                    <a:lumMod val="50000"/>
                  </a:schemeClr>
                </a:solidFill>
              </a:rPr>
              <a:t>.)</a:t>
            </a:r>
            <a:endParaRPr lang="en-US" sz="1700" dirty="0"/>
          </a:p>
        </p:txBody>
      </p:sp>
      <p:sp>
        <p:nvSpPr>
          <p:cNvPr id="59" name="Flèche : courbe vers la droite 58">
            <a:extLst>
              <a:ext uri="{FF2B5EF4-FFF2-40B4-BE49-F238E27FC236}">
                <a16:creationId xmlns:a16="http://schemas.microsoft.com/office/drawing/2014/main" id="{4AFCCA82-A587-88B5-61D5-8E8FCD85B9BB}"/>
              </a:ext>
            </a:extLst>
          </p:cNvPr>
          <p:cNvSpPr/>
          <p:nvPr/>
        </p:nvSpPr>
        <p:spPr>
          <a:xfrm rot="9817409">
            <a:off x="7023059" y="2108376"/>
            <a:ext cx="257018" cy="741727"/>
          </a:xfrm>
          <a:prstGeom prst="curvedRight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C918FD6-95AD-52AF-71F3-E87619839F6C}"/>
              </a:ext>
            </a:extLst>
          </p:cNvPr>
          <p:cNvSpPr txBox="1"/>
          <p:nvPr/>
        </p:nvSpPr>
        <p:spPr>
          <a:xfrm>
            <a:off x="6348146" y="735200"/>
            <a:ext cx="5218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chemeClr val="accent5">
                    <a:lumMod val="50000"/>
                  </a:schemeClr>
                </a:solidFill>
              </a:rPr>
              <a:t>same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 + combination </a:t>
            </a:r>
            <a:r>
              <a:rPr lang="fr-FR" sz="1800" b="1" dirty="0" err="1">
                <a:solidFill>
                  <a:schemeClr val="accent5">
                    <a:lumMod val="50000"/>
                  </a:schemeClr>
                </a:solidFill>
              </a:rPr>
              <a:t>with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 "soft" money (June)</a:t>
            </a:r>
          </a:p>
          <a:p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"</a:t>
            </a:r>
            <a:r>
              <a:rPr lang="fr-FR" i="1" dirty="0" err="1">
                <a:solidFill>
                  <a:schemeClr val="accent5">
                    <a:lumMod val="50000"/>
                  </a:schemeClr>
                </a:solidFill>
              </a:rPr>
              <a:t>bad</a:t>
            </a:r>
            <a:r>
              <a:rPr lang="fr-FR" i="1" dirty="0">
                <a:solidFill>
                  <a:schemeClr val="accent5">
                    <a:lumMod val="50000"/>
                  </a:schemeClr>
                </a:solidFill>
              </a:rPr>
              <a:t> money drives out good money</a:t>
            </a:r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" (</a:t>
            </a:r>
            <a:r>
              <a:rPr lang="fr-FR" sz="1800" i="1" dirty="0" err="1">
                <a:solidFill>
                  <a:schemeClr val="accent5">
                    <a:lumMod val="50000"/>
                  </a:schemeClr>
                </a:solidFill>
              </a:rPr>
              <a:t>Gresham's</a:t>
            </a:r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sz="1800" i="1" dirty="0" err="1">
                <a:solidFill>
                  <a:schemeClr val="accent5">
                    <a:lumMod val="50000"/>
                  </a:schemeClr>
                </a:solidFill>
              </a:rPr>
              <a:t>law</a:t>
            </a:r>
            <a:r>
              <a:rPr lang="fr-FR" sz="1800" i="1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sz="1800" i="1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7971E27-D71F-D445-1C11-52260AC89CBF}"/>
              </a:ext>
            </a:extLst>
          </p:cNvPr>
          <p:cNvSpPr txBox="1"/>
          <p:nvPr/>
        </p:nvSpPr>
        <p:spPr>
          <a:xfrm>
            <a:off x="4608371" y="67260"/>
            <a:ext cx="683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</a:rPr>
              <a:t>...</a:t>
            </a:r>
            <a:endParaRPr lang="en-US" sz="28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FCCEC51-646E-8A18-1418-D3B41A7E25ED}"/>
              </a:ext>
            </a:extLst>
          </p:cNvPr>
          <p:cNvSpPr txBox="1"/>
          <p:nvPr/>
        </p:nvSpPr>
        <p:spPr>
          <a:xfrm>
            <a:off x="7220091" y="3493443"/>
            <a:ext cx="25878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chemeClr val="accent5">
                    <a:lumMod val="50000"/>
                  </a:schemeClr>
                </a:solidFill>
              </a:rPr>
              <a:t>authenticity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5">
                    <a:lumMod val="50000"/>
                  </a:schemeClr>
                </a:solidFill>
              </a:rPr>
              <a:t>difficult</a:t>
            </a:r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 in practice</a:t>
            </a:r>
          </a:p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Gold: too much value density</a:t>
            </a:r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7076BBE-A79F-81A8-A6B8-492A1A533D36}"/>
              </a:ext>
            </a:extLst>
          </p:cNvPr>
          <p:cNvSpPr txBox="1"/>
          <p:nvPr/>
        </p:nvSpPr>
        <p:spPr>
          <a:xfrm>
            <a:off x="5397031" y="220709"/>
            <a:ext cx="6325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will depend on the level of crises, repression, natural adoption</a:t>
            </a:r>
            <a:endParaRPr lang="en-US" sz="16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7F5BEC2-DD41-3C47-29A9-BCF0E38D334D}"/>
              </a:ext>
            </a:extLst>
          </p:cNvPr>
          <p:cNvSpPr txBox="1"/>
          <p:nvPr/>
        </p:nvSpPr>
        <p:spPr>
          <a:xfrm>
            <a:off x="3519477" y="4245133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1</a:t>
            </a:r>
            <a:endParaRPr lang="en-US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126F114C-BCC0-CF6E-ABF5-E81522F441B9}"/>
              </a:ext>
            </a:extLst>
          </p:cNvPr>
          <p:cNvSpPr txBox="1"/>
          <p:nvPr/>
        </p:nvSpPr>
        <p:spPr>
          <a:xfrm>
            <a:off x="3517424" y="3535358"/>
            <a:ext cx="47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2</a:t>
            </a:r>
            <a:endParaRPr lang="en-US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232E332-6090-3634-1BFB-1190D455E13C}"/>
              </a:ext>
            </a:extLst>
          </p:cNvPr>
          <p:cNvSpPr txBox="1"/>
          <p:nvPr/>
        </p:nvSpPr>
        <p:spPr>
          <a:xfrm>
            <a:off x="3518113" y="2759712"/>
            <a:ext cx="47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3</a:t>
            </a:r>
            <a:endParaRPr lang="en-US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DA29434-EFC1-26DB-4A6D-5D5F3D5E7730}"/>
              </a:ext>
            </a:extLst>
          </p:cNvPr>
          <p:cNvSpPr txBox="1"/>
          <p:nvPr/>
        </p:nvSpPr>
        <p:spPr>
          <a:xfrm>
            <a:off x="3525235" y="1840710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4</a:t>
            </a:r>
            <a:endParaRPr lang="en-US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20A34DD-069C-E134-E5B2-1E2FC002CA72}"/>
              </a:ext>
            </a:extLst>
          </p:cNvPr>
          <p:cNvSpPr txBox="1"/>
          <p:nvPr/>
        </p:nvSpPr>
        <p:spPr>
          <a:xfrm>
            <a:off x="3532859" y="879292"/>
            <a:ext cx="35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5</a:t>
            </a:r>
            <a:endParaRPr lang="en-US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2087C46-A318-9215-A548-E51A830DC6D0}"/>
              </a:ext>
            </a:extLst>
          </p:cNvPr>
          <p:cNvSpPr txBox="1"/>
          <p:nvPr/>
        </p:nvSpPr>
        <p:spPr>
          <a:xfrm>
            <a:off x="2689044" y="93349"/>
            <a:ext cx="1249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accent5">
                    <a:lumMod val="50000"/>
                  </a:schemeClr>
                </a:solidFill>
              </a:rPr>
              <a:t>Citizen </a:t>
            </a:r>
            <a:r>
              <a:rPr lang="fr-FR" b="1" i="1" dirty="0" err="1">
                <a:solidFill>
                  <a:schemeClr val="accent5">
                    <a:lumMod val="50000"/>
                  </a:schemeClr>
                </a:solidFill>
              </a:rPr>
              <a:t>awakening</a:t>
            </a:r>
            <a:endParaRPr lang="en-US" sz="2000" b="1" i="1" dirty="0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4C09D246-B827-3F97-D102-CD76D7C374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1" b="100000" l="0" r="95513">
                        <a14:foregroundMark x1="90385" y1="46795" x2="75000" y2="75000"/>
                        <a14:foregroundMark x1="75000" y1="75000" x2="74359" y2="75641"/>
                        <a14:foregroundMark x1="92308" y1="39744" x2="87821" y2="67949"/>
                        <a14:foregroundMark x1="73718" y1="17949" x2="36538" y2="15385"/>
                        <a14:foregroundMark x1="36538" y1="15385" x2="36538" y2="15385"/>
                        <a14:foregroundMark x1="64744" y1="8974" x2="31410" y2="10256"/>
                        <a14:foregroundMark x1="31410" y1="10256" x2="26923" y2="14103"/>
                        <a14:foregroundMark x1="51282" y1="8333" x2="8974" y2="36538"/>
                        <a14:foregroundMark x1="8974" y1="36538" x2="4487" y2="56410"/>
                        <a14:foregroundMark x1="11538" y1="60256" x2="52564" y2="86538"/>
                        <a14:foregroundMark x1="52564" y1="86538" x2="64103" y2="80769"/>
                        <a14:foregroundMark x1="67949" y1="85256" x2="33333" y2="89744"/>
                        <a14:foregroundMark x1="33333" y1="89744" x2="30128" y2="85897"/>
                        <a14:foregroundMark x1="24359" y1="83974" x2="56410" y2="90385"/>
                        <a14:foregroundMark x1="56410" y1="90385" x2="68590" y2="83333"/>
                        <a14:foregroundMark x1="69872" y1="87821" x2="32692" y2="92949"/>
                        <a14:foregroundMark x1="35256" y1="91667" x2="71795" y2="85897"/>
                        <a14:foregroundMark x1="68590" y1="88462" x2="41026" y2="94872"/>
                        <a14:foregroundMark x1="41026" y1="94872" x2="33333" y2="91026"/>
                        <a14:foregroundMark x1="25000" y1="88462" x2="58333" y2="94872"/>
                        <a14:foregroundMark x1="58333" y1="94872" x2="69231" y2="90385"/>
                        <a14:foregroundMark x1="96154" y1="63462" x2="94231" y2="40385"/>
                        <a14:foregroundMark x1="71795" y1="12821" x2="35897" y2="9615"/>
                        <a14:foregroundMark x1="35897" y1="9615" x2="25641" y2="19231"/>
                        <a14:foregroundMark x1="25641" y1="12821" x2="61538" y2="8333"/>
                        <a14:foregroundMark x1="61538" y1="8333" x2="64744" y2="11538"/>
                        <a14:foregroundMark x1="71795" y1="12179" x2="27564" y2="15385"/>
                        <a14:foregroundMark x1="27564" y1="15385" x2="19872" y2="21795"/>
                        <a14:foregroundMark x1="25641" y1="14103" x2="57051" y2="5128"/>
                        <a14:foregroundMark x1="57051" y1="5128" x2="65385" y2="7692"/>
                        <a14:foregroundMark x1="72436" y1="12821" x2="26282" y2="10897"/>
                        <a14:foregroundMark x1="26282" y1="10897" x2="23077" y2="14103"/>
                        <a14:foregroundMark x1="56410" y1="4487" x2="10897" y2="16667"/>
                        <a14:foregroundMark x1="54487" y1="96154" x2="19872" y2="86538"/>
                        <a14:foregroundMark x1="19872" y1="86538" x2="17949" y2="84615"/>
                        <a14:foregroundMark x1="28205" y1="91667" x2="2564" y2="56410"/>
                        <a14:foregroundMark x1="19231" y1="91026" x2="6410" y2="41667"/>
                        <a14:foregroundMark x1="6410" y1="41667" x2="6410" y2="41026"/>
                        <a14:foregroundMark x1="21154" y1="92308" x2="4487" y2="49359"/>
                        <a14:foregroundMark x1="4487" y1="49359" x2="4487" y2="46154"/>
                        <a14:foregroundMark x1="13462" y1="85256" x2="5128" y2="46154"/>
                        <a14:foregroundMark x1="11538" y1="78205" x2="6410" y2="44231"/>
                        <a14:foregroundMark x1="6410" y1="44231" x2="9615" y2="38462"/>
                        <a14:foregroundMark x1="3205" y1="61538" x2="13462" y2="30128"/>
                        <a14:foregroundMark x1="2564" y1="48718" x2="18590" y2="17949"/>
                        <a14:foregroundMark x1="17308" y1="16667" x2="0" y2="45513"/>
                        <a14:foregroundMark x1="17949" y1="16667" x2="19231" y2="16026"/>
                        <a14:foregroundMark x1="3846" y1="46795" x2="19231" y2="14744"/>
                        <a14:foregroundMark x1="19231" y1="14744" x2="19231" y2="14744"/>
                        <a14:foregroundMark x1="89744" y1="71795" x2="53205" y2="98718"/>
                        <a14:foregroundMark x1="53205" y1="98718" x2="50641" y2="98718"/>
                        <a14:foregroundMark x1="70513" y1="92308" x2="52564" y2="98718"/>
                        <a14:foregroundMark x1="53846" y1="97436" x2="83333" y2="71154"/>
                        <a14:foregroundMark x1="83333" y1="71154" x2="85256" y2="64103"/>
                        <a14:foregroundMark x1="92949" y1="64103" x2="78205" y2="84615"/>
                        <a14:foregroundMark x1="92949" y1="66667" x2="82051" y2="83333"/>
                        <a14:foregroundMark x1="95513" y1="64103" x2="77564" y2="85256"/>
                        <a14:foregroundMark x1="94872" y1="66667" x2="80128" y2="83974"/>
                        <a14:foregroundMark x1="71154" y1="92949" x2="70513" y2="94231"/>
                        <a14:foregroundMark x1="92949" y1="68590" x2="78846" y2="84615"/>
                        <a14:foregroundMark x1="92308" y1="69231" x2="82692" y2="83333"/>
                        <a14:foregroundMark x1="92949" y1="69231" x2="83333" y2="82692"/>
                        <a14:foregroundMark x1="64103" y1="97436" x2="28846" y2="93590"/>
                        <a14:foregroundMark x1="28846" y1="93590" x2="19231" y2="88462"/>
                        <a14:foregroundMark x1="23077" y1="97436" x2="39744" y2="99359"/>
                        <a14:backgroundMark x1="93590" y1="89744" x2="75000" y2="97436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6773" y="3552419"/>
            <a:ext cx="510038" cy="509176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22144CD2-F5DD-39C8-B3A3-1F31597AE6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84" b="95224" l="3881" r="98209">
                        <a14:foregroundMark x1="93433" y1="57612" x2="86866" y2="22985"/>
                        <a14:foregroundMark x1="91940" y1="59701" x2="98209" y2="39104"/>
                        <a14:foregroundMark x1="83881" y1="23582" x2="44776" y2="11642"/>
                        <a14:foregroundMark x1="65373" y1="14925" x2="37313" y2="8657"/>
                        <a14:foregroundMark x1="56119" y1="5970" x2="34627" y2="11343"/>
                        <a14:foregroundMark x1="61194" y1="6269" x2="15821" y2="18209"/>
                        <a14:foregroundMark x1="65373" y1="6269" x2="8358" y2="65672"/>
                        <a14:foregroundMark x1="8358" y1="65672" x2="12836" y2="76716"/>
                        <a14:foregroundMark x1="12239" y1="69851" x2="4776" y2="38507"/>
                        <a14:foregroundMark x1="4179" y1="38209" x2="56418" y2="88358"/>
                        <a14:foregroundMark x1="56418" y1="88358" x2="62090" y2="86567"/>
                        <a14:foregroundMark x1="69552" y1="69552" x2="38507" y2="93731"/>
                        <a14:foregroundMark x1="62388" y1="15224" x2="36418" y2="6269"/>
                        <a14:foregroundMark x1="66866" y1="12537" x2="34925" y2="3284"/>
                        <a14:foregroundMark x1="56418" y1="95224" x2="42090" y2="93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82" y="3404368"/>
            <a:ext cx="683798" cy="683798"/>
          </a:xfrm>
          <a:prstGeom prst="rect">
            <a:avLst/>
          </a:prstGeom>
        </p:spPr>
      </p:pic>
      <p:pic>
        <p:nvPicPr>
          <p:cNvPr id="1032" name="Picture 8" descr="What is a 'Shitcoin'? (2022 Update)">
            <a:extLst>
              <a:ext uri="{FF2B5EF4-FFF2-40B4-BE49-F238E27FC236}">
                <a16:creationId xmlns:a16="http://schemas.microsoft.com/office/drawing/2014/main" id="{7E8EA31A-8405-DA4D-E08E-6BCABE7A8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069" y="3247051"/>
            <a:ext cx="567045" cy="62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AD4536D1-E54C-027C-3485-2963218079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3000" l="3158" r="90526">
                        <a14:foregroundMark x1="56842" y1="26000" x2="26316" y2="75000"/>
                        <a14:foregroundMark x1="43158" y1="29000" x2="27368" y2="78000"/>
                        <a14:foregroundMark x1="31579" y1="29000" x2="18947" y2="77000"/>
                        <a14:foregroundMark x1="7368" y1="47000" x2="3158" y2="57000"/>
                        <a14:foregroundMark x1="36842" y1="84000" x2="60000" y2="93000"/>
                        <a14:foregroundMark x1="90526" y1="59000" x2="90526" y2="45000"/>
                        <a14:foregroundMark x1="74737" y1="39000" x2="31579" y2="73000"/>
                        <a14:foregroundMark x1="31579" y1="73000" x2="31579" y2="73000"/>
                        <a14:foregroundMark x1="73684" y1="57000" x2="31579" y2="80000"/>
                        <a14:foregroundMark x1="70526" y1="34000" x2="47368" y2="12000"/>
                        <a14:foregroundMark x1="56842" y1="14000" x2="44211" y2="12000"/>
                        <a14:foregroundMark x1="56842" y1="14000" x2="44211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616" y="3263615"/>
            <a:ext cx="479289" cy="504514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0239175B-D450-FB78-5668-004912CF2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1" y="1659870"/>
            <a:ext cx="667083" cy="667083"/>
          </a:xfrm>
          <a:prstGeom prst="rect">
            <a:avLst/>
          </a:prstGeom>
        </p:spPr>
      </p:pic>
      <p:pic>
        <p:nvPicPr>
          <p:cNvPr id="1030" name="Picture 6" descr="Ethereum png images | PNGWing">
            <a:extLst>
              <a:ext uri="{FF2B5EF4-FFF2-40B4-BE49-F238E27FC236}">
                <a16:creationId xmlns:a16="http://schemas.microsoft.com/office/drawing/2014/main" id="{53EA4145-D6D9-1D03-144E-272F1C29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9" b="97500" l="4348" r="98261">
                        <a14:foregroundMark x1="32283" y1="26304" x2="18587" y2="64130"/>
                        <a14:foregroundMark x1="67391" y1="71739" x2="39348" y2="83261"/>
                        <a14:foregroundMark x1="16413" y1="64130" x2="66196" y2="87609"/>
                        <a14:foregroundMark x1="66196" y1="87609" x2="67391" y2="87609"/>
                        <a14:foregroundMark x1="87609" y1="53152" x2="46522" y2="93152"/>
                        <a14:foregroundMark x1="88152" y1="71739" x2="50652" y2="21087"/>
                        <a14:foregroundMark x1="50652" y1="21087" x2="17500" y2="64130"/>
                        <a14:foregroundMark x1="65652" y1="23043" x2="11413" y2="61848"/>
                        <a14:foregroundMark x1="11413" y1="61848" x2="13152" y2="64674"/>
                        <a14:foregroundMark x1="73370" y1="34457" x2="44891" y2="18043"/>
                        <a14:foregroundMark x1="78804" y1="59674" x2="69022" y2="13152"/>
                        <a14:foregroundMark x1="86522" y1="61848" x2="76087" y2="17500"/>
                        <a14:foregroundMark x1="84348" y1="68478" x2="78804" y2="18587"/>
                        <a14:foregroundMark x1="92500" y1="63587" x2="81087" y2="23043"/>
                        <a14:foregroundMark x1="65109" y1="17283" x2="9239" y2="47391"/>
                        <a14:foregroundMark x1="9239" y1="47391" x2="9239" y2="47391"/>
                        <a14:foregroundMark x1="28696" y1="14239" x2="11739" y2="66522"/>
                        <a14:foregroundMark x1="27609" y1="22717" x2="25978" y2="95000"/>
                        <a14:foregroundMark x1="25978" y1="95000" x2="54239" y2="97500"/>
                        <a14:foregroundMark x1="14239" y1="58043" x2="73804" y2="59783"/>
                        <a14:foregroundMark x1="73804" y1="59783" x2="76630" y2="55870"/>
                        <a14:foregroundMark x1="80217" y1="63587" x2="55870" y2="93152"/>
                        <a14:foregroundMark x1="58043" y1="89239" x2="91739" y2="44130"/>
                        <a14:foregroundMark x1="91413" y1="37283" x2="63261" y2="83043"/>
                        <a14:foregroundMark x1="63261" y1="94783" x2="98261" y2="43261"/>
                        <a14:foregroundMark x1="95870" y1="34239" x2="61630" y2="217"/>
                        <a14:foregroundMark x1="10109" y1="29348" x2="4348" y2="70978"/>
                        <a14:foregroundMark x1="46522" y1="72609" x2="29565" y2="49565"/>
                        <a14:foregroundMark x1="50326" y1="78370" x2="29239" y2="49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003" y="3287353"/>
            <a:ext cx="460430" cy="46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ZoneTexte 101">
            <a:extLst>
              <a:ext uri="{FF2B5EF4-FFF2-40B4-BE49-F238E27FC236}">
                <a16:creationId xmlns:a16="http://schemas.microsoft.com/office/drawing/2014/main" id="{4246D4E7-3B0C-FA01-A4A0-3F54BB6EC82F}"/>
              </a:ext>
            </a:extLst>
          </p:cNvPr>
          <p:cNvSpPr txBox="1"/>
          <p:nvPr/>
        </p:nvSpPr>
        <p:spPr>
          <a:xfrm>
            <a:off x="5728087" y="3561862"/>
            <a:ext cx="165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</a:rPr>
              <a:t>Silver coins</a:t>
            </a:r>
            <a:endParaRPr lang="en-US" sz="1800" dirty="0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12C9B52D-2563-F537-3E51-4EC0B913BBC6}"/>
              </a:ext>
            </a:extLst>
          </p:cNvPr>
          <p:cNvCxnSpPr>
            <a:cxnSpLocks/>
          </p:cNvCxnSpPr>
          <p:nvPr/>
        </p:nvCxnSpPr>
        <p:spPr>
          <a:xfrm>
            <a:off x="10062810" y="3273770"/>
            <a:ext cx="1602609" cy="10385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AutoShape 14" descr="Afficher l’image source">
            <a:extLst>
              <a:ext uri="{FF2B5EF4-FFF2-40B4-BE49-F238E27FC236}">
                <a16:creationId xmlns:a16="http://schemas.microsoft.com/office/drawing/2014/main" id="{69BB0FE7-2DAB-603F-B04C-6D325515B3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39346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5D3AE12E-693C-5049-20E4-E7CCFE1795C8}"/>
              </a:ext>
            </a:extLst>
          </p:cNvPr>
          <p:cNvSpPr txBox="1"/>
          <p:nvPr/>
        </p:nvSpPr>
        <p:spPr>
          <a:xfrm flipH="1">
            <a:off x="3524431" y="164641"/>
            <a:ext cx="292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6</a:t>
            </a:r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1DB0E617-6E41-2E7A-D317-7D558AF20918}"/>
              </a:ext>
            </a:extLst>
          </p:cNvPr>
          <p:cNvSpPr txBox="1"/>
          <p:nvPr/>
        </p:nvSpPr>
        <p:spPr>
          <a:xfrm>
            <a:off x="8450451" y="4576762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100% of </a:t>
            </a:r>
            <a:r>
              <a:rPr lang="fr-FR" sz="1400" dirty="0" err="1">
                <a:solidFill>
                  <a:schemeClr val="accent5">
                    <a:lumMod val="50000"/>
                  </a:schemeClr>
                </a:solidFill>
              </a:rPr>
              <a:t>citizens</a:t>
            </a:r>
            <a:endParaRPr lang="en-US" sz="1400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0FB8DDAF-936F-6FAD-253B-F6ADD2003A8C}"/>
              </a:ext>
            </a:extLst>
          </p:cNvPr>
          <p:cNvSpPr txBox="1"/>
          <p:nvPr/>
        </p:nvSpPr>
        <p:spPr>
          <a:xfrm>
            <a:off x="7694974" y="4932835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70% ?</a:t>
            </a:r>
            <a:endParaRPr lang="en-US" sz="1400" dirty="0"/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91775BAD-BCE5-0A4E-8DB2-837B6ABA0BD7}"/>
              </a:ext>
            </a:extLst>
          </p:cNvPr>
          <p:cNvSpPr txBox="1"/>
          <p:nvPr/>
        </p:nvSpPr>
        <p:spPr>
          <a:xfrm>
            <a:off x="8147219" y="5514333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30% ?</a:t>
            </a:r>
            <a:endParaRPr lang="en-US" sz="1400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E593DC02-7C9B-EB69-EDA1-6112B7FC253D}"/>
              </a:ext>
            </a:extLst>
          </p:cNvPr>
          <p:cNvSpPr txBox="1"/>
          <p:nvPr/>
        </p:nvSpPr>
        <p:spPr>
          <a:xfrm>
            <a:off x="7764058" y="4285706"/>
            <a:ext cx="137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30% ?</a:t>
            </a:r>
            <a:endParaRPr lang="en-US" sz="1400" dirty="0"/>
          </a:p>
        </p:txBody>
      </p:sp>
      <p:pic>
        <p:nvPicPr>
          <p:cNvPr id="124" name="Picture 6" descr="Visa Debit Cards | Visa">
            <a:extLst>
              <a:ext uri="{FF2B5EF4-FFF2-40B4-BE49-F238E27FC236}">
                <a16:creationId xmlns:a16="http://schemas.microsoft.com/office/drawing/2014/main" id="{FC61FED6-1E36-B542-570E-018AC12E2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7718" y="4854189"/>
            <a:ext cx="697481" cy="4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DA025241-8D79-4DAB-09C8-06AE1CBCC982}"/>
              </a:ext>
            </a:extLst>
          </p:cNvPr>
          <p:cNvGrpSpPr/>
          <p:nvPr/>
        </p:nvGrpSpPr>
        <p:grpSpPr>
          <a:xfrm>
            <a:off x="4881655" y="5404966"/>
            <a:ext cx="293071" cy="537308"/>
            <a:chOff x="10356764" y="5188827"/>
            <a:chExt cx="542702" cy="992028"/>
          </a:xfrm>
        </p:grpSpPr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8824A2CF-79DD-7B5D-6E6B-C04FEB20B391}"/>
                </a:ext>
              </a:extLst>
            </p:cNvPr>
            <p:cNvGrpSpPr/>
            <p:nvPr/>
          </p:nvGrpSpPr>
          <p:grpSpPr>
            <a:xfrm>
              <a:off x="10356764" y="5188827"/>
              <a:ext cx="542702" cy="992028"/>
              <a:chOff x="10818185" y="3372935"/>
              <a:chExt cx="542702" cy="992028"/>
            </a:xfrm>
          </p:grpSpPr>
          <p:pic>
            <p:nvPicPr>
              <p:cNvPr id="1024" name="Image 1023">
                <a:extLst>
                  <a:ext uri="{FF2B5EF4-FFF2-40B4-BE49-F238E27FC236}">
                    <a16:creationId xmlns:a16="http://schemas.microsoft.com/office/drawing/2014/main" id="{A2853EE8-24FC-28B6-932F-10FDC62FD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3372935"/>
                <a:ext cx="542702" cy="875216"/>
              </a:xfrm>
              <a:prstGeom prst="rect">
                <a:avLst/>
              </a:prstGeom>
            </p:spPr>
          </p:pic>
          <p:pic>
            <p:nvPicPr>
              <p:cNvPr id="1025" name="Image 1024">
                <a:extLst>
                  <a:ext uri="{FF2B5EF4-FFF2-40B4-BE49-F238E27FC236}">
                    <a16:creationId xmlns:a16="http://schemas.microsoft.com/office/drawing/2014/main" id="{D52FBE32-146A-E157-F002-DC775366B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18185" y="4058137"/>
                <a:ext cx="542702" cy="306826"/>
              </a:xfrm>
              <a:prstGeom prst="rect">
                <a:avLst/>
              </a:prstGeom>
            </p:spPr>
          </p:pic>
        </p:grpSp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0F779339-0346-60D5-1134-A16ACF554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69730" y="5611035"/>
              <a:ext cx="316769" cy="175828"/>
            </a:xfrm>
            <a:prstGeom prst="rect">
              <a:avLst/>
            </a:prstGeom>
          </p:spPr>
        </p:pic>
      </p:grpSp>
      <p:pic>
        <p:nvPicPr>
          <p:cNvPr id="1027" name="Image 1026">
            <a:extLst>
              <a:ext uri="{FF2B5EF4-FFF2-40B4-BE49-F238E27FC236}">
                <a16:creationId xmlns:a16="http://schemas.microsoft.com/office/drawing/2014/main" id="{8353CF3F-9091-E872-CE02-9A4510CC020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0841" y="6072536"/>
            <a:ext cx="880599" cy="649839"/>
          </a:xfrm>
          <a:prstGeom prst="rect">
            <a:avLst/>
          </a:prstGeom>
        </p:spPr>
      </p:pic>
      <p:sp>
        <p:nvSpPr>
          <p:cNvPr id="1031" name="ZoneTexte 1030">
            <a:extLst>
              <a:ext uri="{FF2B5EF4-FFF2-40B4-BE49-F238E27FC236}">
                <a16:creationId xmlns:a16="http://schemas.microsoft.com/office/drawing/2014/main" id="{CFD599A8-00D2-9ED7-F57B-6AA15C3EB3BB}"/>
              </a:ext>
            </a:extLst>
          </p:cNvPr>
          <p:cNvSpPr txBox="1"/>
          <p:nvPr/>
        </p:nvSpPr>
        <p:spPr>
          <a:xfrm>
            <a:off x="2700004" y="6375479"/>
            <a:ext cx="116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 err="1">
                <a:solidFill>
                  <a:srgbClr val="C00000"/>
                </a:solidFill>
              </a:rPr>
              <a:t>Dystopia</a:t>
            </a:r>
            <a:r>
              <a:rPr lang="fr-FR" b="1" i="1" dirty="0">
                <a:solidFill>
                  <a:srgbClr val="C00000"/>
                </a:solidFill>
              </a:rPr>
              <a:t>!</a:t>
            </a:r>
          </a:p>
        </p:txBody>
      </p:sp>
      <p:cxnSp>
        <p:nvCxnSpPr>
          <p:cNvPr id="1035" name="Connecteur droit 1034">
            <a:extLst>
              <a:ext uri="{FF2B5EF4-FFF2-40B4-BE49-F238E27FC236}">
                <a16:creationId xmlns:a16="http://schemas.microsoft.com/office/drawing/2014/main" id="{BF38BDF5-31B2-8863-8AFD-8D3660C2EC81}"/>
              </a:ext>
            </a:extLst>
          </p:cNvPr>
          <p:cNvCxnSpPr>
            <a:cxnSpLocks/>
          </p:cNvCxnSpPr>
          <p:nvPr/>
        </p:nvCxnSpPr>
        <p:spPr>
          <a:xfrm flipV="1">
            <a:off x="10104603" y="3237444"/>
            <a:ext cx="1198309" cy="104578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1" name="ZoneTexte 1040">
            <a:extLst>
              <a:ext uri="{FF2B5EF4-FFF2-40B4-BE49-F238E27FC236}">
                <a16:creationId xmlns:a16="http://schemas.microsoft.com/office/drawing/2014/main" id="{682E913A-2397-759E-BDCF-031AB496C78F}"/>
              </a:ext>
            </a:extLst>
          </p:cNvPr>
          <p:cNvSpPr txBox="1"/>
          <p:nvPr/>
        </p:nvSpPr>
        <p:spPr>
          <a:xfrm>
            <a:off x="155705" y="3219387"/>
            <a:ext cx="32504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Target : </a:t>
            </a:r>
            <a:r>
              <a:rPr lang="fr-FR" sz="1800" b="1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usual</a:t>
            </a:r>
            <a:r>
              <a:rPr lang="fr-FR" sz="18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800" b="1" dirty="0" err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expenses</a:t>
            </a:r>
            <a:endParaRPr lang="fr-FR" sz="1800" b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Bakery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clothes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...</a:t>
            </a:r>
          </a:p>
          <a:p>
            <a:b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@SortieDeBanque – V1.1 Mai24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2" name="ZoneTexte 1041">
            <a:extLst>
              <a:ext uri="{FF2B5EF4-FFF2-40B4-BE49-F238E27FC236}">
                <a16:creationId xmlns:a16="http://schemas.microsoft.com/office/drawing/2014/main" id="{6FF116F0-270A-D6E2-E96C-9E64BCF4385A}"/>
              </a:ext>
            </a:extLst>
          </p:cNvPr>
          <p:cNvSpPr txBox="1"/>
          <p:nvPr/>
        </p:nvSpPr>
        <p:spPr>
          <a:xfrm>
            <a:off x="5335828" y="6243287"/>
            <a:ext cx="1845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2">
                    <a:lumMod val="50000"/>
                  </a:schemeClr>
                </a:solidFill>
              </a:rPr>
              <a:t>By facial scan..</a:t>
            </a:r>
            <a:endParaRPr lang="en-US" sz="1600" dirty="0"/>
          </a:p>
        </p:txBody>
      </p:sp>
      <p:sp>
        <p:nvSpPr>
          <p:cNvPr id="1043" name="ZoneTexte 1042">
            <a:extLst>
              <a:ext uri="{FF2B5EF4-FFF2-40B4-BE49-F238E27FC236}">
                <a16:creationId xmlns:a16="http://schemas.microsoft.com/office/drawing/2014/main" id="{9E284C5B-B23B-482D-B79D-8F3ED5BE1BE7}"/>
              </a:ext>
            </a:extLst>
          </p:cNvPr>
          <p:cNvSpPr txBox="1"/>
          <p:nvPr/>
        </p:nvSpPr>
        <p:spPr>
          <a:xfrm>
            <a:off x="5429631" y="6487335"/>
            <a:ext cx="12152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 dirty="0">
                <a:solidFill>
                  <a:schemeClr val="accent2">
                    <a:lumMod val="50000"/>
                  </a:schemeClr>
                </a:solidFill>
              </a:rPr>
              <a:t>By iris......</a:t>
            </a:r>
            <a:endParaRPr lang="en-US" sz="15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111D00-DACF-56DC-04E1-482A0B39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98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53D5C0-5DAC-627B-51A5-E4B4BB44C21F}"/>
              </a:ext>
            </a:extLst>
          </p:cNvPr>
          <p:cNvSpPr/>
          <p:nvPr/>
        </p:nvSpPr>
        <p:spPr>
          <a:xfrm>
            <a:off x="3979753" y="3872935"/>
            <a:ext cx="6858000" cy="131443"/>
          </a:xfrm>
          <a:prstGeom prst="rect">
            <a:avLst/>
          </a:prstGeom>
          <a:solidFill>
            <a:srgbClr val="EFEF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28ECF3F2-CC8A-4CD0-BC91-F655120E4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3979758" y="34474"/>
            <a:ext cx="6855155" cy="3855310"/>
          </a:xfrm>
          <a:prstGeom prst="rect">
            <a:avLst/>
          </a:prstGeom>
        </p:spPr>
      </p:pic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7A8C99FF-B2C7-241A-E20C-016ADD6B1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239554"/>
              </p:ext>
            </p:extLst>
          </p:nvPr>
        </p:nvGraphicFramePr>
        <p:xfrm>
          <a:off x="3979752" y="3939049"/>
          <a:ext cx="6855155" cy="2672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e 26">
            <a:extLst>
              <a:ext uri="{FF2B5EF4-FFF2-40B4-BE49-F238E27FC236}">
                <a16:creationId xmlns:a16="http://schemas.microsoft.com/office/drawing/2014/main" id="{B47FC31F-F368-331D-7429-FCE347FC5037}"/>
              </a:ext>
            </a:extLst>
          </p:cNvPr>
          <p:cNvGrpSpPr/>
          <p:nvPr/>
        </p:nvGrpSpPr>
        <p:grpSpPr>
          <a:xfrm>
            <a:off x="3994991" y="53106"/>
            <a:ext cx="6855160" cy="1016000"/>
            <a:chOff x="2326939" y="-41726"/>
            <a:chExt cx="6855160" cy="101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B731B9-21C7-2604-294F-2577F2AF3B0F}"/>
                </a:ext>
              </a:extLst>
            </p:cNvPr>
            <p:cNvSpPr/>
            <p:nvPr/>
          </p:nvSpPr>
          <p:spPr>
            <a:xfrm>
              <a:off x="2326944" y="-41726"/>
              <a:ext cx="6855155" cy="1016000"/>
            </a:xfrm>
            <a:prstGeom prst="rect">
              <a:avLst/>
            </a:prstGeom>
            <a:solidFill>
              <a:srgbClr val="EFEFE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362DE059-CA3D-FEC7-6457-022077A4A4DC}"/>
                </a:ext>
              </a:extLst>
            </p:cNvPr>
            <p:cNvGrpSpPr/>
            <p:nvPr/>
          </p:nvGrpSpPr>
          <p:grpSpPr>
            <a:xfrm>
              <a:off x="2326939" y="-35376"/>
              <a:ext cx="6855158" cy="939651"/>
              <a:chOff x="2542839" y="-111576"/>
              <a:chExt cx="6855158" cy="939651"/>
            </a:xfrm>
          </p:grpSpPr>
          <p:sp>
            <p:nvSpPr>
              <p:cNvPr id="11" name="Triangle rectangle 10">
                <a:extLst>
                  <a:ext uri="{FF2B5EF4-FFF2-40B4-BE49-F238E27FC236}">
                    <a16:creationId xmlns:a16="http://schemas.microsoft.com/office/drawing/2014/main" id="{B3B3E1DF-9FAC-9FAE-AE16-8104C4625A0E}"/>
                  </a:ext>
                </a:extLst>
              </p:cNvPr>
              <p:cNvSpPr/>
              <p:nvPr/>
            </p:nvSpPr>
            <p:spPr>
              <a:xfrm flipH="1" flipV="1">
                <a:off x="2542842" y="-111576"/>
                <a:ext cx="6855155" cy="254000"/>
              </a:xfrm>
              <a:prstGeom prst="rtTriangl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9A5DA0D-D88B-F8CC-EA75-78907419D79C}"/>
                  </a:ext>
                </a:extLst>
              </p:cNvPr>
              <p:cNvSpPr txBox="1"/>
              <p:nvPr/>
            </p:nvSpPr>
            <p:spPr>
              <a:xfrm>
                <a:off x="2542839" y="-64477"/>
                <a:ext cx="685515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600" dirty="0">
                    <a:latin typeface="+mj-lt"/>
                  </a:rPr>
                  <a:t>Allocation d'actifs d'un Américain moyen, (épargne) par niveau de richesse</a:t>
                </a:r>
                <a:endParaRPr lang="en-US" sz="2600" dirty="0">
                  <a:latin typeface="+mj-lt"/>
                </a:endParaRPr>
              </a:p>
            </p:txBody>
          </p:sp>
        </p:grp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6751290A-4240-4DD8-74AB-4AA5A2DE20B8}"/>
              </a:ext>
            </a:extLst>
          </p:cNvPr>
          <p:cNvSpPr txBox="1"/>
          <p:nvPr/>
        </p:nvSpPr>
        <p:spPr>
          <a:xfrm>
            <a:off x="4332513" y="2774051"/>
            <a:ext cx="2654300" cy="410400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F987EF-D77F-E8BC-CD71-FC0DD6F35F91}"/>
              </a:ext>
            </a:extLst>
          </p:cNvPr>
          <p:cNvSpPr txBox="1"/>
          <p:nvPr/>
        </p:nvSpPr>
        <p:spPr>
          <a:xfrm>
            <a:off x="5533739" y="2953746"/>
            <a:ext cx="1965325" cy="312634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txBody>
          <a:bodyPr wrap="square" lIns="36000" tIns="18000" rIns="72000" bIns="18000" rtlCol="0">
            <a:spAutoFit/>
          </a:bodyPr>
          <a:lstStyle/>
          <a:p>
            <a:pPr algn="ctr"/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Multiples de richesse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977864-3352-684D-7E0A-6A974299BDFE}"/>
              </a:ext>
            </a:extLst>
          </p:cNvPr>
          <p:cNvSpPr txBox="1"/>
          <p:nvPr/>
        </p:nvSpPr>
        <p:spPr>
          <a:xfrm>
            <a:off x="4206187" y="6643680"/>
            <a:ext cx="6840646" cy="190240"/>
          </a:xfrm>
          <a:prstGeom prst="rect">
            <a:avLst/>
          </a:prstGeom>
          <a:noFill/>
        </p:spPr>
        <p:txBody>
          <a:bodyPr wrap="square" lIns="36000" tIns="0" rIns="36000" bIns="36000" rtlCol="0">
            <a:spAutoFit/>
          </a:bodyPr>
          <a:lstStyle/>
          <a:p>
            <a:r>
              <a:rPr lang="fr-FR" sz="1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Courbe tendance (polyn.^6) par quartile de richesse aux USA.     Forbes400 / sda.berkeley.edu / opensecrets.org</a:t>
            </a:r>
            <a:endParaRPr lang="fr-FR" sz="1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C2C5FED-8E19-2F69-F15B-DF772ABB66A2}"/>
              </a:ext>
            </a:extLst>
          </p:cNvPr>
          <p:cNvSpPr txBox="1"/>
          <p:nvPr/>
        </p:nvSpPr>
        <p:spPr>
          <a:xfrm rot="16200000">
            <a:off x="3119262" y="5051415"/>
            <a:ext cx="1975915" cy="197934"/>
          </a:xfrm>
          <a:prstGeom prst="rect">
            <a:avLst/>
          </a:prstGeom>
          <a:noFill/>
        </p:spPr>
        <p:txBody>
          <a:bodyPr wrap="square" lIns="36000" tIns="0" rIns="36000" bIns="36000" rtlCol="0">
            <a:spAutoFit/>
          </a:bodyPr>
          <a:lstStyle/>
          <a:p>
            <a:r>
              <a:rPr lang="fr-FR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05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01/2023</a:t>
            </a:r>
            <a:endParaRPr lang="fr-FR" sz="1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E04E66A-D288-04D1-4A0A-A0C68EE61B74}"/>
              </a:ext>
            </a:extLst>
          </p:cNvPr>
          <p:cNvSpPr txBox="1"/>
          <p:nvPr/>
        </p:nvSpPr>
        <p:spPr>
          <a:xfrm rot="16200000">
            <a:off x="3282591" y="616079"/>
            <a:ext cx="1600201" cy="190240"/>
          </a:xfrm>
          <a:prstGeom prst="rect">
            <a:avLst/>
          </a:prstGeom>
          <a:noFill/>
        </p:spPr>
        <p:txBody>
          <a:bodyPr wrap="square" lIns="36000" tIns="0" rIns="36000" bIns="36000" rtlCol="0">
            <a:spAutoFit/>
          </a:bodyPr>
          <a:lstStyle/>
          <a:p>
            <a:r>
              <a:rPr lang="fr-FR" sz="1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blog.lendingrobot.com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BA0B5D2-04C2-4EA0-CCF2-99866F075D3D}"/>
              </a:ext>
            </a:extLst>
          </p:cNvPr>
          <p:cNvSpPr txBox="1"/>
          <p:nvPr/>
        </p:nvSpPr>
        <p:spPr>
          <a:xfrm>
            <a:off x="4514967" y="5605923"/>
            <a:ext cx="739829" cy="540138"/>
          </a:xfrm>
          <a:prstGeom prst="round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 algn="ctr"/>
            <a:r>
              <a:rPr lang="fr-FR" sz="9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Les 25% les + pauvres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D6DB1D-797C-5913-DF1E-44BDB7C98E80}"/>
              </a:ext>
            </a:extLst>
          </p:cNvPr>
          <p:cNvSpPr txBox="1"/>
          <p:nvPr/>
        </p:nvSpPr>
        <p:spPr>
          <a:xfrm>
            <a:off x="9301084" y="6325481"/>
            <a:ext cx="1533823" cy="250697"/>
          </a:xfrm>
          <a:prstGeom prst="roundRect">
            <a:avLst/>
          </a:prstGeom>
          <a:solidFill>
            <a:srgbClr val="4472C4"/>
          </a:solidFill>
        </p:spPr>
        <p:txBody>
          <a:bodyPr wrap="square" lIns="72000" tIns="36000" rIns="72000" bIns="36000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Top 10% riches US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D8549C87-1F60-FEEB-D6EE-95D6AAFD17E1}"/>
              </a:ext>
            </a:extLst>
          </p:cNvPr>
          <p:cNvGrpSpPr/>
          <p:nvPr/>
        </p:nvGrpSpPr>
        <p:grpSpPr>
          <a:xfrm>
            <a:off x="4191385" y="2529773"/>
            <a:ext cx="6584795" cy="424077"/>
            <a:chOff x="2754472" y="2529773"/>
            <a:chExt cx="6584795" cy="4240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88B242C2-D9C1-9FEB-CB41-6556C5E92E35}"/>
                </a:ext>
              </a:extLst>
            </p:cNvPr>
            <p:cNvGrpSpPr/>
            <p:nvPr/>
          </p:nvGrpSpPr>
          <p:grpSpPr>
            <a:xfrm>
              <a:off x="2754472" y="2529773"/>
              <a:ext cx="6222841" cy="424077"/>
              <a:chOff x="2754472" y="2529773"/>
              <a:chExt cx="6222841" cy="424077"/>
            </a:xfrm>
          </p:grpSpPr>
          <p:pic>
            <p:nvPicPr>
              <p:cNvPr id="19" name="Espace réservé du contenu 4">
                <a:extLst>
                  <a:ext uri="{FF2B5EF4-FFF2-40B4-BE49-F238E27FC236}">
                    <a16:creationId xmlns:a16="http://schemas.microsoft.com/office/drawing/2014/main" id="{C29C31DA-B083-B07E-A3C6-F49157252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74236" y="2595076"/>
                <a:ext cx="762000" cy="190240"/>
              </a:xfrm>
              <a:prstGeom prst="rect">
                <a:avLst/>
              </a:prstGeom>
            </p:spPr>
          </p:pic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2BAA7B4-90A7-B0C0-5E9C-0401C46BD776}"/>
                  </a:ext>
                </a:extLst>
              </p:cNvPr>
              <p:cNvSpPr txBox="1"/>
              <p:nvPr/>
            </p:nvSpPr>
            <p:spPr>
              <a:xfrm>
                <a:off x="3041650" y="2578277"/>
                <a:ext cx="742366" cy="344128"/>
              </a:xfrm>
              <a:prstGeom prst="rect">
                <a:avLst/>
              </a:prstGeom>
              <a:solidFill>
                <a:srgbClr val="EFEFEF"/>
              </a:solidFill>
            </p:spPr>
            <p:txBody>
              <a:bodyPr wrap="square" lIns="72000" tIns="0" rIns="36000" bIns="36000" rtlCol="0">
                <a:spAutoFit/>
              </a:bodyPr>
              <a:lstStyle/>
              <a:p>
                <a:r>
                  <a:rPr lang="fr-FR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Compte espèces $</a:t>
                </a:r>
              </a:p>
            </p:txBody>
          </p:sp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5855D9F6-A182-4C86-CD5B-C75443189830}"/>
                  </a:ext>
                </a:extLst>
              </p:cNvPr>
              <p:cNvGrpSpPr/>
              <p:nvPr/>
            </p:nvGrpSpPr>
            <p:grpSpPr>
              <a:xfrm>
                <a:off x="2754472" y="2529773"/>
                <a:ext cx="6222841" cy="424077"/>
                <a:chOff x="2754472" y="2523423"/>
                <a:chExt cx="6222841" cy="424077"/>
              </a:xfrm>
            </p:grpSpPr>
            <p:pic>
              <p:nvPicPr>
                <p:cNvPr id="20" name="Espace réservé du contenu 4">
                  <a:extLst>
                    <a:ext uri="{FF2B5EF4-FFF2-40B4-BE49-F238E27FC236}">
                      <a16:creationId xmlns:a16="http://schemas.microsoft.com/office/drawing/2014/main" id="{046C510A-7872-CE70-BEFC-77BC12E20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72294" y="2602748"/>
                  <a:ext cx="762000" cy="190500"/>
                </a:xfrm>
                <a:prstGeom prst="rect">
                  <a:avLst/>
                </a:prstGeom>
              </p:spPr>
            </p:pic>
            <p:grpSp>
              <p:nvGrpSpPr>
                <p:cNvPr id="28" name="Groupe 27">
                  <a:extLst>
                    <a:ext uri="{FF2B5EF4-FFF2-40B4-BE49-F238E27FC236}">
                      <a16:creationId xmlns:a16="http://schemas.microsoft.com/office/drawing/2014/main" id="{73AA9962-5E0B-BED4-28DB-123A46DFB6B1}"/>
                    </a:ext>
                  </a:extLst>
                </p:cNvPr>
                <p:cNvGrpSpPr/>
                <p:nvPr/>
              </p:nvGrpSpPr>
              <p:grpSpPr>
                <a:xfrm>
                  <a:off x="2754472" y="2523423"/>
                  <a:ext cx="6222841" cy="424077"/>
                  <a:chOff x="2754472" y="2459923"/>
                  <a:chExt cx="6222841" cy="424077"/>
                </a:xfrm>
              </p:grpSpPr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0DA3B383-FB96-38AC-24C4-E989F8D67C7F}"/>
                      </a:ext>
                    </a:extLst>
                  </p:cNvPr>
                  <p:cNvSpPr txBox="1"/>
                  <p:nvPr/>
                </p:nvSpPr>
                <p:spPr>
                  <a:xfrm>
                    <a:off x="4017974" y="2563729"/>
                    <a:ext cx="744525" cy="190240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3600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Entreprise</a:t>
                    </a:r>
                  </a:p>
                </p:txBody>
              </p:sp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65A0EF1-317F-9A6D-3662-A6A967C301B0}"/>
                      </a:ext>
                    </a:extLst>
                  </p:cNvPr>
                  <p:cNvSpPr txBox="1"/>
                  <p:nvPr/>
                </p:nvSpPr>
                <p:spPr>
                  <a:xfrm>
                    <a:off x="5985658" y="2556109"/>
                    <a:ext cx="1024131" cy="190240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3600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Fonds communs </a:t>
                    </a:r>
                  </a:p>
                </p:txBody>
              </p:sp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B8973271-BE66-C588-A6AC-EEF410482420}"/>
                      </a:ext>
                    </a:extLst>
                  </p:cNvPr>
                  <p:cNvSpPr txBox="1"/>
                  <p:nvPr/>
                </p:nvSpPr>
                <p:spPr>
                  <a:xfrm>
                    <a:off x="5079489" y="2563729"/>
                    <a:ext cx="744525" cy="190240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3600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Obligations</a:t>
                    </a:r>
                  </a:p>
                </p:txBody>
              </p:sp>
              <p:sp>
                <p:nvSpPr>
                  <p:cNvPr id="18" name="ZoneTexte 17">
                    <a:extLst>
                      <a:ext uri="{FF2B5EF4-FFF2-40B4-BE49-F238E27FC236}">
                        <a16:creationId xmlns:a16="http://schemas.microsoft.com/office/drawing/2014/main" id="{C76BC9F9-9242-90EE-389B-5B8607746C68}"/>
                      </a:ext>
                    </a:extLst>
                  </p:cNvPr>
                  <p:cNvSpPr txBox="1"/>
                  <p:nvPr/>
                </p:nvSpPr>
                <p:spPr>
                  <a:xfrm>
                    <a:off x="7312553" y="2563729"/>
                    <a:ext cx="878790" cy="190240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3600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Immobilier</a:t>
                    </a:r>
                  </a:p>
                </p:txBody>
              </p:sp>
              <p:sp>
                <p:nvSpPr>
                  <p:cNvPr id="21" name="ZoneTexte 20">
                    <a:extLst>
                      <a:ext uri="{FF2B5EF4-FFF2-40B4-BE49-F238E27FC236}">
                        <a16:creationId xmlns:a16="http://schemas.microsoft.com/office/drawing/2014/main" id="{6A7B1379-11CF-48FC-D48B-03B14016ABE3}"/>
                      </a:ext>
                    </a:extLst>
                  </p:cNvPr>
                  <p:cNvSpPr txBox="1"/>
                  <p:nvPr/>
                </p:nvSpPr>
                <p:spPr>
                  <a:xfrm>
                    <a:off x="8448675" y="2578933"/>
                    <a:ext cx="528638" cy="153888"/>
                  </a:xfrm>
                  <a:prstGeom prst="rect">
                    <a:avLst/>
                  </a:prstGeom>
                  <a:solidFill>
                    <a:srgbClr val="EFEFEF"/>
                  </a:solidFill>
                </p:spPr>
                <p:txBody>
                  <a:bodyPr wrap="square" lIns="36000" tIns="0" rIns="36000" bIns="0" rtlCol="0">
                    <a:spAutoFit/>
                  </a:bodyPr>
                  <a:lstStyle/>
                  <a:p>
                    <a:r>
                      <a:rPr lang="fr-FR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Actions</a:t>
                    </a:r>
                  </a:p>
                </p:txBody>
              </p:sp>
              <p:sp>
                <p:nvSpPr>
                  <p:cNvPr id="22" name="ZoneTexte 21">
                    <a:extLst>
                      <a:ext uri="{FF2B5EF4-FFF2-40B4-BE49-F238E27FC236}">
                        <a16:creationId xmlns:a16="http://schemas.microsoft.com/office/drawing/2014/main" id="{3695E88B-CFDD-1444-B8E8-BAE748643522}"/>
                      </a:ext>
                    </a:extLst>
                  </p:cNvPr>
                  <p:cNvSpPr txBox="1"/>
                  <p:nvPr/>
                </p:nvSpPr>
                <p:spPr>
                  <a:xfrm>
                    <a:off x="2754472" y="2459923"/>
                    <a:ext cx="1029544" cy="424077"/>
                  </a:xfrm>
                  <a:prstGeom prst="round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lIns="72000" tIns="0" rIns="36000" bIns="36000" rtlCol="0">
                    <a:spAutoFit/>
                  </a:bodyPr>
                  <a:lstStyle/>
                  <a:p>
                    <a:endParaRPr lang="fr-FR" sz="1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4775AF8-24DE-8C7B-DDD6-23643C0D1020}"/>
                </a:ext>
              </a:extLst>
            </p:cNvPr>
            <p:cNvSpPr txBox="1"/>
            <p:nvPr/>
          </p:nvSpPr>
          <p:spPr>
            <a:xfrm>
              <a:off x="8919766" y="2615687"/>
              <a:ext cx="419501" cy="153888"/>
            </a:xfrm>
            <a:prstGeom prst="rect">
              <a:avLst/>
            </a:prstGeom>
            <a:solidFill>
              <a:srgbClr val="EFEFEF"/>
            </a:solidFill>
          </p:spPr>
          <p:txBody>
            <a:bodyPr wrap="square" lIns="72000" tIns="0" rIns="36000" bIns="0" rtlCol="0">
              <a:spAutoFit/>
            </a:bodyPr>
            <a:lstStyle/>
            <a:p>
              <a:endParaRPr lang="fr-F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4AEF52D5-4B93-E774-7345-265A31BE9463}"/>
              </a:ext>
            </a:extLst>
          </p:cNvPr>
          <p:cNvSpPr txBox="1"/>
          <p:nvPr/>
        </p:nvSpPr>
        <p:spPr>
          <a:xfrm>
            <a:off x="362857" y="1069106"/>
            <a:ext cx="32947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Les riches ont proportionnellement </a:t>
            </a:r>
            <a:r>
              <a:rPr lang="fr-FR" sz="2200" b="1" dirty="0">
                <a:latin typeface="Arial" panose="020B0604020202020204" pitchFamily="34" charset="0"/>
                <a:cs typeface="Arial" panose="020B0604020202020204" pitchFamily="34" charset="0"/>
              </a:rPr>
              <a:t>très peu d'euros €</a:t>
            </a: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 en banque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62B084-A229-9E46-EAB5-0040CA78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1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9B956D-B462-2FBF-BC75-3CDAD322C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927687" y="1992558"/>
            <a:ext cx="6061710" cy="3472403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54E5B58-D841-9E0A-F84A-9FD64C70A05C}"/>
              </a:ext>
            </a:extLst>
          </p:cNvPr>
          <p:cNvSpPr txBox="1"/>
          <p:nvPr/>
        </p:nvSpPr>
        <p:spPr>
          <a:xfrm>
            <a:off x="5694744" y="1090597"/>
            <a:ext cx="17246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Top 10% </a:t>
            </a:r>
            <a:br>
              <a:rPr lang="fr-FR" sz="1600" b="1" dirty="0"/>
            </a:br>
            <a:r>
              <a:rPr lang="fr-FR" sz="1600" b="1" dirty="0"/>
              <a:t>les + riches</a:t>
            </a:r>
          </a:p>
          <a:p>
            <a:br>
              <a:rPr lang="fr-FR" sz="1600" b="1" dirty="0"/>
            </a:br>
            <a:r>
              <a:rPr lang="fr-FR" sz="1600" b="1" dirty="0"/>
              <a:t>Top 20%</a:t>
            </a:r>
          </a:p>
          <a:p>
            <a:endParaRPr lang="fr-FR" sz="1600" b="1" dirty="0"/>
          </a:p>
          <a:p>
            <a:r>
              <a:rPr lang="fr-FR" sz="1600" b="1" dirty="0"/>
              <a:t>Top 30%</a:t>
            </a:r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/>
              <a:t>50% des FR</a:t>
            </a:r>
          </a:p>
          <a:p>
            <a:r>
              <a:rPr lang="fr-FR" sz="1600" b="1" dirty="0"/>
              <a:t>Classe moyenne</a:t>
            </a:r>
          </a:p>
          <a:p>
            <a:endParaRPr lang="fr-FR" sz="1600" b="1" dirty="0"/>
          </a:p>
          <a:p>
            <a:endParaRPr lang="fr-FR" sz="1600" b="1" dirty="0"/>
          </a:p>
          <a:p>
            <a:endParaRPr lang="en-US" sz="1600" b="1" dirty="0"/>
          </a:p>
          <a:p>
            <a:r>
              <a:rPr lang="en-US" sz="1600" b="1" dirty="0"/>
              <a:t>25% des FR</a:t>
            </a:r>
          </a:p>
          <a:p>
            <a:r>
              <a:rPr lang="en-US" sz="1600" b="1" dirty="0" err="1"/>
              <a:t>Classe</a:t>
            </a:r>
            <a:r>
              <a:rPr lang="en-US" sz="1600" b="1" dirty="0"/>
              <a:t> </a:t>
            </a:r>
            <a:r>
              <a:rPr lang="en-US" sz="1600" b="1" dirty="0" err="1"/>
              <a:t>pauvre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Les 10% </a:t>
            </a:r>
            <a:br>
              <a:rPr lang="en-US" sz="1600" b="1" dirty="0"/>
            </a:br>
            <a:r>
              <a:rPr lang="en-US" sz="1600" b="1" dirty="0"/>
              <a:t>les + </a:t>
            </a:r>
            <a:r>
              <a:rPr lang="en-US" sz="1600" b="1" dirty="0" err="1"/>
              <a:t>pauvres</a:t>
            </a:r>
            <a:endParaRPr lang="fr-FR" sz="1600" b="1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EDF5F98-43F3-A672-6F84-DADA8F633936}"/>
              </a:ext>
            </a:extLst>
          </p:cNvPr>
          <p:cNvSpPr/>
          <p:nvPr/>
        </p:nvSpPr>
        <p:spPr>
          <a:xfrm>
            <a:off x="1597307" y="800241"/>
            <a:ext cx="5783483" cy="854939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077835-3752-C280-BC92-C4E06F485745}"/>
              </a:ext>
            </a:extLst>
          </p:cNvPr>
          <p:cNvSpPr txBox="1"/>
          <p:nvPr/>
        </p:nvSpPr>
        <p:spPr>
          <a:xfrm>
            <a:off x="2594731" y="800241"/>
            <a:ext cx="1897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Top 1% le + riche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55D5D4-FFF5-2B0D-25E8-8AD0A0EBDB48}"/>
              </a:ext>
            </a:extLst>
          </p:cNvPr>
          <p:cNvSpPr txBox="1"/>
          <p:nvPr/>
        </p:nvSpPr>
        <p:spPr>
          <a:xfrm>
            <a:off x="7552012" y="783471"/>
            <a:ext cx="375645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Peu d'€uros en % de leur fortune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Débancarisés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" en relatif </a:t>
            </a:r>
            <a:br>
              <a:rPr lang="fr-FR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dirty="0"/>
              <a:t>car majorité achats d'actifs non euros</a:t>
            </a:r>
          </a:p>
          <a:p>
            <a:r>
              <a:rPr lang="fr-FR" sz="1600" i="1" dirty="0"/>
              <a:t>(intérêts composés + anti-inflation-planche à billet)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9F062C1-9DC8-F550-FDE1-E67067CE053A}"/>
              </a:ext>
            </a:extLst>
          </p:cNvPr>
          <p:cNvSpPr txBox="1"/>
          <p:nvPr/>
        </p:nvSpPr>
        <p:spPr>
          <a:xfrm>
            <a:off x="7552013" y="2247203"/>
            <a:ext cx="298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Mix €uros banque + actifs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45E5A7B-7124-0C0C-8F2F-F983353C8064}"/>
              </a:ext>
            </a:extLst>
          </p:cNvPr>
          <p:cNvSpPr txBox="1"/>
          <p:nvPr/>
        </p:nvSpPr>
        <p:spPr>
          <a:xfrm>
            <a:off x="7552013" y="3557177"/>
            <a:ext cx="31314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Très bancarisés</a:t>
            </a:r>
          </a:p>
          <a:p>
            <a:r>
              <a:rPr lang="fr-FR" b="1" dirty="0"/>
              <a:t>Livrets €, assurance-vie, peu d'actifs + emprunts chers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AF8986-C9E0-C561-6CF9-0FEC21E17C05}"/>
              </a:ext>
            </a:extLst>
          </p:cNvPr>
          <p:cNvSpPr txBox="1"/>
          <p:nvPr/>
        </p:nvSpPr>
        <p:spPr>
          <a:xfrm>
            <a:off x="7552013" y="5175206"/>
            <a:ext cx="3339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Très bancarisés 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ou interdits bancaires 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(2 Millions de FR !)</a:t>
            </a:r>
            <a:br>
              <a:rPr lang="fr-FR" b="1" dirty="0"/>
            </a:br>
            <a:r>
              <a:rPr lang="fr-FR" dirty="0"/>
              <a:t>Dette chère, usage du cash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3D4D69A-4B0E-AA0E-0F21-71320BD67FD7}"/>
              </a:ext>
            </a:extLst>
          </p:cNvPr>
          <p:cNvSpPr/>
          <p:nvPr/>
        </p:nvSpPr>
        <p:spPr>
          <a:xfrm>
            <a:off x="1635888" y="3264061"/>
            <a:ext cx="5783483" cy="160888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5B14AA7-AF0B-2A20-E0FA-4ABE8D33C726}"/>
              </a:ext>
            </a:extLst>
          </p:cNvPr>
          <p:cNvSpPr/>
          <p:nvPr/>
        </p:nvSpPr>
        <p:spPr>
          <a:xfrm>
            <a:off x="1635888" y="4884517"/>
            <a:ext cx="5783483" cy="1504709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4FD2D4-8E11-966A-44C7-DB20E3AB223A}"/>
              </a:ext>
            </a:extLst>
          </p:cNvPr>
          <p:cNvSpPr txBox="1"/>
          <p:nvPr/>
        </p:nvSpPr>
        <p:spPr>
          <a:xfrm>
            <a:off x="2594731" y="5913870"/>
            <a:ext cx="1630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Top 1% pauvre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9417B8-4F91-2C3F-DB22-BD46D8679812}"/>
              </a:ext>
            </a:extLst>
          </p:cNvPr>
          <p:cNvSpPr txBox="1"/>
          <p:nvPr/>
        </p:nvSpPr>
        <p:spPr>
          <a:xfrm>
            <a:off x="1261641" y="159057"/>
            <a:ext cx="9271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Plus les FR sont riches, plus leur % d'€uros en banque est faible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5BF077-9352-D045-C2AE-CF8959C6CCDE}"/>
              </a:ext>
            </a:extLst>
          </p:cNvPr>
          <p:cNvSpPr txBox="1"/>
          <p:nvPr/>
        </p:nvSpPr>
        <p:spPr>
          <a:xfrm>
            <a:off x="173620" y="1218519"/>
            <a:ext cx="17282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5% des FR</a:t>
            </a:r>
          </a:p>
          <a:p>
            <a:r>
              <a:rPr lang="fr-FR" b="1" i="1" dirty="0"/>
              <a:t>détiennent </a:t>
            </a:r>
            <a:br>
              <a:rPr lang="fr-FR" b="1" i="1" dirty="0"/>
            </a:br>
            <a:r>
              <a:rPr lang="fr-FR" b="1" i="1" dirty="0"/>
              <a:t>33% du patrimoine FR</a:t>
            </a:r>
            <a:br>
              <a:rPr lang="fr-FR" b="1" i="1" dirty="0"/>
            </a:br>
            <a:endParaRPr lang="fr-FR" b="1" i="1" dirty="0"/>
          </a:p>
          <a:p>
            <a:r>
              <a:rPr lang="fr-FR" i="1" dirty="0"/>
              <a:t>10% de FR détiennent la moitié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5069011-B64F-561D-7954-A4746C5D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38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8026EBCC-302D-560C-F41C-0F3BCD92C0C7}"/>
              </a:ext>
            </a:extLst>
          </p:cNvPr>
          <p:cNvGrpSpPr/>
          <p:nvPr/>
        </p:nvGrpSpPr>
        <p:grpSpPr>
          <a:xfrm>
            <a:off x="750280" y="787332"/>
            <a:ext cx="7581900" cy="3571875"/>
            <a:chOff x="2305050" y="1643062"/>
            <a:chExt cx="7581900" cy="3571875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E4E06C1-AF29-91CC-DCE3-B2608373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050" y="1643062"/>
              <a:ext cx="7581900" cy="3571875"/>
            </a:xfrm>
            <a:prstGeom prst="rect">
              <a:avLst/>
            </a:prstGeom>
          </p:spPr>
        </p:pic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5A215D2F-FEFA-8B6E-E6BF-70F12DC5A785}"/>
                </a:ext>
              </a:extLst>
            </p:cNvPr>
            <p:cNvSpPr/>
            <p:nvPr/>
          </p:nvSpPr>
          <p:spPr>
            <a:xfrm>
              <a:off x="2343150" y="1886108"/>
              <a:ext cx="6838950" cy="2781142"/>
            </a:xfrm>
            <a:custGeom>
              <a:avLst/>
              <a:gdLst>
                <a:gd name="connsiteX0" fmla="*/ 0 w 6724650"/>
                <a:gd name="connsiteY0" fmla="*/ 2743042 h 2743042"/>
                <a:gd name="connsiteX1" fmla="*/ 1819275 w 6724650"/>
                <a:gd name="connsiteY1" fmla="*/ 2676367 h 2743042"/>
                <a:gd name="connsiteX2" fmla="*/ 2028825 w 6724650"/>
                <a:gd name="connsiteY2" fmla="*/ 2504917 h 2743042"/>
                <a:gd name="connsiteX3" fmla="*/ 2667000 w 6724650"/>
                <a:gd name="connsiteY3" fmla="*/ 2447767 h 2743042"/>
                <a:gd name="connsiteX4" fmla="*/ 2962275 w 6724650"/>
                <a:gd name="connsiteY4" fmla="*/ 1904842 h 2743042"/>
                <a:gd name="connsiteX5" fmla="*/ 3657600 w 6724650"/>
                <a:gd name="connsiteY5" fmla="*/ 1809592 h 2743042"/>
                <a:gd name="connsiteX6" fmla="*/ 4391025 w 6724650"/>
                <a:gd name="connsiteY6" fmla="*/ 1457167 h 2743042"/>
                <a:gd name="connsiteX7" fmla="*/ 4543425 w 6724650"/>
                <a:gd name="connsiteY7" fmla="*/ 1514317 h 2743042"/>
                <a:gd name="connsiteX8" fmla="*/ 5238750 w 6724650"/>
                <a:gd name="connsiteY8" fmla="*/ 1047592 h 2743042"/>
                <a:gd name="connsiteX9" fmla="*/ 5553075 w 6724650"/>
                <a:gd name="connsiteY9" fmla="*/ 1066642 h 2743042"/>
                <a:gd name="connsiteX10" fmla="*/ 5772150 w 6724650"/>
                <a:gd name="connsiteY10" fmla="*/ 704692 h 2743042"/>
                <a:gd name="connsiteX11" fmla="*/ 5867400 w 6724650"/>
                <a:gd name="connsiteY11" fmla="*/ 990442 h 2743042"/>
                <a:gd name="connsiteX12" fmla="*/ 6038850 w 6724650"/>
                <a:gd name="connsiteY12" fmla="*/ 257017 h 2743042"/>
                <a:gd name="connsiteX13" fmla="*/ 6372225 w 6724650"/>
                <a:gd name="connsiteY13" fmla="*/ 9367 h 2743042"/>
                <a:gd name="connsiteX14" fmla="*/ 6534150 w 6724650"/>
                <a:gd name="connsiteY14" fmla="*/ 533242 h 2743042"/>
                <a:gd name="connsiteX15" fmla="*/ 6724650 w 6724650"/>
                <a:gd name="connsiteY15" fmla="*/ 142717 h 2743042"/>
                <a:gd name="connsiteX0" fmla="*/ 0 w 6724650"/>
                <a:gd name="connsiteY0" fmla="*/ 2743042 h 2743042"/>
                <a:gd name="connsiteX1" fmla="*/ 1285875 w 6724650"/>
                <a:gd name="connsiteY1" fmla="*/ 2704942 h 2743042"/>
                <a:gd name="connsiteX2" fmla="*/ 2028825 w 6724650"/>
                <a:gd name="connsiteY2" fmla="*/ 2504917 h 2743042"/>
                <a:gd name="connsiteX3" fmla="*/ 2667000 w 6724650"/>
                <a:gd name="connsiteY3" fmla="*/ 2447767 h 2743042"/>
                <a:gd name="connsiteX4" fmla="*/ 2962275 w 6724650"/>
                <a:gd name="connsiteY4" fmla="*/ 1904842 h 2743042"/>
                <a:gd name="connsiteX5" fmla="*/ 3657600 w 6724650"/>
                <a:gd name="connsiteY5" fmla="*/ 1809592 h 2743042"/>
                <a:gd name="connsiteX6" fmla="*/ 4391025 w 6724650"/>
                <a:gd name="connsiteY6" fmla="*/ 1457167 h 2743042"/>
                <a:gd name="connsiteX7" fmla="*/ 4543425 w 6724650"/>
                <a:gd name="connsiteY7" fmla="*/ 1514317 h 2743042"/>
                <a:gd name="connsiteX8" fmla="*/ 5238750 w 6724650"/>
                <a:gd name="connsiteY8" fmla="*/ 1047592 h 2743042"/>
                <a:gd name="connsiteX9" fmla="*/ 5553075 w 6724650"/>
                <a:gd name="connsiteY9" fmla="*/ 1066642 h 2743042"/>
                <a:gd name="connsiteX10" fmla="*/ 5772150 w 6724650"/>
                <a:gd name="connsiteY10" fmla="*/ 704692 h 2743042"/>
                <a:gd name="connsiteX11" fmla="*/ 5867400 w 6724650"/>
                <a:gd name="connsiteY11" fmla="*/ 990442 h 2743042"/>
                <a:gd name="connsiteX12" fmla="*/ 6038850 w 6724650"/>
                <a:gd name="connsiteY12" fmla="*/ 257017 h 2743042"/>
                <a:gd name="connsiteX13" fmla="*/ 6372225 w 6724650"/>
                <a:gd name="connsiteY13" fmla="*/ 9367 h 2743042"/>
                <a:gd name="connsiteX14" fmla="*/ 6534150 w 6724650"/>
                <a:gd name="connsiteY14" fmla="*/ 533242 h 2743042"/>
                <a:gd name="connsiteX15" fmla="*/ 6724650 w 6724650"/>
                <a:gd name="connsiteY15" fmla="*/ 142717 h 2743042"/>
                <a:gd name="connsiteX0" fmla="*/ 0 w 6724650"/>
                <a:gd name="connsiteY0" fmla="*/ 2743042 h 2743042"/>
                <a:gd name="connsiteX1" fmla="*/ 1714500 w 6724650"/>
                <a:gd name="connsiteY1" fmla="*/ 2685892 h 2743042"/>
                <a:gd name="connsiteX2" fmla="*/ 2028825 w 6724650"/>
                <a:gd name="connsiteY2" fmla="*/ 2504917 h 2743042"/>
                <a:gd name="connsiteX3" fmla="*/ 2667000 w 6724650"/>
                <a:gd name="connsiteY3" fmla="*/ 2447767 h 2743042"/>
                <a:gd name="connsiteX4" fmla="*/ 2962275 w 6724650"/>
                <a:gd name="connsiteY4" fmla="*/ 1904842 h 2743042"/>
                <a:gd name="connsiteX5" fmla="*/ 3657600 w 6724650"/>
                <a:gd name="connsiteY5" fmla="*/ 1809592 h 2743042"/>
                <a:gd name="connsiteX6" fmla="*/ 4391025 w 6724650"/>
                <a:gd name="connsiteY6" fmla="*/ 1457167 h 2743042"/>
                <a:gd name="connsiteX7" fmla="*/ 4543425 w 6724650"/>
                <a:gd name="connsiteY7" fmla="*/ 1514317 h 2743042"/>
                <a:gd name="connsiteX8" fmla="*/ 5238750 w 6724650"/>
                <a:gd name="connsiteY8" fmla="*/ 1047592 h 2743042"/>
                <a:gd name="connsiteX9" fmla="*/ 5553075 w 6724650"/>
                <a:gd name="connsiteY9" fmla="*/ 1066642 h 2743042"/>
                <a:gd name="connsiteX10" fmla="*/ 5772150 w 6724650"/>
                <a:gd name="connsiteY10" fmla="*/ 704692 h 2743042"/>
                <a:gd name="connsiteX11" fmla="*/ 5867400 w 6724650"/>
                <a:gd name="connsiteY11" fmla="*/ 990442 h 2743042"/>
                <a:gd name="connsiteX12" fmla="*/ 6038850 w 6724650"/>
                <a:gd name="connsiteY12" fmla="*/ 257017 h 2743042"/>
                <a:gd name="connsiteX13" fmla="*/ 6372225 w 6724650"/>
                <a:gd name="connsiteY13" fmla="*/ 9367 h 2743042"/>
                <a:gd name="connsiteX14" fmla="*/ 6534150 w 6724650"/>
                <a:gd name="connsiteY14" fmla="*/ 533242 h 2743042"/>
                <a:gd name="connsiteX15" fmla="*/ 6724650 w 6724650"/>
                <a:gd name="connsiteY15" fmla="*/ 142717 h 2743042"/>
                <a:gd name="connsiteX0" fmla="*/ 0 w 6838950"/>
                <a:gd name="connsiteY0" fmla="*/ 2781142 h 2781142"/>
                <a:gd name="connsiteX1" fmla="*/ 1828800 w 6838950"/>
                <a:gd name="connsiteY1" fmla="*/ 2685892 h 2781142"/>
                <a:gd name="connsiteX2" fmla="*/ 2143125 w 6838950"/>
                <a:gd name="connsiteY2" fmla="*/ 2504917 h 2781142"/>
                <a:gd name="connsiteX3" fmla="*/ 2781300 w 6838950"/>
                <a:gd name="connsiteY3" fmla="*/ 2447767 h 2781142"/>
                <a:gd name="connsiteX4" fmla="*/ 3076575 w 6838950"/>
                <a:gd name="connsiteY4" fmla="*/ 1904842 h 2781142"/>
                <a:gd name="connsiteX5" fmla="*/ 3771900 w 6838950"/>
                <a:gd name="connsiteY5" fmla="*/ 1809592 h 2781142"/>
                <a:gd name="connsiteX6" fmla="*/ 4505325 w 6838950"/>
                <a:gd name="connsiteY6" fmla="*/ 1457167 h 2781142"/>
                <a:gd name="connsiteX7" fmla="*/ 4657725 w 6838950"/>
                <a:gd name="connsiteY7" fmla="*/ 1514317 h 2781142"/>
                <a:gd name="connsiteX8" fmla="*/ 5353050 w 6838950"/>
                <a:gd name="connsiteY8" fmla="*/ 1047592 h 2781142"/>
                <a:gd name="connsiteX9" fmla="*/ 5667375 w 6838950"/>
                <a:gd name="connsiteY9" fmla="*/ 1066642 h 2781142"/>
                <a:gd name="connsiteX10" fmla="*/ 5886450 w 6838950"/>
                <a:gd name="connsiteY10" fmla="*/ 704692 h 2781142"/>
                <a:gd name="connsiteX11" fmla="*/ 5981700 w 6838950"/>
                <a:gd name="connsiteY11" fmla="*/ 990442 h 2781142"/>
                <a:gd name="connsiteX12" fmla="*/ 6153150 w 6838950"/>
                <a:gd name="connsiteY12" fmla="*/ 257017 h 2781142"/>
                <a:gd name="connsiteX13" fmla="*/ 6486525 w 6838950"/>
                <a:gd name="connsiteY13" fmla="*/ 9367 h 2781142"/>
                <a:gd name="connsiteX14" fmla="*/ 6648450 w 6838950"/>
                <a:gd name="connsiteY14" fmla="*/ 533242 h 2781142"/>
                <a:gd name="connsiteX15" fmla="*/ 6838950 w 6838950"/>
                <a:gd name="connsiteY15" fmla="*/ 142717 h 2781142"/>
                <a:gd name="connsiteX0" fmla="*/ 0 w 6838950"/>
                <a:gd name="connsiteY0" fmla="*/ 2781142 h 2781142"/>
                <a:gd name="connsiteX1" fmla="*/ 1828800 w 6838950"/>
                <a:gd name="connsiteY1" fmla="*/ 2685892 h 2781142"/>
                <a:gd name="connsiteX2" fmla="*/ 2143125 w 6838950"/>
                <a:gd name="connsiteY2" fmla="*/ 2504917 h 2781142"/>
                <a:gd name="connsiteX3" fmla="*/ 2914650 w 6838950"/>
                <a:gd name="connsiteY3" fmla="*/ 2381092 h 2781142"/>
                <a:gd name="connsiteX4" fmla="*/ 3076575 w 6838950"/>
                <a:gd name="connsiteY4" fmla="*/ 1904842 h 2781142"/>
                <a:gd name="connsiteX5" fmla="*/ 3771900 w 6838950"/>
                <a:gd name="connsiteY5" fmla="*/ 1809592 h 2781142"/>
                <a:gd name="connsiteX6" fmla="*/ 4505325 w 6838950"/>
                <a:gd name="connsiteY6" fmla="*/ 1457167 h 2781142"/>
                <a:gd name="connsiteX7" fmla="*/ 4657725 w 6838950"/>
                <a:gd name="connsiteY7" fmla="*/ 1514317 h 2781142"/>
                <a:gd name="connsiteX8" fmla="*/ 5353050 w 6838950"/>
                <a:gd name="connsiteY8" fmla="*/ 1047592 h 2781142"/>
                <a:gd name="connsiteX9" fmla="*/ 5667375 w 6838950"/>
                <a:gd name="connsiteY9" fmla="*/ 1066642 h 2781142"/>
                <a:gd name="connsiteX10" fmla="*/ 5886450 w 6838950"/>
                <a:gd name="connsiteY10" fmla="*/ 704692 h 2781142"/>
                <a:gd name="connsiteX11" fmla="*/ 5981700 w 6838950"/>
                <a:gd name="connsiteY11" fmla="*/ 990442 h 2781142"/>
                <a:gd name="connsiteX12" fmla="*/ 6153150 w 6838950"/>
                <a:gd name="connsiteY12" fmla="*/ 257017 h 2781142"/>
                <a:gd name="connsiteX13" fmla="*/ 6486525 w 6838950"/>
                <a:gd name="connsiteY13" fmla="*/ 9367 h 2781142"/>
                <a:gd name="connsiteX14" fmla="*/ 6648450 w 6838950"/>
                <a:gd name="connsiteY14" fmla="*/ 533242 h 2781142"/>
                <a:gd name="connsiteX15" fmla="*/ 6838950 w 6838950"/>
                <a:gd name="connsiteY15" fmla="*/ 142717 h 2781142"/>
                <a:gd name="connsiteX0" fmla="*/ 0 w 6838950"/>
                <a:gd name="connsiteY0" fmla="*/ 2781142 h 2781142"/>
                <a:gd name="connsiteX1" fmla="*/ 1828800 w 6838950"/>
                <a:gd name="connsiteY1" fmla="*/ 2685892 h 2781142"/>
                <a:gd name="connsiteX2" fmla="*/ 2143125 w 6838950"/>
                <a:gd name="connsiteY2" fmla="*/ 2504917 h 2781142"/>
                <a:gd name="connsiteX3" fmla="*/ 2914650 w 6838950"/>
                <a:gd name="connsiteY3" fmla="*/ 2381092 h 2781142"/>
                <a:gd name="connsiteX4" fmla="*/ 3076575 w 6838950"/>
                <a:gd name="connsiteY4" fmla="*/ 1904842 h 2781142"/>
                <a:gd name="connsiteX5" fmla="*/ 3771900 w 6838950"/>
                <a:gd name="connsiteY5" fmla="*/ 1809592 h 2781142"/>
                <a:gd name="connsiteX6" fmla="*/ 4505325 w 6838950"/>
                <a:gd name="connsiteY6" fmla="*/ 1457167 h 2781142"/>
                <a:gd name="connsiteX7" fmla="*/ 4657725 w 6838950"/>
                <a:gd name="connsiteY7" fmla="*/ 1514317 h 2781142"/>
                <a:gd name="connsiteX8" fmla="*/ 5353050 w 6838950"/>
                <a:gd name="connsiteY8" fmla="*/ 1047592 h 2781142"/>
                <a:gd name="connsiteX9" fmla="*/ 5667375 w 6838950"/>
                <a:gd name="connsiteY9" fmla="*/ 1066642 h 2781142"/>
                <a:gd name="connsiteX10" fmla="*/ 5886450 w 6838950"/>
                <a:gd name="connsiteY10" fmla="*/ 704692 h 2781142"/>
                <a:gd name="connsiteX11" fmla="*/ 5981700 w 6838950"/>
                <a:gd name="connsiteY11" fmla="*/ 990442 h 2781142"/>
                <a:gd name="connsiteX12" fmla="*/ 6153150 w 6838950"/>
                <a:gd name="connsiteY12" fmla="*/ 257017 h 2781142"/>
                <a:gd name="connsiteX13" fmla="*/ 6486525 w 6838950"/>
                <a:gd name="connsiteY13" fmla="*/ 9367 h 2781142"/>
                <a:gd name="connsiteX14" fmla="*/ 6648450 w 6838950"/>
                <a:gd name="connsiteY14" fmla="*/ 533242 h 2781142"/>
                <a:gd name="connsiteX15" fmla="*/ 6838950 w 6838950"/>
                <a:gd name="connsiteY15" fmla="*/ 142717 h 2781142"/>
                <a:gd name="connsiteX0" fmla="*/ 0 w 6838950"/>
                <a:gd name="connsiteY0" fmla="*/ 2781142 h 2781142"/>
                <a:gd name="connsiteX1" fmla="*/ 1828800 w 6838950"/>
                <a:gd name="connsiteY1" fmla="*/ 2685892 h 2781142"/>
                <a:gd name="connsiteX2" fmla="*/ 2143125 w 6838950"/>
                <a:gd name="connsiteY2" fmla="*/ 2504917 h 2781142"/>
                <a:gd name="connsiteX3" fmla="*/ 2828925 w 6838950"/>
                <a:gd name="connsiteY3" fmla="*/ 2438242 h 2781142"/>
                <a:gd name="connsiteX4" fmla="*/ 3076575 w 6838950"/>
                <a:gd name="connsiteY4" fmla="*/ 1904842 h 2781142"/>
                <a:gd name="connsiteX5" fmla="*/ 3771900 w 6838950"/>
                <a:gd name="connsiteY5" fmla="*/ 1809592 h 2781142"/>
                <a:gd name="connsiteX6" fmla="*/ 4505325 w 6838950"/>
                <a:gd name="connsiteY6" fmla="*/ 1457167 h 2781142"/>
                <a:gd name="connsiteX7" fmla="*/ 4657725 w 6838950"/>
                <a:gd name="connsiteY7" fmla="*/ 1514317 h 2781142"/>
                <a:gd name="connsiteX8" fmla="*/ 5353050 w 6838950"/>
                <a:gd name="connsiteY8" fmla="*/ 1047592 h 2781142"/>
                <a:gd name="connsiteX9" fmla="*/ 5667375 w 6838950"/>
                <a:gd name="connsiteY9" fmla="*/ 1066642 h 2781142"/>
                <a:gd name="connsiteX10" fmla="*/ 5886450 w 6838950"/>
                <a:gd name="connsiteY10" fmla="*/ 704692 h 2781142"/>
                <a:gd name="connsiteX11" fmla="*/ 5981700 w 6838950"/>
                <a:gd name="connsiteY11" fmla="*/ 990442 h 2781142"/>
                <a:gd name="connsiteX12" fmla="*/ 6153150 w 6838950"/>
                <a:gd name="connsiteY12" fmla="*/ 257017 h 2781142"/>
                <a:gd name="connsiteX13" fmla="*/ 6486525 w 6838950"/>
                <a:gd name="connsiteY13" fmla="*/ 9367 h 2781142"/>
                <a:gd name="connsiteX14" fmla="*/ 6648450 w 6838950"/>
                <a:gd name="connsiteY14" fmla="*/ 533242 h 2781142"/>
                <a:gd name="connsiteX15" fmla="*/ 6838950 w 6838950"/>
                <a:gd name="connsiteY15" fmla="*/ 142717 h 2781142"/>
                <a:gd name="connsiteX0" fmla="*/ 0 w 6838950"/>
                <a:gd name="connsiteY0" fmla="*/ 2781142 h 2781142"/>
                <a:gd name="connsiteX1" fmla="*/ 1828800 w 6838950"/>
                <a:gd name="connsiteY1" fmla="*/ 2685892 h 2781142"/>
                <a:gd name="connsiteX2" fmla="*/ 2143125 w 6838950"/>
                <a:gd name="connsiteY2" fmla="*/ 2504917 h 2781142"/>
                <a:gd name="connsiteX3" fmla="*/ 2828925 w 6838950"/>
                <a:gd name="connsiteY3" fmla="*/ 2438242 h 2781142"/>
                <a:gd name="connsiteX4" fmla="*/ 3076575 w 6838950"/>
                <a:gd name="connsiteY4" fmla="*/ 1904842 h 2781142"/>
                <a:gd name="connsiteX5" fmla="*/ 3771900 w 6838950"/>
                <a:gd name="connsiteY5" fmla="*/ 1809592 h 2781142"/>
                <a:gd name="connsiteX6" fmla="*/ 4505325 w 6838950"/>
                <a:gd name="connsiteY6" fmla="*/ 1457167 h 2781142"/>
                <a:gd name="connsiteX7" fmla="*/ 4657725 w 6838950"/>
                <a:gd name="connsiteY7" fmla="*/ 1514317 h 2781142"/>
                <a:gd name="connsiteX8" fmla="*/ 5353050 w 6838950"/>
                <a:gd name="connsiteY8" fmla="*/ 1047592 h 2781142"/>
                <a:gd name="connsiteX9" fmla="*/ 5667375 w 6838950"/>
                <a:gd name="connsiteY9" fmla="*/ 1066642 h 2781142"/>
                <a:gd name="connsiteX10" fmla="*/ 5886450 w 6838950"/>
                <a:gd name="connsiteY10" fmla="*/ 704692 h 2781142"/>
                <a:gd name="connsiteX11" fmla="*/ 5981700 w 6838950"/>
                <a:gd name="connsiteY11" fmla="*/ 990442 h 2781142"/>
                <a:gd name="connsiteX12" fmla="*/ 6153150 w 6838950"/>
                <a:gd name="connsiteY12" fmla="*/ 257017 h 2781142"/>
                <a:gd name="connsiteX13" fmla="*/ 6486525 w 6838950"/>
                <a:gd name="connsiteY13" fmla="*/ 9367 h 2781142"/>
                <a:gd name="connsiteX14" fmla="*/ 6648450 w 6838950"/>
                <a:gd name="connsiteY14" fmla="*/ 533242 h 2781142"/>
                <a:gd name="connsiteX15" fmla="*/ 6838950 w 6838950"/>
                <a:gd name="connsiteY15" fmla="*/ 142717 h 278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38950" h="2781142">
                  <a:moveTo>
                    <a:pt x="0" y="2781142"/>
                  </a:moveTo>
                  <a:cubicBezTo>
                    <a:pt x="740568" y="2767648"/>
                    <a:pt x="1471613" y="2731929"/>
                    <a:pt x="1828800" y="2685892"/>
                  </a:cubicBezTo>
                  <a:cubicBezTo>
                    <a:pt x="2185987" y="2639855"/>
                    <a:pt x="1976438" y="2546192"/>
                    <a:pt x="2143125" y="2504917"/>
                  </a:cubicBezTo>
                  <a:cubicBezTo>
                    <a:pt x="2309812" y="2463642"/>
                    <a:pt x="2540000" y="2385854"/>
                    <a:pt x="2828925" y="2438242"/>
                  </a:cubicBezTo>
                  <a:cubicBezTo>
                    <a:pt x="3117850" y="2490630"/>
                    <a:pt x="2919413" y="2009617"/>
                    <a:pt x="3076575" y="1904842"/>
                  </a:cubicBezTo>
                  <a:cubicBezTo>
                    <a:pt x="3233738" y="1800067"/>
                    <a:pt x="3533775" y="1884205"/>
                    <a:pt x="3771900" y="1809592"/>
                  </a:cubicBezTo>
                  <a:cubicBezTo>
                    <a:pt x="4010025" y="1734979"/>
                    <a:pt x="4357687" y="1506380"/>
                    <a:pt x="4505325" y="1457167"/>
                  </a:cubicBezTo>
                  <a:cubicBezTo>
                    <a:pt x="4652963" y="1407954"/>
                    <a:pt x="4516438" y="1582579"/>
                    <a:pt x="4657725" y="1514317"/>
                  </a:cubicBezTo>
                  <a:cubicBezTo>
                    <a:pt x="4799012" y="1446055"/>
                    <a:pt x="5184775" y="1122205"/>
                    <a:pt x="5353050" y="1047592"/>
                  </a:cubicBezTo>
                  <a:cubicBezTo>
                    <a:pt x="5521325" y="972979"/>
                    <a:pt x="5578475" y="1123792"/>
                    <a:pt x="5667375" y="1066642"/>
                  </a:cubicBezTo>
                  <a:cubicBezTo>
                    <a:pt x="5756275" y="1009492"/>
                    <a:pt x="5834063" y="717392"/>
                    <a:pt x="5886450" y="704692"/>
                  </a:cubicBezTo>
                  <a:cubicBezTo>
                    <a:pt x="5938838" y="691992"/>
                    <a:pt x="5937250" y="1065055"/>
                    <a:pt x="5981700" y="990442"/>
                  </a:cubicBezTo>
                  <a:cubicBezTo>
                    <a:pt x="6026150" y="915829"/>
                    <a:pt x="6069013" y="420529"/>
                    <a:pt x="6153150" y="257017"/>
                  </a:cubicBezTo>
                  <a:cubicBezTo>
                    <a:pt x="6237287" y="93505"/>
                    <a:pt x="6403975" y="-36671"/>
                    <a:pt x="6486525" y="9367"/>
                  </a:cubicBezTo>
                  <a:cubicBezTo>
                    <a:pt x="6569075" y="55404"/>
                    <a:pt x="6589713" y="511017"/>
                    <a:pt x="6648450" y="533242"/>
                  </a:cubicBezTo>
                  <a:cubicBezTo>
                    <a:pt x="6707187" y="555467"/>
                    <a:pt x="6799262" y="214155"/>
                    <a:pt x="6838950" y="142717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748442B-E5D1-D49E-5FA0-B04BC32DE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74456" y="4249667"/>
            <a:ext cx="3671888" cy="230505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4678754-3A1C-1CF5-A743-891A20FBEEC2}"/>
              </a:ext>
            </a:extLst>
          </p:cNvPr>
          <p:cNvSpPr txBox="1"/>
          <p:nvPr/>
        </p:nvSpPr>
        <p:spPr>
          <a:xfrm>
            <a:off x="8422446" y="5846834"/>
            <a:ext cx="3328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13 Trilliards </a:t>
            </a:r>
            <a:r>
              <a:rPr lang="fr-FR" sz="2000" dirty="0"/>
              <a:t>: capitalisation totale de l'or en 2023</a:t>
            </a:r>
            <a:endParaRPr lang="en-US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2C5209-D8E1-6868-44F7-2845DF3C3C54}"/>
              </a:ext>
            </a:extLst>
          </p:cNvPr>
          <p:cNvSpPr txBox="1"/>
          <p:nvPr/>
        </p:nvSpPr>
        <p:spPr>
          <a:xfrm>
            <a:off x="8613166" y="805407"/>
            <a:ext cx="294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9 Trilliards gérés par </a:t>
            </a:r>
            <a:r>
              <a:rPr lang="fr-FR" sz="2400" b="1" dirty="0" err="1"/>
              <a:t>BlackRock</a:t>
            </a:r>
            <a:r>
              <a:rPr lang="fr-FR" sz="2400" b="1" dirty="0"/>
              <a:t> en 2023</a:t>
            </a:r>
            <a:endParaRPr lang="en-US" sz="24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B36238-9DD9-C0B9-62F2-2317709FF9E6}"/>
              </a:ext>
            </a:extLst>
          </p:cNvPr>
          <p:cNvSpPr txBox="1"/>
          <p:nvPr/>
        </p:nvSpPr>
        <p:spPr>
          <a:xfrm>
            <a:off x="8613166" y="2680007"/>
            <a:ext cx="3326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Blackrock</a:t>
            </a:r>
            <a:r>
              <a:rPr lang="fr-FR" sz="2400" dirty="0"/>
              <a:t> gèrera bientôt autant d'actifs que tout l'or du monde</a:t>
            </a:r>
          </a:p>
          <a:p>
            <a:r>
              <a:rPr lang="fr-FR" sz="2400" b="1" dirty="0"/>
              <a:t>= pouvoir démesurés</a:t>
            </a:r>
            <a:endParaRPr lang="en-US" sz="2400" b="1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508DCBF-90BA-1FA8-8351-57622B54F631}"/>
              </a:ext>
            </a:extLst>
          </p:cNvPr>
          <p:cNvCxnSpPr/>
          <p:nvPr/>
        </p:nvCxnSpPr>
        <p:spPr>
          <a:xfrm flipH="1" flipV="1">
            <a:off x="8332180" y="565985"/>
            <a:ext cx="0" cy="385277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3669314-7171-A279-9BFC-E3BDD1ABD55C}"/>
              </a:ext>
            </a:extLst>
          </p:cNvPr>
          <p:cNvCxnSpPr>
            <a:cxnSpLocks/>
          </p:cNvCxnSpPr>
          <p:nvPr/>
        </p:nvCxnSpPr>
        <p:spPr>
          <a:xfrm>
            <a:off x="8332180" y="4249667"/>
            <a:ext cx="0" cy="206771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30F9D7C-2A7E-967B-4917-0F61DC2A614B}"/>
              </a:ext>
            </a:extLst>
          </p:cNvPr>
          <p:cNvSpPr txBox="1"/>
          <p:nvPr/>
        </p:nvSpPr>
        <p:spPr>
          <a:xfrm>
            <a:off x="1784731" y="4797354"/>
            <a:ext cx="20979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Or (gold)</a:t>
            </a:r>
            <a:br>
              <a:rPr lang="fr-FR" dirty="0"/>
            </a:br>
            <a:r>
              <a:rPr lang="fr-FR" sz="2000" b="1" dirty="0"/>
              <a:t>total </a:t>
            </a:r>
            <a:r>
              <a:rPr lang="fr-FR" sz="2000" b="1" dirty="0" err="1"/>
              <a:t>market</a:t>
            </a:r>
            <a:r>
              <a:rPr lang="fr-FR" sz="2000" b="1" dirty="0"/>
              <a:t> cap</a:t>
            </a:r>
            <a:endParaRPr lang="en-US" sz="2000" b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84F946-253D-F397-3CD3-96D0EE9C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10020-F75A-FCE4-7E37-1206CAFC6501}"/>
              </a:ext>
            </a:extLst>
          </p:cNvPr>
          <p:cNvSpPr/>
          <p:nvPr/>
        </p:nvSpPr>
        <p:spPr>
          <a:xfrm>
            <a:off x="8295838" y="1195505"/>
            <a:ext cx="324000" cy="151200"/>
          </a:xfrm>
          <a:prstGeom prst="rect">
            <a:avLst/>
          </a:prstGeom>
          <a:solidFill>
            <a:srgbClr val="00000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07FDD615-A3C0-D5DF-F9B7-40CA9DCEB3F2}"/>
              </a:ext>
            </a:extLst>
          </p:cNvPr>
          <p:cNvSpPr/>
          <p:nvPr/>
        </p:nvSpPr>
        <p:spPr>
          <a:xfrm>
            <a:off x="7346344" y="5962049"/>
            <a:ext cx="1076102" cy="180000"/>
          </a:xfrm>
          <a:prstGeom prst="leftArrow">
            <a:avLst>
              <a:gd name="adj1" fmla="val 85076"/>
              <a:gd name="adj2" fmla="val 50000"/>
            </a:avLst>
          </a:prstGeom>
          <a:solidFill>
            <a:srgbClr val="EFB51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1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A355978-58B4-95A5-8D41-3D0204530C4E}"/>
              </a:ext>
            </a:extLst>
          </p:cNvPr>
          <p:cNvSpPr>
            <a:spLocks/>
          </p:cNvSpPr>
          <p:nvPr/>
        </p:nvSpPr>
        <p:spPr>
          <a:xfrm>
            <a:off x="2085975" y="35875"/>
            <a:ext cx="7677150" cy="6762750"/>
          </a:xfrm>
          <a:prstGeom prst="roundRect">
            <a:avLst>
              <a:gd name="adj" fmla="val 12628"/>
            </a:avLst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FEF6AD-D8AD-CD3D-CB0E-AA92D753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627" y="75421"/>
            <a:ext cx="7011884" cy="1221580"/>
          </a:xfrm>
        </p:spPr>
        <p:txBody>
          <a:bodyPr>
            <a:normAutofit/>
          </a:bodyPr>
          <a:lstStyle/>
          <a:p>
            <a:pPr algn="ct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Etat des solutions concrètes de </a:t>
            </a:r>
            <a:br>
              <a:rPr lang="fr-FR" sz="28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</a:br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libération nationale    . </a:t>
            </a:r>
            <a:br>
              <a:rPr lang="fr-FR" sz="28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</a:b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– légales et pacifiques –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576238-54BC-A6AE-42C4-29D5A91AD721}"/>
              </a:ext>
            </a:extLst>
          </p:cNvPr>
          <p:cNvSpPr txBox="1"/>
          <p:nvPr/>
        </p:nvSpPr>
        <p:spPr>
          <a:xfrm rot="16200000">
            <a:off x="-1216620" y="3448834"/>
            <a:ext cx="3528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accent5">
                    <a:lumMod val="50000"/>
                  </a:schemeClr>
                </a:solidFill>
              </a:rPr>
              <a:t>@SortieDeBanque – 18 oct. 2023</a:t>
            </a:r>
            <a:endParaRPr lang="en-US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2B4D163-A8EA-6CF3-A599-B8C5A910068A}"/>
              </a:ext>
            </a:extLst>
          </p:cNvPr>
          <p:cNvSpPr/>
          <p:nvPr/>
        </p:nvSpPr>
        <p:spPr>
          <a:xfrm>
            <a:off x="5819688" y="1767037"/>
            <a:ext cx="504000" cy="504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9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7FE40F0-292C-AF9B-F527-965ADDB1E8D6}"/>
              </a:ext>
            </a:extLst>
          </p:cNvPr>
          <p:cNvSpPr/>
          <p:nvPr/>
        </p:nvSpPr>
        <p:spPr>
          <a:xfrm>
            <a:off x="6752272" y="1778078"/>
            <a:ext cx="504000" cy="504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9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92233A-6A52-E28F-3436-E8401C970636}"/>
              </a:ext>
            </a:extLst>
          </p:cNvPr>
          <p:cNvSpPr txBox="1"/>
          <p:nvPr/>
        </p:nvSpPr>
        <p:spPr>
          <a:xfrm>
            <a:off x="3604835" y="1621052"/>
            <a:ext cx="2367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DESTITUTION : </a:t>
            </a:r>
            <a:endParaRPr lang="en-US" sz="24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6D0D61-8D64-0530-8787-6F5E96D9BE19}"/>
              </a:ext>
            </a:extLst>
          </p:cNvPr>
          <p:cNvSpPr txBox="1"/>
          <p:nvPr/>
        </p:nvSpPr>
        <p:spPr>
          <a:xfrm>
            <a:off x="2064490" y="2504423"/>
            <a:ext cx="358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RÉFERENDUM FREXIT :</a:t>
            </a:r>
            <a:endParaRPr lang="en-US" sz="24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7959CE-C0FA-7617-EB62-D2E8C0598D34}"/>
              </a:ext>
            </a:extLst>
          </p:cNvPr>
          <p:cNvSpPr/>
          <p:nvPr/>
        </p:nvSpPr>
        <p:spPr>
          <a:xfrm>
            <a:off x="5819687" y="2635048"/>
            <a:ext cx="504000" cy="504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9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EFFE3A4-A177-612C-D70C-E4236AFAA7D7}"/>
              </a:ext>
            </a:extLst>
          </p:cNvPr>
          <p:cNvSpPr txBox="1"/>
          <p:nvPr/>
        </p:nvSpPr>
        <p:spPr>
          <a:xfrm>
            <a:off x="2093619" y="3875335"/>
            <a:ext cx="3570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SÉCESSION BANCAIRE :</a:t>
            </a:r>
            <a:endParaRPr lang="en-US" sz="2400" b="1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732E1EB-2E6D-CBAE-EAEE-590514360418}"/>
              </a:ext>
            </a:extLst>
          </p:cNvPr>
          <p:cNvSpPr/>
          <p:nvPr/>
        </p:nvSpPr>
        <p:spPr>
          <a:xfrm>
            <a:off x="5814324" y="3955142"/>
            <a:ext cx="504000" cy="5040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7C76B2-B209-30E9-4342-02C5F37B9F7D}"/>
              </a:ext>
            </a:extLst>
          </p:cNvPr>
          <p:cNvSpPr txBox="1"/>
          <p:nvPr/>
        </p:nvSpPr>
        <p:spPr>
          <a:xfrm>
            <a:off x="2099000" y="4833095"/>
            <a:ext cx="3570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SÉCESSION IMMO :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B559290-2ABA-AC4A-A8B1-3CB55BD8C2F6}"/>
              </a:ext>
            </a:extLst>
          </p:cNvPr>
          <p:cNvSpPr/>
          <p:nvPr/>
        </p:nvSpPr>
        <p:spPr>
          <a:xfrm>
            <a:off x="5819687" y="4936769"/>
            <a:ext cx="504000" cy="5040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D885A7-6165-350A-9452-11F488204A27}"/>
              </a:ext>
            </a:extLst>
          </p:cNvPr>
          <p:cNvSpPr txBox="1"/>
          <p:nvPr/>
        </p:nvSpPr>
        <p:spPr>
          <a:xfrm>
            <a:off x="2542761" y="3455875"/>
            <a:ext cx="2624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000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FAIRE SANS EUX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C9D3EEE-08D1-9893-85AB-856B72978200}"/>
              </a:ext>
            </a:extLst>
          </p:cNvPr>
          <p:cNvSpPr txBox="1"/>
          <p:nvPr/>
        </p:nvSpPr>
        <p:spPr>
          <a:xfrm>
            <a:off x="2606254" y="2036573"/>
            <a:ext cx="3268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Avec @David_vanH et Art. 68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8D00621-A0F2-DB54-C37D-75296B30E437}"/>
              </a:ext>
            </a:extLst>
          </p:cNvPr>
          <p:cNvSpPr txBox="1"/>
          <p:nvPr/>
        </p:nvSpPr>
        <p:spPr>
          <a:xfrm>
            <a:off x="2046289" y="2896402"/>
            <a:ext cx="37207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via les partis souverainistes. Art 89 et 11 (RIP)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2114253-CE62-1B9F-0A8C-ADC55FF7E427}"/>
              </a:ext>
            </a:extLst>
          </p:cNvPr>
          <p:cNvSpPr txBox="1"/>
          <p:nvPr/>
        </p:nvSpPr>
        <p:spPr>
          <a:xfrm>
            <a:off x="1979098" y="4274338"/>
            <a:ext cx="385508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</a:rPr>
              <a:t>Avec @SortieDeBanque et Bitcoin/</a:t>
            </a:r>
            <a:r>
              <a:rPr lang="fr-FR" sz="1500" dirty="0" err="1">
                <a:solidFill>
                  <a:schemeClr val="bg1"/>
                </a:solidFill>
              </a:rPr>
              <a:t>Monero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5CCA546-C57D-8760-C70D-DCC1EDAE4FF5}"/>
              </a:ext>
            </a:extLst>
          </p:cNvPr>
          <p:cNvSpPr txBox="1"/>
          <p:nvPr/>
        </p:nvSpPr>
        <p:spPr>
          <a:xfrm>
            <a:off x="6497894" y="2483942"/>
            <a:ext cx="264573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</a:rPr>
              <a:t>Dépend de la bonne volonté des parlementaires, du conseil </a:t>
            </a:r>
            <a:r>
              <a:rPr lang="fr-FR" sz="1500" dirty="0" err="1">
                <a:solidFill>
                  <a:schemeClr val="bg1"/>
                </a:solidFill>
              </a:rPr>
              <a:t>constit</a:t>
            </a:r>
            <a:r>
              <a:rPr lang="fr-FR" sz="1500" dirty="0">
                <a:solidFill>
                  <a:schemeClr val="bg1"/>
                </a:solidFill>
              </a:rPr>
              <a:t>. ou de Macron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B099E2A-BB7F-0DAF-0109-4622FFF8DA47}"/>
              </a:ext>
            </a:extLst>
          </p:cNvPr>
          <p:cNvSpPr txBox="1"/>
          <p:nvPr/>
        </p:nvSpPr>
        <p:spPr>
          <a:xfrm>
            <a:off x="5853228" y="1733000"/>
            <a:ext cx="556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217EF1F-8312-5218-C24F-7F537AADDBC0}"/>
              </a:ext>
            </a:extLst>
          </p:cNvPr>
          <p:cNvSpPr txBox="1"/>
          <p:nvPr/>
        </p:nvSpPr>
        <p:spPr>
          <a:xfrm>
            <a:off x="5095666" y="1399624"/>
            <a:ext cx="17529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</a:rPr>
              <a:t>Phase 1 : 66k </a:t>
            </a:r>
            <a:r>
              <a:rPr lang="fr-FR" sz="1500" dirty="0" err="1">
                <a:solidFill>
                  <a:schemeClr val="bg1"/>
                </a:solidFill>
              </a:rPr>
              <a:t>sign</a:t>
            </a:r>
            <a:r>
              <a:rPr lang="fr-FR" sz="1500" dirty="0">
                <a:solidFill>
                  <a:schemeClr val="bg1"/>
                </a:solidFill>
              </a:rPr>
              <a:t>. 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B7DF097-1E04-8796-E4B4-15AC9E5DB495}"/>
              </a:ext>
            </a:extLst>
          </p:cNvPr>
          <p:cNvSpPr txBox="1"/>
          <p:nvPr/>
        </p:nvSpPr>
        <p:spPr>
          <a:xfrm>
            <a:off x="6671695" y="1409835"/>
            <a:ext cx="11691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</a:rPr>
              <a:t>Phase 2 = ?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C97CD2-C120-7C78-1066-2F0363D55EEB}"/>
              </a:ext>
            </a:extLst>
          </p:cNvPr>
          <p:cNvSpPr txBox="1"/>
          <p:nvPr/>
        </p:nvSpPr>
        <p:spPr>
          <a:xfrm>
            <a:off x="7485144" y="1667193"/>
            <a:ext cx="165249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</a:rPr>
              <a:t>Dépend de la </a:t>
            </a:r>
            <a:br>
              <a:rPr lang="fr-FR" sz="1500" dirty="0">
                <a:solidFill>
                  <a:schemeClr val="bg1"/>
                </a:solidFill>
              </a:rPr>
            </a:br>
            <a:r>
              <a:rPr lang="fr-FR" sz="1500" dirty="0">
                <a:solidFill>
                  <a:schemeClr val="bg1"/>
                </a:solidFill>
              </a:rPr>
              <a:t>bonne volonté des parlementaires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6EDABBA-D15B-BB77-4CF0-A55388A8C9BC}"/>
              </a:ext>
            </a:extLst>
          </p:cNvPr>
          <p:cNvSpPr txBox="1"/>
          <p:nvPr/>
        </p:nvSpPr>
        <p:spPr>
          <a:xfrm>
            <a:off x="6551149" y="3772687"/>
            <a:ext cx="26457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Moyen d'échange souverain, ne dépend que de nous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5 formateurs bénévoles, 30 commerces FR, + de 3000 pers.</a:t>
            </a:r>
            <a:br>
              <a:rPr lang="fr-FR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CCA37D3-A54C-FA44-84B4-8B38CAECDB3D}"/>
              </a:ext>
            </a:extLst>
          </p:cNvPr>
          <p:cNvSpPr txBox="1"/>
          <p:nvPr/>
        </p:nvSpPr>
        <p:spPr>
          <a:xfrm>
            <a:off x="6412506" y="4863921"/>
            <a:ext cx="29230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Déjà +de 1M€ levés, 1</a:t>
            </a:r>
            <a:r>
              <a:rPr lang="fr-FR" sz="1400" baseline="30000" dirty="0">
                <a:solidFill>
                  <a:schemeClr val="bg1"/>
                </a:solidFill>
              </a:rPr>
              <a:t>er</a:t>
            </a:r>
            <a:r>
              <a:rPr lang="fr-FR" sz="1400" dirty="0">
                <a:solidFill>
                  <a:schemeClr val="bg1"/>
                </a:solidFill>
              </a:rPr>
              <a:t> hameau résilient de 190 hectares à </a:t>
            </a:r>
            <a:r>
              <a:rPr lang="fr-FR" sz="1400" dirty="0" err="1">
                <a:solidFill>
                  <a:schemeClr val="bg1"/>
                </a:solidFill>
              </a:rPr>
              <a:t>Pecy</a:t>
            </a:r>
            <a:r>
              <a:rPr lang="fr-FR" sz="1400" dirty="0">
                <a:solidFill>
                  <a:schemeClr val="bg1"/>
                </a:solidFill>
              </a:rPr>
              <a:t> (77) en île de France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B763D6B-C56E-4206-C2C2-2BB4D74F2354}"/>
              </a:ext>
            </a:extLst>
          </p:cNvPr>
          <p:cNvSpPr txBox="1"/>
          <p:nvPr/>
        </p:nvSpPr>
        <p:spPr>
          <a:xfrm>
            <a:off x="1979098" y="5236480"/>
            <a:ext cx="412514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Avec @JuvingBrunet et la foncière FFL</a:t>
            </a:r>
            <a:r>
              <a:rPr kumimoji="0" lang="fr-F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6" descr="Google (Android 12L)">
            <a:extLst>
              <a:ext uri="{FF2B5EF4-FFF2-40B4-BE49-F238E27FC236}">
                <a16:creationId xmlns:a16="http://schemas.microsoft.com/office/drawing/2014/main" id="{D0B85775-59C8-D206-E043-97FD3BBEF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17" y="493213"/>
            <a:ext cx="453508" cy="45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C874458C-8424-4F3A-E5A3-F948EBC37B50}"/>
              </a:ext>
            </a:extLst>
          </p:cNvPr>
          <p:cNvSpPr txBox="1"/>
          <p:nvPr/>
        </p:nvSpPr>
        <p:spPr>
          <a:xfrm>
            <a:off x="2200496" y="858698"/>
            <a:ext cx="1967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18 oct. 2023</a:t>
            </a:r>
            <a:endParaRPr lang="en-US" sz="2000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99A3631-4566-A199-801B-95C4FD9E796A}"/>
              </a:ext>
            </a:extLst>
          </p:cNvPr>
          <p:cNvSpPr txBox="1"/>
          <p:nvPr/>
        </p:nvSpPr>
        <p:spPr>
          <a:xfrm>
            <a:off x="2594379" y="5824341"/>
            <a:ext cx="306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2200" b="1" dirty="0">
                <a:solidFill>
                  <a:schemeClr val="bg1">
                    <a:lumMod val="95000"/>
                  </a:schemeClr>
                </a:solidFill>
              </a:rPr>
              <a:t>BOYCOTT TRÈS CIBLÉ 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E4D93AE-2B4B-B21C-6592-0EE8F96B428C}"/>
              </a:ext>
            </a:extLst>
          </p:cNvPr>
          <p:cNvSpPr txBox="1"/>
          <p:nvPr/>
        </p:nvSpPr>
        <p:spPr>
          <a:xfrm>
            <a:off x="2931861" y="6148752"/>
            <a:ext cx="30680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500" dirty="0">
                <a:solidFill>
                  <a:prstClr val="white"/>
                </a:solidFill>
                <a:latin typeface="Calibri" panose="020F0502020204030204"/>
              </a:rPr>
              <a:t>av</a:t>
            </a:r>
            <a:r>
              <a:rPr kumimoji="0" lang="fr-FR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</a:t>
            </a: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@LaureGonlezamar 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C923FFC5-3F3C-6015-6A7E-3E32C3396834}"/>
              </a:ext>
            </a:extLst>
          </p:cNvPr>
          <p:cNvSpPr/>
          <p:nvPr/>
        </p:nvSpPr>
        <p:spPr>
          <a:xfrm>
            <a:off x="5802449" y="5903537"/>
            <a:ext cx="504000" cy="504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D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67E635AE-492F-3AF6-CAF5-CBA42B37F1E4}"/>
              </a:ext>
            </a:extLst>
          </p:cNvPr>
          <p:cNvSpPr/>
          <p:nvPr/>
        </p:nvSpPr>
        <p:spPr>
          <a:xfrm>
            <a:off x="6758341" y="5899690"/>
            <a:ext cx="504000" cy="5040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410CABD-92E8-7A70-C060-22EDC3B5B42B}"/>
              </a:ext>
            </a:extLst>
          </p:cNvPr>
          <p:cNvSpPr txBox="1"/>
          <p:nvPr/>
        </p:nvSpPr>
        <p:spPr>
          <a:xfrm>
            <a:off x="5803463" y="5826937"/>
            <a:ext cx="556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Manrope"/>
              </a:rPr>
              <a:t>✔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505E6EE-7B4E-1186-5F07-BDB97B92971E}"/>
              </a:ext>
            </a:extLst>
          </p:cNvPr>
          <p:cNvSpPr txBox="1"/>
          <p:nvPr/>
        </p:nvSpPr>
        <p:spPr>
          <a:xfrm>
            <a:off x="5441522" y="5580066"/>
            <a:ext cx="12258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</a:rPr>
              <a:t>Janv. 2021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D11057C-5C5F-E6D8-F46E-BA42D7CC73AD}"/>
              </a:ext>
            </a:extLst>
          </p:cNvPr>
          <p:cNvSpPr txBox="1"/>
          <p:nvPr/>
        </p:nvSpPr>
        <p:spPr>
          <a:xfrm>
            <a:off x="7326280" y="5671698"/>
            <a:ext cx="22032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Sur 1 enseigne précise. Face au </a:t>
            </a:r>
            <a:r>
              <a:rPr lang="fr-FR" sz="1400" dirty="0" err="1">
                <a:solidFill>
                  <a:schemeClr val="bg1"/>
                </a:solidFill>
              </a:rPr>
              <a:t>Pass</a:t>
            </a:r>
            <a:r>
              <a:rPr lang="fr-FR" sz="1400" dirty="0">
                <a:solidFill>
                  <a:schemeClr val="bg1"/>
                </a:solidFill>
              </a:rPr>
              <a:t>, le #BoycottLeclerc les a fait reculer en 1 semaine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55A1CF-E810-3FAF-B976-2546BAB9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9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7E6E3A1-7B24-8E68-88F6-AC8BBEEE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899" y="303773"/>
            <a:ext cx="9509704" cy="6276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D51830-FE65-1E4C-DCFA-D1449866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99" y="4012669"/>
            <a:ext cx="3746625" cy="2496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A09735-C41C-AC9B-58B6-0C13292AC9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38" y="602118"/>
            <a:ext cx="2332892" cy="620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0F42C5-81AB-B483-7BEC-AB28590594A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77" y="1479742"/>
            <a:ext cx="2364345" cy="23643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A136D39-6FB8-9CFF-D5AA-E1F363C0F8D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1" y="184891"/>
            <a:ext cx="4055556" cy="1670442"/>
          </a:xfrm>
          <a:prstGeom prst="rect">
            <a:avLst/>
          </a:prstGeom>
        </p:spPr>
      </p:pic>
      <p:pic>
        <p:nvPicPr>
          <p:cNvPr id="1032" name="Picture 8" descr="La fleur de Tiare, plus qu'un emblème… | Moana Voyages">
            <a:extLst>
              <a:ext uri="{FF2B5EF4-FFF2-40B4-BE49-F238E27FC236}">
                <a16:creationId xmlns:a16="http://schemas.microsoft.com/office/drawing/2014/main" id="{40FC1154-918B-37A1-A11D-EC626992C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9129" y="1055077"/>
            <a:ext cx="2934356" cy="22062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397465-96B0-2FEF-840A-D34900C7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41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EF6AD-D8AD-CD3D-CB0E-AA92D753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231" y="529696"/>
            <a:ext cx="6096990" cy="869909"/>
          </a:xfrm>
        </p:spPr>
        <p:txBody>
          <a:bodyPr/>
          <a:lstStyle/>
          <a:p>
            <a:pPr algn="ctr"/>
            <a:r>
              <a:rPr lang="fr-FR" dirty="0"/>
              <a:t>N'AYEZ. AUCUNE. LIMITE.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33BCAEF-65C1-4654-4D25-CA0AAD2EE7F0}"/>
              </a:ext>
            </a:extLst>
          </p:cNvPr>
          <p:cNvSpPr txBox="1">
            <a:spLocks/>
          </p:cNvSpPr>
          <p:nvPr/>
        </p:nvSpPr>
        <p:spPr>
          <a:xfrm>
            <a:off x="838200" y="2370076"/>
            <a:ext cx="10515600" cy="366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B8B8A6-2ABE-F02C-6BB3-0988D30859D3}"/>
              </a:ext>
            </a:extLst>
          </p:cNvPr>
          <p:cNvSpPr txBox="1"/>
          <p:nvPr/>
        </p:nvSpPr>
        <p:spPr>
          <a:xfrm>
            <a:off x="2740231" y="1964503"/>
            <a:ext cx="6097978" cy="3804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800"/>
              </a:lnSpc>
            </a:pPr>
            <a:r>
              <a:rPr lang="fr-FR" sz="11500" dirty="0">
                <a:latin typeface="Palace Script MT" panose="030303020206070C0B05" pitchFamily="66" charset="0"/>
              </a:rPr>
              <a:t>Rien n'arrête</a:t>
            </a:r>
          </a:p>
          <a:p>
            <a:pPr algn="ctr">
              <a:lnSpc>
                <a:spcPts val="6800"/>
              </a:lnSpc>
            </a:pPr>
            <a:r>
              <a:rPr lang="fr-FR" sz="11500" dirty="0">
                <a:latin typeface="Palace Script MT" panose="030303020206070C0B05" pitchFamily="66" charset="0"/>
              </a:rPr>
              <a:t>Une Idée</a:t>
            </a:r>
          </a:p>
          <a:p>
            <a:pPr algn="ctr">
              <a:lnSpc>
                <a:spcPts val="6800"/>
              </a:lnSpc>
            </a:pPr>
            <a:r>
              <a:rPr lang="fr-FR" sz="11500" dirty="0">
                <a:latin typeface="Palace Script MT" panose="030303020206070C0B05" pitchFamily="66" charset="0"/>
              </a:rPr>
              <a:t>Dont le temps</a:t>
            </a:r>
          </a:p>
          <a:p>
            <a:pPr algn="ctr">
              <a:lnSpc>
                <a:spcPts val="6800"/>
              </a:lnSpc>
            </a:pPr>
            <a:r>
              <a:rPr lang="fr-FR" sz="11500" dirty="0">
                <a:latin typeface="Palace Script MT" panose="030303020206070C0B05" pitchFamily="66" charset="0"/>
              </a:rPr>
              <a:t>Est venu</a:t>
            </a:r>
            <a:endParaRPr lang="en-US" sz="11500" dirty="0">
              <a:latin typeface="Palace Script MT" panose="030303020206070C0B05" pitchFamily="66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576238-54BC-A6AE-42C4-29D5A91AD721}"/>
              </a:ext>
            </a:extLst>
          </p:cNvPr>
          <p:cNvSpPr txBox="1"/>
          <p:nvPr/>
        </p:nvSpPr>
        <p:spPr>
          <a:xfrm rot="16200000">
            <a:off x="-1086534" y="3614545"/>
            <a:ext cx="326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accent5">
                    <a:lumMod val="50000"/>
                  </a:schemeClr>
                </a:solidFill>
              </a:rPr>
              <a:t>@SortieDeBanque – 09 Juin 23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8645EB3-37E6-E935-4727-1FDEBF828D2F}"/>
              </a:ext>
            </a:extLst>
          </p:cNvPr>
          <p:cNvSpPr txBox="1"/>
          <p:nvPr/>
        </p:nvSpPr>
        <p:spPr>
          <a:xfrm>
            <a:off x="4660323" y="6076142"/>
            <a:ext cx="2467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- Victor Hugo -</a:t>
            </a:r>
            <a:endParaRPr lang="en-US" sz="28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3FC8E9-203E-2AB6-1FB1-03DB8B1B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03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86958-99F6-4A70-EC17-71C330EE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106BA-C64E-2F71-E969-2C7DAD376687}"/>
              </a:ext>
            </a:extLst>
          </p:cNvPr>
          <p:cNvSpPr/>
          <p:nvPr/>
        </p:nvSpPr>
        <p:spPr>
          <a:xfrm>
            <a:off x="0" y="891541"/>
            <a:ext cx="722376" cy="5071110"/>
          </a:xfrm>
          <a:prstGeom prst="rect">
            <a:avLst/>
          </a:prstGeom>
          <a:solidFill>
            <a:srgbClr val="4C525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975526-B1BD-DB7D-6994-FBFB4CD46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690" y="1175168"/>
            <a:ext cx="1944948" cy="1951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419C37-BE7D-0636-304A-CCC8DB6CF07B}"/>
              </a:ext>
            </a:extLst>
          </p:cNvPr>
          <p:cNvSpPr/>
          <p:nvPr/>
        </p:nvSpPr>
        <p:spPr>
          <a:xfrm>
            <a:off x="7182682" y="3155227"/>
            <a:ext cx="48289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Twitter : </a:t>
            </a: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@SortieDeBanque</a:t>
            </a:r>
            <a:br>
              <a:rPr lang="fr-FR" sz="2800" b="1" dirty="0"/>
            </a:br>
            <a:r>
              <a:rPr lang="fr-FR" sz="2800" b="1" dirty="0"/>
              <a:t>Telegram : </a:t>
            </a:r>
            <a:r>
              <a:rPr lang="fr-FR" sz="2800" dirty="0"/>
              <a:t>@SortieDeBanque</a:t>
            </a:r>
            <a:br>
              <a:rPr lang="fr-FR" sz="2800" b="1" dirty="0"/>
            </a:br>
            <a:endParaRPr lang="fr-FR" sz="2800" b="1" dirty="0"/>
          </a:p>
          <a:p>
            <a:pPr algn="ctr"/>
            <a:r>
              <a:rPr lang="fr-FR" sz="2800" b="1" dirty="0"/>
              <a:t>Décentralisés : </a:t>
            </a:r>
            <a:r>
              <a:rPr lang="fr-FR" sz="2800" dirty="0">
                <a:hlinkClick r:id="rId4" action="ppaction://hlinkfile"/>
              </a:rPr>
              <a:t>linktr.ee/</a:t>
            </a:r>
            <a:r>
              <a:rPr lang="fr-FR" sz="2800" dirty="0" err="1">
                <a:hlinkClick r:id="rId4" action="ppaction://hlinkfile"/>
              </a:rPr>
              <a:t>SortieDeBanque</a:t>
            </a:r>
            <a:br>
              <a:rPr lang="fr-FR" sz="2800" b="1" dirty="0"/>
            </a:br>
            <a:r>
              <a:rPr lang="fr-FR" sz="2800" dirty="0" err="1"/>
              <a:t>Nostr</a:t>
            </a:r>
            <a:r>
              <a:rPr lang="fr-FR" sz="2800" dirty="0"/>
              <a:t>, Session..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7E0A001-C48E-A97E-22A7-3FE3B72C0B6C}"/>
              </a:ext>
            </a:extLst>
          </p:cNvPr>
          <p:cNvSpPr txBox="1">
            <a:spLocks/>
          </p:cNvSpPr>
          <p:nvPr/>
        </p:nvSpPr>
        <p:spPr>
          <a:xfrm>
            <a:off x="1023682" y="3427096"/>
            <a:ext cx="10515600" cy="20986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/>
              <a:t>Fin des slides</a:t>
            </a:r>
            <a:br>
              <a:rPr lang="fr-FR" sz="4200" dirty="0"/>
            </a:br>
            <a:r>
              <a:rPr lang="fr-FR" sz="4200" dirty="0"/>
              <a:t>mises à jour</a:t>
            </a:r>
            <a:br>
              <a:rPr lang="fr-FR" sz="4200" dirty="0"/>
            </a:br>
            <a:br>
              <a:rPr lang="fr-FR" sz="4200" dirty="0"/>
            </a:br>
            <a:r>
              <a:rPr lang="fr-FR" sz="3800" dirty="0"/>
              <a:t>Merci pour votre attention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241495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9825BA-06AB-17F6-D701-218F10F5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106BA-C64E-2F71-E969-2C7DAD376687}"/>
              </a:ext>
            </a:extLst>
          </p:cNvPr>
          <p:cNvSpPr/>
          <p:nvPr/>
        </p:nvSpPr>
        <p:spPr>
          <a:xfrm>
            <a:off x="0" y="891541"/>
            <a:ext cx="722376" cy="5071110"/>
          </a:xfrm>
          <a:prstGeom prst="rect">
            <a:avLst/>
          </a:prstGeom>
          <a:solidFill>
            <a:srgbClr val="4C525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975526-B1BD-DB7D-6994-FBFB4CD46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690" y="1175168"/>
            <a:ext cx="1944948" cy="1951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419C37-BE7D-0636-304A-CCC8DB6CF07B}"/>
              </a:ext>
            </a:extLst>
          </p:cNvPr>
          <p:cNvSpPr/>
          <p:nvPr/>
        </p:nvSpPr>
        <p:spPr>
          <a:xfrm>
            <a:off x="7182682" y="3155227"/>
            <a:ext cx="48289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Twitter : </a:t>
            </a:r>
            <a:r>
              <a:rPr lang="fr-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@SortieDeBanque</a:t>
            </a:r>
            <a:br>
              <a:rPr lang="fr-FR" sz="2800" b="1" dirty="0"/>
            </a:br>
            <a:r>
              <a:rPr lang="fr-FR" sz="2800" b="1" dirty="0"/>
              <a:t>Telegram : </a:t>
            </a:r>
            <a:r>
              <a:rPr lang="fr-FR" sz="2800" dirty="0"/>
              <a:t>@SortieDeBanque</a:t>
            </a:r>
            <a:br>
              <a:rPr lang="fr-FR" sz="2800" b="1" dirty="0"/>
            </a:br>
            <a:endParaRPr lang="fr-FR" sz="2800" b="1" dirty="0"/>
          </a:p>
          <a:p>
            <a:pPr algn="ctr"/>
            <a:r>
              <a:rPr lang="fr-FR" sz="2800" b="1" dirty="0"/>
              <a:t>Décentralisés : </a:t>
            </a:r>
            <a:r>
              <a:rPr lang="fr-FR" sz="2800" dirty="0">
                <a:hlinkClick r:id="rId4" action="ppaction://hlinkfile"/>
              </a:rPr>
              <a:t>linktr.ee/</a:t>
            </a:r>
            <a:r>
              <a:rPr lang="fr-FR" sz="2800" dirty="0" err="1">
                <a:hlinkClick r:id="rId4" action="ppaction://hlinkfile"/>
              </a:rPr>
              <a:t>SortieDeBanque</a:t>
            </a:r>
            <a:br>
              <a:rPr lang="fr-FR" sz="2800" b="1" dirty="0"/>
            </a:br>
            <a:r>
              <a:rPr lang="fr-FR" sz="2800" dirty="0" err="1"/>
              <a:t>Nostr</a:t>
            </a:r>
            <a:r>
              <a:rPr lang="fr-FR" sz="2800" dirty="0"/>
              <a:t>, Session..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E28CE59-0DC6-8D24-29F5-B1CCB9A2A4D8}"/>
              </a:ext>
            </a:extLst>
          </p:cNvPr>
          <p:cNvSpPr txBox="1">
            <a:spLocks/>
          </p:cNvSpPr>
          <p:nvPr/>
        </p:nvSpPr>
        <p:spPr>
          <a:xfrm>
            <a:off x="951092" y="1005485"/>
            <a:ext cx="7474390" cy="436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/>
              <a:t>End of updated slides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70104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ake Wallet - Cypher Market">
            <a:extLst>
              <a:ext uri="{FF2B5EF4-FFF2-40B4-BE49-F238E27FC236}">
                <a16:creationId xmlns:a16="http://schemas.microsoft.com/office/drawing/2014/main" id="{219D69A0-F860-C9D8-D4EA-B91DC908B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02" y="4642769"/>
            <a:ext cx="664351" cy="6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6DF043F-B49C-3FE8-C60B-818116452176}"/>
              </a:ext>
            </a:extLst>
          </p:cNvPr>
          <p:cNvSpPr txBox="1"/>
          <p:nvPr/>
        </p:nvSpPr>
        <p:spPr>
          <a:xfrm>
            <a:off x="2272175" y="2600679"/>
            <a:ext cx="3072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Relai ou Pocket :</a:t>
            </a:r>
            <a:endParaRPr lang="en-US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9DF6F37-8389-94D5-E927-1326BAC79355}"/>
              </a:ext>
            </a:extLst>
          </p:cNvPr>
          <p:cNvSpPr txBox="1"/>
          <p:nvPr/>
        </p:nvSpPr>
        <p:spPr>
          <a:xfrm>
            <a:off x="2450280" y="4716134"/>
            <a:ext cx="2171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Cake </a:t>
            </a:r>
            <a:r>
              <a:rPr lang="fr-FR" sz="2800" b="1" dirty="0" err="1"/>
              <a:t>Wallet</a:t>
            </a:r>
            <a:r>
              <a:rPr lang="fr-FR" sz="2800" b="1" dirty="0"/>
              <a:t> :</a:t>
            </a:r>
            <a:endParaRPr lang="en-US" sz="28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47C119-52FE-8649-110E-6A7C4D323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41" y="2211328"/>
            <a:ext cx="577439" cy="577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263045-F2EF-099B-EBB2-AE8DE0F7E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04" y="2562766"/>
            <a:ext cx="599908" cy="5999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BB5632-CAC5-0D12-D3FF-80E7A7969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668" y="4633265"/>
            <a:ext cx="584093" cy="584093"/>
          </a:xfrm>
          <a:prstGeom prst="rect">
            <a:avLst/>
          </a:prstGeom>
        </p:spPr>
      </p:pic>
      <p:pic>
        <p:nvPicPr>
          <p:cNvPr id="10" name="Picture 2" descr="Logo, logos, monero icon - Free download on Iconfinder">
            <a:extLst>
              <a:ext uri="{FF2B5EF4-FFF2-40B4-BE49-F238E27FC236}">
                <a16:creationId xmlns:a16="http://schemas.microsoft.com/office/drawing/2014/main" id="{FE44A0D3-F810-A2ED-2B97-37B92A03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817" y="4547092"/>
            <a:ext cx="670266" cy="67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135305C-EB83-71FE-FAAC-4D9975CF8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225" y="1137493"/>
            <a:ext cx="442228" cy="4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A2568C0-9181-DBD5-5A5A-1CA8248EE0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34" y="1157629"/>
            <a:ext cx="449010" cy="44901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943A8A6-681E-AD06-8CAA-FB1DC221C2EE}"/>
              </a:ext>
            </a:extLst>
          </p:cNvPr>
          <p:cNvSpPr txBox="1"/>
          <p:nvPr/>
        </p:nvSpPr>
        <p:spPr>
          <a:xfrm>
            <a:off x="2865074" y="1398304"/>
            <a:ext cx="1852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Phoenix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Wallet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CFB426-10CD-A801-931B-8CF2E56B04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97"/>
          <a:stretch/>
        </p:blipFill>
        <p:spPr>
          <a:xfrm>
            <a:off x="2257655" y="1294079"/>
            <a:ext cx="607419" cy="577781"/>
          </a:xfrm>
          <a:prstGeom prst="rect">
            <a:avLst/>
          </a:prstGeom>
        </p:spPr>
      </p:pic>
      <p:sp>
        <p:nvSpPr>
          <p:cNvPr id="16" name="Flèche : double flèche verticale 15">
            <a:extLst>
              <a:ext uri="{FF2B5EF4-FFF2-40B4-BE49-F238E27FC236}">
                <a16:creationId xmlns:a16="http://schemas.microsoft.com/office/drawing/2014/main" id="{698DB804-28EB-0BB7-61CD-C88F78A5831D}"/>
              </a:ext>
            </a:extLst>
          </p:cNvPr>
          <p:cNvSpPr/>
          <p:nvPr/>
        </p:nvSpPr>
        <p:spPr>
          <a:xfrm>
            <a:off x="5047041" y="3360864"/>
            <a:ext cx="318977" cy="1053482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FEAF3D0-6054-5D32-3EB3-9CEEED9C7AEE}"/>
              </a:ext>
            </a:extLst>
          </p:cNvPr>
          <p:cNvGrpSpPr/>
          <p:nvPr/>
        </p:nvGrpSpPr>
        <p:grpSpPr>
          <a:xfrm flipH="1">
            <a:off x="5460539" y="5217358"/>
            <a:ext cx="1241917" cy="584093"/>
            <a:chOff x="5573553" y="4460754"/>
            <a:chExt cx="1241917" cy="584093"/>
          </a:xfrm>
        </p:grpSpPr>
        <p:sp>
          <p:nvSpPr>
            <p:cNvPr id="18" name="Flèche : courbe vers le bas 17">
              <a:extLst>
                <a:ext uri="{FF2B5EF4-FFF2-40B4-BE49-F238E27FC236}">
                  <a16:creationId xmlns:a16="http://schemas.microsoft.com/office/drawing/2014/main" id="{C8887EAF-693C-D1C6-431E-84ABA097CA48}"/>
                </a:ext>
              </a:extLst>
            </p:cNvPr>
            <p:cNvSpPr/>
            <p:nvPr/>
          </p:nvSpPr>
          <p:spPr>
            <a:xfrm flipV="1">
              <a:off x="5730813" y="4515060"/>
              <a:ext cx="1084657" cy="432162"/>
            </a:xfrm>
            <a:prstGeom prst="curvedDownArrow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F9D2A1E-25B1-01BF-A68F-DCFD05764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73553" y="4460754"/>
              <a:ext cx="672977" cy="584093"/>
            </a:xfrm>
            <a:prstGeom prst="rect">
              <a:avLst/>
            </a:prstGeom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D00C99E7-9FFF-3DE8-ABEE-E98294943877}"/>
              </a:ext>
            </a:extLst>
          </p:cNvPr>
          <p:cNvSpPr txBox="1"/>
          <p:nvPr/>
        </p:nvSpPr>
        <p:spPr>
          <a:xfrm>
            <a:off x="2293750" y="3589206"/>
            <a:ext cx="265880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Bouton "Envoi" et </a:t>
            </a:r>
            <a:br>
              <a:rPr lang="fr-FR" sz="1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"Réception" directs</a:t>
            </a:r>
            <a:br>
              <a:rPr lang="fr-FR" sz="1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(frais Bitcoin : 0,10€ à 5€)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B6E8A84-4AAA-BB50-5D49-CDC7A0023697}"/>
              </a:ext>
            </a:extLst>
          </p:cNvPr>
          <p:cNvSpPr txBox="1"/>
          <p:nvPr/>
        </p:nvSpPr>
        <p:spPr>
          <a:xfrm>
            <a:off x="4401246" y="5801451"/>
            <a:ext cx="34475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Conversion dans l'app directement</a:t>
            </a:r>
            <a:br>
              <a:rPr lang="fr-FR" sz="1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avec le bouton "Echanger"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262EED1-B0BA-810E-02E0-053BFA8C002A}"/>
              </a:ext>
            </a:extLst>
          </p:cNvPr>
          <p:cNvSpPr txBox="1"/>
          <p:nvPr/>
        </p:nvSpPr>
        <p:spPr>
          <a:xfrm>
            <a:off x="6315477" y="3435046"/>
            <a:ext cx="21901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Conversion avec service</a:t>
            </a:r>
            <a:br>
              <a:rPr lang="fr-FR" sz="1600" dirty="0"/>
            </a:br>
            <a:r>
              <a:rPr lang="fr-FR" sz="1600" dirty="0">
                <a:hlinkClick r:id="rId10" action="ppaction://hlinkfile"/>
              </a:rPr>
              <a:t>MajesticBank.sc</a:t>
            </a:r>
            <a:br>
              <a:rPr lang="fr-FR" sz="1600" dirty="0"/>
            </a:br>
            <a:r>
              <a:rPr lang="fr-FR" sz="1600" dirty="0"/>
              <a:t>ou </a:t>
            </a:r>
            <a:r>
              <a:rPr lang="fr-FR" sz="1600" dirty="0">
                <a:hlinkClick r:id="rId11" action="ppaction://hlinkfile"/>
              </a:rPr>
              <a:t>FixedFloat.com</a:t>
            </a:r>
            <a:endParaRPr lang="en-US" sz="1600" dirty="0"/>
          </a:p>
        </p:txBody>
      </p:sp>
      <p:sp>
        <p:nvSpPr>
          <p:cNvPr id="28" name="Flèche : double flèche verticale 27">
            <a:extLst>
              <a:ext uri="{FF2B5EF4-FFF2-40B4-BE49-F238E27FC236}">
                <a16:creationId xmlns:a16="http://schemas.microsoft.com/office/drawing/2014/main" id="{0952B863-7109-1209-C0CF-5817F7C8B638}"/>
              </a:ext>
            </a:extLst>
          </p:cNvPr>
          <p:cNvSpPr/>
          <p:nvPr/>
        </p:nvSpPr>
        <p:spPr>
          <a:xfrm rot="19502820">
            <a:off x="5876523" y="3221091"/>
            <a:ext cx="304614" cy="1343725"/>
          </a:xfrm>
          <a:prstGeom prst="upDown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èche : haut 28">
            <a:extLst>
              <a:ext uri="{FF2B5EF4-FFF2-40B4-BE49-F238E27FC236}">
                <a16:creationId xmlns:a16="http://schemas.microsoft.com/office/drawing/2014/main" id="{D289A005-6B46-4212-B8BB-40F650C77521}"/>
              </a:ext>
            </a:extLst>
          </p:cNvPr>
          <p:cNvSpPr/>
          <p:nvPr/>
        </p:nvSpPr>
        <p:spPr>
          <a:xfrm>
            <a:off x="5035193" y="1720592"/>
            <a:ext cx="318977" cy="599908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èche : courbe vers le bas 30">
            <a:extLst>
              <a:ext uri="{FF2B5EF4-FFF2-40B4-BE49-F238E27FC236}">
                <a16:creationId xmlns:a16="http://schemas.microsoft.com/office/drawing/2014/main" id="{9D0BCA2E-B0B4-82B7-2F4F-51E7D85FD628}"/>
              </a:ext>
            </a:extLst>
          </p:cNvPr>
          <p:cNvSpPr/>
          <p:nvPr/>
        </p:nvSpPr>
        <p:spPr>
          <a:xfrm rot="10800000" flipH="1" flipV="1">
            <a:off x="5181798" y="744274"/>
            <a:ext cx="973850" cy="297211"/>
          </a:xfrm>
          <a:prstGeom prst="curvedDownArrow">
            <a:avLst/>
          </a:prstGeom>
          <a:solidFill>
            <a:srgbClr val="C5E0B4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E45CAA1-2D8E-858B-9D57-C32ADDB5C329}"/>
              </a:ext>
            </a:extLst>
          </p:cNvPr>
          <p:cNvSpPr txBox="1"/>
          <p:nvPr/>
        </p:nvSpPr>
        <p:spPr>
          <a:xfrm>
            <a:off x="4895373" y="406170"/>
            <a:ext cx="18030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Conversion auto</a:t>
            </a:r>
            <a:endParaRPr lang="en-US" sz="1600" dirty="0"/>
          </a:p>
        </p:txBody>
      </p:sp>
      <p:sp>
        <p:nvSpPr>
          <p:cNvPr id="35" name="Flèche : haut 34">
            <a:extLst>
              <a:ext uri="{FF2B5EF4-FFF2-40B4-BE49-F238E27FC236}">
                <a16:creationId xmlns:a16="http://schemas.microsoft.com/office/drawing/2014/main" id="{E4024A7C-0F79-627C-237C-A878D507C41A}"/>
              </a:ext>
            </a:extLst>
          </p:cNvPr>
          <p:cNvSpPr/>
          <p:nvPr/>
        </p:nvSpPr>
        <p:spPr>
          <a:xfrm rot="12757418">
            <a:off x="5650977" y="1701873"/>
            <a:ext cx="216000" cy="656601"/>
          </a:xfrm>
          <a:prstGeom prst="up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B27A601-884C-B213-203B-31AFDBF66F20}"/>
              </a:ext>
            </a:extLst>
          </p:cNvPr>
          <p:cNvSpPr txBox="1"/>
          <p:nvPr/>
        </p:nvSpPr>
        <p:spPr>
          <a:xfrm>
            <a:off x="6521536" y="1085335"/>
            <a:ext cx="1803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Bitcoin</a:t>
            </a:r>
            <a:br>
              <a:rPr lang="fr-FR" sz="1400" dirty="0"/>
            </a:br>
            <a:r>
              <a:rPr lang="fr-FR" sz="1400" dirty="0"/>
              <a:t>Lightning (LN)</a:t>
            </a:r>
            <a:endParaRPr lang="en-US" sz="14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240219F-9725-6DF9-77A5-5C0EAD17FE98}"/>
              </a:ext>
            </a:extLst>
          </p:cNvPr>
          <p:cNvSpPr txBox="1"/>
          <p:nvPr/>
        </p:nvSpPr>
        <p:spPr>
          <a:xfrm>
            <a:off x="6029917" y="1797280"/>
            <a:ext cx="1803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Conversion avec</a:t>
            </a:r>
            <a:br>
              <a:rPr lang="fr-FR" sz="1400" dirty="0"/>
            </a:br>
            <a:r>
              <a:rPr lang="fr-FR" sz="1400" dirty="0">
                <a:hlinkClick r:id="rId11" action="ppaction://hlinkfile"/>
              </a:rPr>
              <a:t>FixedFloat.com</a:t>
            </a:r>
            <a:endParaRPr lang="en-US" sz="14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47FE2EE-3E34-397E-DBB5-1A2188AD37EB}"/>
              </a:ext>
            </a:extLst>
          </p:cNvPr>
          <p:cNvSpPr txBox="1"/>
          <p:nvPr/>
        </p:nvSpPr>
        <p:spPr>
          <a:xfrm>
            <a:off x="2350001" y="1874570"/>
            <a:ext cx="26588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Bouton "Recevoir" direct</a:t>
            </a:r>
            <a:br>
              <a:rPr lang="fr-FR" sz="1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(frais Bitcoin la 1</a:t>
            </a:r>
            <a:r>
              <a:rPr lang="fr-FR" sz="1200" baseline="30000" dirty="0">
                <a:solidFill>
                  <a:schemeClr val="accent6">
                    <a:lumMod val="75000"/>
                  </a:schemeClr>
                </a:solidFill>
              </a:rPr>
              <a:t>ère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 fois)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B8539A-8C48-612C-DC63-BDCEFE30B341}"/>
              </a:ext>
            </a:extLst>
          </p:cNvPr>
          <p:cNvSpPr/>
          <p:nvPr/>
        </p:nvSpPr>
        <p:spPr>
          <a:xfrm>
            <a:off x="93811" y="400423"/>
            <a:ext cx="4861682" cy="2191632"/>
          </a:xfrm>
          <a:prstGeom prst="rect">
            <a:avLst/>
          </a:prstGeom>
          <a:solidFill>
            <a:srgbClr val="FFFFFF">
              <a:alpha val="27059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èche : double flèche horizontale 39">
            <a:extLst>
              <a:ext uri="{FF2B5EF4-FFF2-40B4-BE49-F238E27FC236}">
                <a16:creationId xmlns:a16="http://schemas.microsoft.com/office/drawing/2014/main" id="{684E087C-CC28-3BF5-CEDD-D619447B2358}"/>
              </a:ext>
            </a:extLst>
          </p:cNvPr>
          <p:cNvSpPr/>
          <p:nvPr/>
        </p:nvSpPr>
        <p:spPr>
          <a:xfrm>
            <a:off x="7557847" y="4727430"/>
            <a:ext cx="830997" cy="25963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EFD91AE-82C3-8ED2-0A61-F5BD28D0F03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28" y="4509992"/>
            <a:ext cx="670266" cy="67026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CD02AB04-0297-F467-0DB2-69ED4A7A514D}"/>
              </a:ext>
            </a:extLst>
          </p:cNvPr>
          <p:cNvSpPr txBox="1"/>
          <p:nvPr/>
        </p:nvSpPr>
        <p:spPr>
          <a:xfrm>
            <a:off x="7287921" y="5045046"/>
            <a:ext cx="1444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Conversion sur</a:t>
            </a:r>
            <a:br>
              <a:rPr lang="fr-F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Gchange.fr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1C7CCB7-EA20-BFFC-BE51-DD8EAD02A3FE}"/>
              </a:ext>
            </a:extLst>
          </p:cNvPr>
          <p:cNvSpPr txBox="1"/>
          <p:nvPr/>
        </p:nvSpPr>
        <p:spPr>
          <a:xfrm>
            <a:off x="8420940" y="5216642"/>
            <a:ext cx="970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June (G1)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8DD15FE-B2D8-17DD-6A5B-B0EE6C64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34" y="2887783"/>
            <a:ext cx="577439" cy="577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" dist="355600" dir="7020000" sx="135000" sy="135000" algn="ctr" rotWithShape="0">
              <a:schemeClr val="bg1">
                <a:alpha val="0"/>
              </a:scheme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24119D2-1D3D-0FB1-0A4E-EDDEF7A7EF66}"/>
              </a:ext>
            </a:extLst>
          </p:cNvPr>
          <p:cNvSpPr txBox="1"/>
          <p:nvPr/>
        </p:nvSpPr>
        <p:spPr>
          <a:xfrm>
            <a:off x="1240605" y="307288"/>
            <a:ext cx="3341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Jongler entre les moyens d'échange résilients</a:t>
            </a:r>
            <a:endParaRPr lang="fr-FR" sz="2000" b="1" dirty="0">
              <a:solidFill>
                <a:srgbClr val="F7931A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EEBF4C-4A93-AEB6-41D2-D4ACC880ED75}"/>
              </a:ext>
            </a:extLst>
          </p:cNvPr>
          <p:cNvSpPr txBox="1"/>
          <p:nvPr/>
        </p:nvSpPr>
        <p:spPr>
          <a:xfrm>
            <a:off x="2323682" y="3027109"/>
            <a:ext cx="225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achat en € dans l'app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AE5C3D-53ED-181F-7474-5DBFF06A4854}"/>
              </a:ext>
            </a:extLst>
          </p:cNvPr>
          <p:cNvSpPr txBox="1"/>
          <p:nvPr/>
        </p:nvSpPr>
        <p:spPr>
          <a:xfrm>
            <a:off x="6928283" y="4364806"/>
            <a:ext cx="8073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 err="1"/>
              <a:t>Monero</a:t>
            </a:r>
            <a:endParaRPr lang="fr-FR" sz="1400" b="1" dirty="0"/>
          </a:p>
          <a:p>
            <a:pPr algn="ctr"/>
            <a:r>
              <a:rPr lang="fr-FR" sz="1200" b="1" dirty="0"/>
              <a:t>(XMR)</a:t>
            </a:r>
            <a:endParaRPr lang="en-US" sz="1200" b="1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5D107993-96C2-7BEA-EC28-BCBD7143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48</a:t>
            </a:fld>
            <a:endParaRPr lang="en-US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E4C05293-864F-FDA2-9D7C-AB020F512054}"/>
              </a:ext>
            </a:extLst>
          </p:cNvPr>
          <p:cNvSpPr txBox="1">
            <a:spLocks/>
          </p:cNvSpPr>
          <p:nvPr/>
        </p:nvSpPr>
        <p:spPr>
          <a:xfrm>
            <a:off x="7905095" y="1072967"/>
            <a:ext cx="2409341" cy="1383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Attention Phoenix pourrait être arrêté dès 2025 </a:t>
            </a:r>
            <a:br>
              <a:rPr lang="fr-F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service non souverain !</a:t>
            </a:r>
          </a:p>
          <a:p>
            <a:pPr algn="ctr"/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br>
              <a:rPr lang="fr-F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</a:t>
            </a:r>
            <a:br>
              <a:rPr lang="fr-F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600" b="1" dirty="0">
                <a:solidFill>
                  <a:schemeClr val="bg2">
                    <a:lumMod val="75000"/>
                  </a:schemeClr>
                </a:solidFill>
              </a:rPr>
              <a:t>En date du 05/2024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71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6DF043F-B49C-3FE8-C60B-818116452176}"/>
              </a:ext>
            </a:extLst>
          </p:cNvPr>
          <p:cNvSpPr txBox="1"/>
          <p:nvPr/>
        </p:nvSpPr>
        <p:spPr>
          <a:xfrm>
            <a:off x="2032145" y="4155159"/>
            <a:ext cx="3072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Relai ou Pocket :</a:t>
            </a:r>
            <a:endParaRPr lang="en-US" sz="2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47C119-52FE-8649-110E-6A7C4D32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82" y="4976786"/>
            <a:ext cx="577439" cy="577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263045-F2EF-099B-EBB2-AE8DE0F7E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74" y="4117246"/>
            <a:ext cx="599908" cy="59990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135305C-EB83-71FE-FAAC-4D9975CF8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515" y="2691973"/>
            <a:ext cx="535908" cy="5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A2568C0-9181-DBD5-5A5A-1CA8248EE0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04" y="2712109"/>
            <a:ext cx="449010" cy="44901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943A8A6-681E-AD06-8CAA-FB1DC221C2EE}"/>
              </a:ext>
            </a:extLst>
          </p:cNvPr>
          <p:cNvSpPr txBox="1"/>
          <p:nvPr/>
        </p:nvSpPr>
        <p:spPr>
          <a:xfrm>
            <a:off x="2707732" y="2791787"/>
            <a:ext cx="1999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Phoenix </a:t>
            </a:r>
            <a:r>
              <a:rPr lang="fr-FR" sz="2000" b="1" dirty="0" err="1">
                <a:solidFill>
                  <a:schemeClr val="accent5">
                    <a:lumMod val="50000"/>
                  </a:schemeClr>
                </a:solidFill>
              </a:rPr>
              <a:t>Wallet</a:t>
            </a: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 :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CFB426-10CD-A801-931B-8CF2E56B04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97"/>
          <a:stretch/>
        </p:blipFill>
        <p:spPr>
          <a:xfrm>
            <a:off x="2181269" y="2736559"/>
            <a:ext cx="607419" cy="577781"/>
          </a:xfrm>
          <a:prstGeom prst="rect">
            <a:avLst/>
          </a:prstGeom>
        </p:spPr>
      </p:pic>
      <p:sp>
        <p:nvSpPr>
          <p:cNvPr id="29" name="Flèche : haut 28">
            <a:extLst>
              <a:ext uri="{FF2B5EF4-FFF2-40B4-BE49-F238E27FC236}">
                <a16:creationId xmlns:a16="http://schemas.microsoft.com/office/drawing/2014/main" id="{D289A005-6B46-4212-B8BB-40F650C77521}"/>
              </a:ext>
            </a:extLst>
          </p:cNvPr>
          <p:cNvSpPr/>
          <p:nvPr/>
        </p:nvSpPr>
        <p:spPr>
          <a:xfrm>
            <a:off x="4795163" y="3275072"/>
            <a:ext cx="318977" cy="669458"/>
          </a:xfrm>
          <a:prstGeom prst="upArrow">
            <a:avLst/>
          </a:prstGeom>
          <a:solidFill>
            <a:srgbClr val="A9D18E"/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èche : courbe vers le bas 30">
            <a:extLst>
              <a:ext uri="{FF2B5EF4-FFF2-40B4-BE49-F238E27FC236}">
                <a16:creationId xmlns:a16="http://schemas.microsoft.com/office/drawing/2014/main" id="{9D0BCA2E-B0B4-82B7-2F4F-51E7D85FD628}"/>
              </a:ext>
            </a:extLst>
          </p:cNvPr>
          <p:cNvSpPr/>
          <p:nvPr/>
        </p:nvSpPr>
        <p:spPr>
          <a:xfrm rot="10800000" flipH="1" flipV="1">
            <a:off x="4941768" y="2298754"/>
            <a:ext cx="973850" cy="297211"/>
          </a:xfrm>
          <a:prstGeom prst="curvedDownArrow">
            <a:avLst/>
          </a:prstGeom>
          <a:solidFill>
            <a:srgbClr val="C5E0B4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E45CAA1-2D8E-858B-9D57-C32ADDB5C329}"/>
              </a:ext>
            </a:extLst>
          </p:cNvPr>
          <p:cNvSpPr txBox="1"/>
          <p:nvPr/>
        </p:nvSpPr>
        <p:spPr>
          <a:xfrm>
            <a:off x="4655343" y="1960650"/>
            <a:ext cx="18030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  <a:t>Conversion auto !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Flèche : haut 34">
            <a:extLst>
              <a:ext uri="{FF2B5EF4-FFF2-40B4-BE49-F238E27FC236}">
                <a16:creationId xmlns:a16="http://schemas.microsoft.com/office/drawing/2014/main" id="{E4024A7C-0F79-627C-237C-A878D507C41A}"/>
              </a:ext>
            </a:extLst>
          </p:cNvPr>
          <p:cNvSpPr/>
          <p:nvPr/>
        </p:nvSpPr>
        <p:spPr>
          <a:xfrm rot="12757418">
            <a:off x="5410435" y="3346971"/>
            <a:ext cx="216000" cy="656601"/>
          </a:xfrm>
          <a:prstGeom prst="upArrow">
            <a:avLst/>
          </a:prstGeom>
          <a:pattFill prst="lt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240219F-9725-6DF9-77A5-5C0EAD17FE98}"/>
              </a:ext>
            </a:extLst>
          </p:cNvPr>
          <p:cNvSpPr txBox="1"/>
          <p:nvPr/>
        </p:nvSpPr>
        <p:spPr>
          <a:xfrm>
            <a:off x="5789887" y="3351760"/>
            <a:ext cx="1803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Conversion avec</a:t>
            </a:r>
            <a:br>
              <a:rPr lang="fr-FR" sz="1400" dirty="0"/>
            </a:br>
            <a:r>
              <a:rPr lang="fr-FR" sz="1400" dirty="0">
                <a:hlinkClick r:id="rId6" action="ppaction://hlinkfile"/>
              </a:rPr>
              <a:t>FixedFloat.com</a:t>
            </a:r>
            <a:endParaRPr lang="en-US" sz="14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47FE2EE-3E34-397E-DBB5-1A2188AD37EB}"/>
              </a:ext>
            </a:extLst>
          </p:cNvPr>
          <p:cNvSpPr txBox="1"/>
          <p:nvPr/>
        </p:nvSpPr>
        <p:spPr>
          <a:xfrm>
            <a:off x="1986311" y="3237234"/>
            <a:ext cx="26588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Bouton "Recevoir" direct</a:t>
            </a:r>
            <a:br>
              <a:rPr lang="fr-FR" sz="1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(frais Bitcoin la 1</a:t>
            </a:r>
            <a:r>
              <a:rPr lang="fr-FR" sz="1400" baseline="30000" dirty="0">
                <a:solidFill>
                  <a:schemeClr val="accent6">
                    <a:lumMod val="75000"/>
                  </a:schemeClr>
                </a:solidFill>
              </a:rPr>
              <a:t>ère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 fois)</a:t>
            </a:r>
          </a:p>
          <a:p>
            <a:pPr algn="r"/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de 0,20 à 20€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8DD15FE-B2D8-17DD-6A5B-B0EE6C64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28" y="4981832"/>
            <a:ext cx="577439" cy="577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" dist="355600" dir="7020000" sx="135000" sy="135000" algn="ctr" rotWithShape="0">
              <a:schemeClr val="bg1">
                <a:alpha val="0"/>
              </a:scheme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24119D2-1D3D-0FB1-0A4E-EDDEF7A7EF66}"/>
              </a:ext>
            </a:extLst>
          </p:cNvPr>
          <p:cNvSpPr txBox="1"/>
          <p:nvPr/>
        </p:nvSpPr>
        <p:spPr>
          <a:xfrm>
            <a:off x="1639017" y="1761312"/>
            <a:ext cx="3006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Jongler entre les moyens d'échange - débutant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EEBF4C-4A93-AEB6-41D2-D4ACC880ED75}"/>
              </a:ext>
            </a:extLst>
          </p:cNvPr>
          <p:cNvSpPr txBox="1"/>
          <p:nvPr/>
        </p:nvSpPr>
        <p:spPr>
          <a:xfrm>
            <a:off x="2197054" y="4579500"/>
            <a:ext cx="225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achat en € dans l'app</a:t>
            </a:r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EADB77E-B947-23BA-30E3-EA74EC578BC7}"/>
              </a:ext>
            </a:extLst>
          </p:cNvPr>
          <p:cNvGrpSpPr/>
          <p:nvPr/>
        </p:nvGrpSpPr>
        <p:grpSpPr>
          <a:xfrm flipV="1">
            <a:off x="7141812" y="2742235"/>
            <a:ext cx="1029689" cy="1562482"/>
            <a:chOff x="7991476" y="3609164"/>
            <a:chExt cx="1029689" cy="1562482"/>
          </a:xfrm>
        </p:grpSpPr>
        <p:sp>
          <p:nvSpPr>
            <p:cNvPr id="17" name="Flèche : virage 16">
              <a:extLst>
                <a:ext uri="{FF2B5EF4-FFF2-40B4-BE49-F238E27FC236}">
                  <a16:creationId xmlns:a16="http://schemas.microsoft.com/office/drawing/2014/main" id="{E108E224-607D-1822-E909-46FDFB352443}"/>
                </a:ext>
              </a:extLst>
            </p:cNvPr>
            <p:cNvSpPr/>
            <p:nvPr/>
          </p:nvSpPr>
          <p:spPr>
            <a:xfrm rot="7972230" flipH="1">
              <a:off x="7973626" y="4124107"/>
              <a:ext cx="1562482" cy="532596"/>
            </a:xfrm>
            <a:prstGeom prst="bentArrow">
              <a:avLst>
                <a:gd name="adj1" fmla="val 25000"/>
                <a:gd name="adj2" fmla="val 30751"/>
                <a:gd name="adj3" fmla="val 48003"/>
                <a:gd name="adj4" fmla="val 8174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C01A6E-C3E3-6E51-A89A-93248DFDC22C}"/>
                </a:ext>
              </a:extLst>
            </p:cNvPr>
            <p:cNvSpPr/>
            <p:nvPr/>
          </p:nvSpPr>
          <p:spPr>
            <a:xfrm>
              <a:off x="7991476" y="4622507"/>
              <a:ext cx="345298" cy="4142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72F4C14-7C8A-9008-40AC-56A880BFDC76}"/>
              </a:ext>
            </a:extLst>
          </p:cNvPr>
          <p:cNvGrpSpPr/>
          <p:nvPr/>
        </p:nvGrpSpPr>
        <p:grpSpPr>
          <a:xfrm>
            <a:off x="8138296" y="4010001"/>
            <a:ext cx="1844371" cy="1178298"/>
            <a:chOff x="8700526" y="2411083"/>
            <a:chExt cx="2075804" cy="1326152"/>
          </a:xfrm>
        </p:grpSpPr>
        <p:pic>
          <p:nvPicPr>
            <p:cNvPr id="30" name="Picture 16">
              <a:extLst>
                <a:ext uri="{FF2B5EF4-FFF2-40B4-BE49-F238E27FC236}">
                  <a16:creationId xmlns:a16="http://schemas.microsoft.com/office/drawing/2014/main" id="{0454EC37-AD2A-FBC0-A4EF-60987AD04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538" y="2411083"/>
              <a:ext cx="1116792" cy="1116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24BC8E46-A133-0AD9-8835-CA51810F9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0526" y="2581723"/>
              <a:ext cx="1104304" cy="1155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2B572AEE-F7AC-4B1B-D910-413464629CCA}"/>
              </a:ext>
            </a:extLst>
          </p:cNvPr>
          <p:cNvSpPr txBox="1"/>
          <p:nvPr/>
        </p:nvSpPr>
        <p:spPr>
          <a:xfrm>
            <a:off x="8305652" y="3380034"/>
            <a:ext cx="2636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Votre commerçant</a:t>
            </a:r>
            <a:br>
              <a:rPr lang="fr-FR" b="1" dirty="0"/>
            </a:br>
            <a:r>
              <a:rPr lang="fr-FR" b="1" dirty="0"/>
              <a:t> local : </a:t>
            </a:r>
            <a:r>
              <a:rPr lang="fr-FR" b="1" u="sng" dirty="0">
                <a:solidFill>
                  <a:schemeClr val="accent1"/>
                </a:solidFill>
              </a:rPr>
              <a:t>btcmap.org</a:t>
            </a:r>
            <a:endParaRPr lang="en-US" b="1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A9F0C92-2A9C-147B-E7EA-47CA0753E50B}"/>
              </a:ext>
            </a:extLst>
          </p:cNvPr>
          <p:cNvSpPr txBox="1"/>
          <p:nvPr/>
        </p:nvSpPr>
        <p:spPr>
          <a:xfrm>
            <a:off x="8581022" y="5068096"/>
            <a:ext cx="205014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... ou en ligne !</a:t>
            </a:r>
            <a:br>
              <a:rPr lang="fr-FR" b="1" dirty="0"/>
            </a:br>
            <a:r>
              <a:rPr lang="fr-FR" sz="1600" dirty="0"/>
              <a:t> </a:t>
            </a:r>
            <a:r>
              <a:rPr lang="fr-FR" sz="1600" u="sng" dirty="0">
                <a:solidFill>
                  <a:schemeClr val="accent1"/>
                </a:solidFill>
              </a:rPr>
              <a:t>cryptwerk.com</a:t>
            </a:r>
          </a:p>
          <a:p>
            <a:r>
              <a:rPr lang="fr-FR" sz="1600" u="sng" dirty="0">
                <a:solidFill>
                  <a:schemeClr val="accent1"/>
                </a:solidFill>
                <a:hlinkClick r:id="rId12" action="ppaction://hlinkfile"/>
              </a:rPr>
              <a:t>Kycnot.me</a:t>
            </a:r>
            <a:r>
              <a:rPr lang="fr-FR" sz="1600" dirty="0">
                <a:solidFill>
                  <a:schemeClr val="accent1"/>
                </a:solidFill>
                <a:hlinkClick r:id="rId12" action="ppaction://hlinkfile"/>
              </a:rPr>
              <a:t> </a:t>
            </a:r>
            <a:r>
              <a:rPr lang="fr-FR" sz="1600" dirty="0"/>
              <a:t>etc.</a:t>
            </a:r>
            <a:endParaRPr lang="en-US" u="sng" dirty="0">
              <a:solidFill>
                <a:schemeClr val="accent1"/>
              </a:solidFill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C4D72F13-EACD-F4F4-D852-3F0B2FE9B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050" y="2783481"/>
            <a:ext cx="970746" cy="338224"/>
          </a:xfrm>
          <a:prstGeom prst="rect">
            <a:avLst/>
          </a:prstGeom>
        </p:spPr>
      </p:pic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00620F37-38FC-C152-963C-D914A81D6F7A}"/>
              </a:ext>
            </a:extLst>
          </p:cNvPr>
          <p:cNvSpPr/>
          <p:nvPr/>
        </p:nvSpPr>
        <p:spPr>
          <a:xfrm rot="10800000" flipH="1" flipV="1">
            <a:off x="7487111" y="2737450"/>
            <a:ext cx="992040" cy="288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B27A601-884C-B213-203B-31AFDBF66F20}"/>
              </a:ext>
            </a:extLst>
          </p:cNvPr>
          <p:cNvSpPr txBox="1"/>
          <p:nvPr/>
        </p:nvSpPr>
        <p:spPr>
          <a:xfrm>
            <a:off x="6223842" y="2650374"/>
            <a:ext cx="18030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1" dirty="0"/>
              <a:t>Bitcoin</a:t>
            </a:r>
            <a:br>
              <a:rPr lang="fr-FR" sz="1500" b="1" dirty="0"/>
            </a:br>
            <a:r>
              <a:rPr lang="fr-FR" sz="1500" b="1" dirty="0"/>
              <a:t>Lightning (LN)</a:t>
            </a:r>
            <a:endParaRPr lang="en-US" sz="1500" b="1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2BFA1DB-4816-33D9-EFD6-E60F1C3344A1}"/>
              </a:ext>
            </a:extLst>
          </p:cNvPr>
          <p:cNvSpPr txBox="1"/>
          <p:nvPr/>
        </p:nvSpPr>
        <p:spPr>
          <a:xfrm>
            <a:off x="8511456" y="2506460"/>
            <a:ext cx="2012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Cartes </a:t>
            </a:r>
            <a:r>
              <a:rPr lang="fr-FR" b="1" dirty="0" err="1"/>
              <a:t>pré-payées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2C8C30-7700-F04B-A73E-59C5205BD455}"/>
              </a:ext>
            </a:extLst>
          </p:cNvPr>
          <p:cNvSpPr txBox="1"/>
          <p:nvPr/>
        </p:nvSpPr>
        <p:spPr>
          <a:xfrm>
            <a:off x="7999882" y="1622586"/>
            <a:ext cx="263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i="1" dirty="0">
                <a:solidFill>
                  <a:srgbClr val="8BA870"/>
                </a:solidFill>
                <a:latin typeface="French Script MT" panose="03020402040607040605" pitchFamily="66" charset="0"/>
              </a:rPr>
              <a:t>La vraie vie</a:t>
            </a:r>
            <a:endParaRPr lang="en-US" sz="4000" i="1" dirty="0">
              <a:solidFill>
                <a:srgbClr val="8BA870"/>
              </a:solidFill>
              <a:latin typeface="French Script MT" panose="03020402040607040605" pitchFamily="66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DBDCA65-51E1-2202-55ED-EFDDBB17513B}"/>
              </a:ext>
            </a:extLst>
          </p:cNvPr>
          <p:cNvSpPr txBox="1"/>
          <p:nvPr/>
        </p:nvSpPr>
        <p:spPr>
          <a:xfrm>
            <a:off x="4556227" y="4764166"/>
            <a:ext cx="8073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Bitcoin</a:t>
            </a:r>
            <a:r>
              <a:rPr lang="fr-FR" sz="1400" b="1" dirty="0"/>
              <a:t> (BTC)</a:t>
            </a:r>
            <a:endParaRPr lang="en-US" sz="1200" b="1" dirty="0"/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4D1CEB90-1797-A247-78D4-DA267C74E7A7}"/>
              </a:ext>
            </a:extLst>
          </p:cNvPr>
          <p:cNvSpPr/>
          <p:nvPr/>
        </p:nvSpPr>
        <p:spPr>
          <a:xfrm rot="10800000" flipH="1" flipV="1">
            <a:off x="1580461" y="4292171"/>
            <a:ext cx="364597" cy="38620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83255C1E-9311-12A5-6910-79F7BB638225}"/>
              </a:ext>
            </a:extLst>
          </p:cNvPr>
          <p:cNvGrpSpPr/>
          <p:nvPr/>
        </p:nvGrpSpPr>
        <p:grpSpPr>
          <a:xfrm>
            <a:off x="632255" y="4003344"/>
            <a:ext cx="895724" cy="932354"/>
            <a:chOff x="838196" y="2780617"/>
            <a:chExt cx="1080000" cy="1124166"/>
          </a:xfrm>
        </p:grpSpPr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C97EC32A-7D38-DD75-9AD4-BF2A6EF4F45C}"/>
                </a:ext>
              </a:extLst>
            </p:cNvPr>
            <p:cNvGrpSpPr/>
            <p:nvPr/>
          </p:nvGrpSpPr>
          <p:grpSpPr>
            <a:xfrm>
              <a:off x="850655" y="2780617"/>
              <a:ext cx="1040402" cy="1124166"/>
              <a:chOff x="190346" y="2486121"/>
              <a:chExt cx="1040402" cy="1124166"/>
            </a:xfrm>
          </p:grpSpPr>
          <p:pic>
            <p:nvPicPr>
              <p:cNvPr id="63" name="Picture 10" descr="Bank building icon isolated on white background 593729 - Download Free ...">
                <a:extLst>
                  <a:ext uri="{FF2B5EF4-FFF2-40B4-BE49-F238E27FC236}">
                    <a16:creationId xmlns:a16="http://schemas.microsoft.com/office/drawing/2014/main" id="{8A45E446-02D3-7C60-8302-8C2A27E14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2250" b="93000" l="9667" r="89750">
                            <a14:foregroundMark x1="77750" y1="56167" x2="69917" y2="29083"/>
                            <a14:foregroundMark x1="69917" y1="29083" x2="54417" y2="27917"/>
                            <a14:foregroundMark x1="74417" y1="42417" x2="57583" y2="23000"/>
                            <a14:foregroundMark x1="57583" y1="23000" x2="40333" y2="29500"/>
                            <a14:foregroundMark x1="40333" y1="29500" x2="33583" y2="36167"/>
                            <a14:foregroundMark x1="57333" y1="24583" x2="35917" y2="23917"/>
                            <a14:foregroundMark x1="35917" y1="23917" x2="17667" y2="38083"/>
                            <a14:foregroundMark x1="17667" y1="38083" x2="16167" y2="44083"/>
                            <a14:foregroundMark x1="36083" y1="23333" x2="19833" y2="56750"/>
                            <a14:foregroundMark x1="19833" y1="56750" x2="19833" y2="65333"/>
                            <a14:foregroundMark x1="40667" y1="27500" x2="29417" y2="70333"/>
                            <a14:foregroundMark x1="29417" y1="70333" x2="29417" y2="73667"/>
                            <a14:foregroundMark x1="76917" y1="30417" x2="78583" y2="64917"/>
                            <a14:foregroundMark x1="77333" y1="37833" x2="66000" y2="67917"/>
                            <a14:foregroundMark x1="66000" y1="67917" x2="64833" y2="45750"/>
                            <a14:foregroundMark x1="65250" y1="41583" x2="69083" y2="63833"/>
                            <a14:foregroundMark x1="69083" y1="63833" x2="78583" y2="80750"/>
                            <a14:foregroundMark x1="78583" y1="80750" x2="78583" y2="81167"/>
                            <a14:foregroundMark x1="89000" y1="82833" x2="89000" y2="82833"/>
                            <a14:foregroundMark x1="89750" y1="82833" x2="79417" y2="79500"/>
                            <a14:foregroundMark x1="77750" y1="59917" x2="79417" y2="78500"/>
                            <a14:foregroundMark x1="79417" y1="78500" x2="81917" y2="83250"/>
                            <a14:foregroundMark x1="20667" y1="67000" x2="20667" y2="79083"/>
                            <a14:foregroundMark x1="24167" y1="70000" x2="15333" y2="77000"/>
                            <a14:foregroundMark x1="19167" y1="72750" x2="17750" y2="44500"/>
                            <a14:foregroundMark x1="17917" y1="57417" x2="17917" y2="76000"/>
                            <a14:foregroundMark x1="87333" y1="79000" x2="82333" y2="74000"/>
                            <a14:foregroundMark x1="54667" y1="27083" x2="44667" y2="13583"/>
                            <a14:foregroundMark x1="45833" y1="13167" x2="40667" y2="14917"/>
                            <a14:foregroundMark x1="45083" y1="12333" x2="55417" y2="13167"/>
                            <a14:foregroundMark x1="53583" y1="92667" x2="39167" y2="92667"/>
                            <a14:foregroundMark x1="74250" y1="92000" x2="47083" y2="91000"/>
                            <a14:foregroundMark x1="80417" y1="91667" x2="66333" y2="91667"/>
                            <a14:foregroundMark x1="42250" y1="92333" x2="12750" y2="91000"/>
                            <a14:foregroundMark x1="77000" y1="93000" x2="85250" y2="91333"/>
                          </a14:backgroundRemoval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73" r="3009"/>
              <a:stretch/>
            </p:blipFill>
            <p:spPr bwMode="auto">
              <a:xfrm>
                <a:off x="283009" y="2688573"/>
                <a:ext cx="947739" cy="921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391F51E4-32C7-D67D-C05D-A92F9682BD75}"/>
                  </a:ext>
                </a:extLst>
              </p:cNvPr>
              <p:cNvGrpSpPr/>
              <p:nvPr/>
            </p:nvGrpSpPr>
            <p:grpSpPr>
              <a:xfrm>
                <a:off x="190346" y="2486121"/>
                <a:ext cx="550852" cy="522077"/>
                <a:chOff x="3470272" y="1220508"/>
                <a:chExt cx="1451097" cy="1362934"/>
              </a:xfrm>
            </p:grpSpPr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F8D32280-944C-289A-5062-79932877DCAF}"/>
                    </a:ext>
                  </a:extLst>
                </p:cNvPr>
                <p:cNvSpPr/>
                <p:nvPr/>
              </p:nvSpPr>
              <p:spPr>
                <a:xfrm>
                  <a:off x="3610627" y="1364258"/>
                  <a:ext cx="1076324" cy="1089990"/>
                </a:xfrm>
                <a:prstGeom prst="ellipse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6" name="Picture 2" descr="Euro sign Currency symbol Exchange rate Money - euro png download - 500 ...">
                  <a:extLst>
                    <a:ext uri="{FF2B5EF4-FFF2-40B4-BE49-F238E27FC236}">
                      <a16:creationId xmlns:a16="http://schemas.microsoft.com/office/drawing/2014/main" id="{8B3E01B8-FC4C-7367-11D6-C4330A13B2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10000" b="90000" l="10000" r="90000">
                              <a14:foregroundMark x1="63889" y1="42200" x2="63111" y2="686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98" r="19708"/>
                <a:stretch/>
              </p:blipFill>
              <p:spPr bwMode="auto">
                <a:xfrm>
                  <a:off x="3470272" y="1220508"/>
                  <a:ext cx="1451097" cy="1362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EB920A3-86E3-9717-2F3B-E2623D46D13E}"/>
                </a:ext>
              </a:extLst>
            </p:cNvPr>
            <p:cNvSpPr/>
            <p:nvPr/>
          </p:nvSpPr>
          <p:spPr>
            <a:xfrm rot="2851804">
              <a:off x="1360196" y="2851515"/>
              <a:ext cx="36000" cy="108000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BF5AA9E0-4B43-4C83-D338-69F15F80EC37}"/>
              </a:ext>
            </a:extLst>
          </p:cNvPr>
          <p:cNvSpPr/>
          <p:nvPr/>
        </p:nvSpPr>
        <p:spPr>
          <a:xfrm rot="10800000" flipH="1" flipV="1">
            <a:off x="5445449" y="4292854"/>
            <a:ext cx="2434127" cy="28664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1F910B-5F5D-C849-C96C-8DD05301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4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D879B098-F70A-DF47-0113-6C2DF590F6A3}"/>
              </a:ext>
            </a:extLst>
          </p:cNvPr>
          <p:cNvSpPr/>
          <p:nvPr/>
        </p:nvSpPr>
        <p:spPr>
          <a:xfrm>
            <a:off x="686349" y="2356428"/>
            <a:ext cx="1312185" cy="4118684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  <a:gd name="connsiteX0" fmla="*/ 1278154 w 1278154"/>
              <a:gd name="connsiteY0" fmla="*/ 4981624 h 4981624"/>
              <a:gd name="connsiteX1" fmla="*/ 1266865 w 1278154"/>
              <a:gd name="connsiteY1" fmla="*/ 3841448 h 4981624"/>
              <a:gd name="connsiteX2" fmla="*/ 160553 w 1278154"/>
              <a:gd name="connsiteY2" fmla="*/ 2814158 h 4981624"/>
              <a:gd name="connsiteX3" fmla="*/ 2509 w 1278154"/>
              <a:gd name="connsiteY3" fmla="*/ 1346603 h 4981624"/>
              <a:gd name="connsiteX4" fmla="*/ 28314 w 1278154"/>
              <a:gd name="connsiteY4" fmla="*/ 0 h 4981624"/>
              <a:gd name="connsiteX0" fmla="*/ 1281503 w 1281503"/>
              <a:gd name="connsiteY0" fmla="*/ 4981624 h 4981624"/>
              <a:gd name="connsiteX1" fmla="*/ 1270214 w 1281503"/>
              <a:gd name="connsiteY1" fmla="*/ 3841448 h 4981624"/>
              <a:gd name="connsiteX2" fmla="*/ 163902 w 1281503"/>
              <a:gd name="connsiteY2" fmla="*/ 2814158 h 4981624"/>
              <a:gd name="connsiteX3" fmla="*/ 5858 w 1281503"/>
              <a:gd name="connsiteY3" fmla="*/ 1346603 h 4981624"/>
              <a:gd name="connsiteX4" fmla="*/ 2635 w 1281503"/>
              <a:gd name="connsiteY4" fmla="*/ 0 h 4981624"/>
              <a:gd name="connsiteX0" fmla="*/ 1612953 w 1612953"/>
              <a:gd name="connsiteY0" fmla="*/ 4981624 h 4981624"/>
              <a:gd name="connsiteX1" fmla="*/ 1601664 w 1612953"/>
              <a:gd name="connsiteY1" fmla="*/ 3841448 h 4981624"/>
              <a:gd name="connsiteX2" fmla="*/ 495352 w 1612953"/>
              <a:gd name="connsiteY2" fmla="*/ 2814158 h 4981624"/>
              <a:gd name="connsiteX3" fmla="*/ 337308 w 1612953"/>
              <a:gd name="connsiteY3" fmla="*/ 1346603 h 4981624"/>
              <a:gd name="connsiteX4" fmla="*/ 257 w 1612953"/>
              <a:gd name="connsiteY4" fmla="*/ 0 h 4981624"/>
              <a:gd name="connsiteX0" fmla="*/ 1613220 w 1613220"/>
              <a:gd name="connsiteY0" fmla="*/ 4981624 h 4981624"/>
              <a:gd name="connsiteX1" fmla="*/ 1601931 w 1613220"/>
              <a:gd name="connsiteY1" fmla="*/ 3841448 h 4981624"/>
              <a:gd name="connsiteX2" fmla="*/ 495619 w 1613220"/>
              <a:gd name="connsiteY2" fmla="*/ 2814158 h 4981624"/>
              <a:gd name="connsiteX3" fmla="*/ 148889 w 1613220"/>
              <a:gd name="connsiteY3" fmla="*/ 1390146 h 4981624"/>
              <a:gd name="connsiteX4" fmla="*/ 524 w 1613220"/>
              <a:gd name="connsiteY4" fmla="*/ 0 h 4981624"/>
              <a:gd name="connsiteX0" fmla="*/ 1613461 w 1613461"/>
              <a:gd name="connsiteY0" fmla="*/ 4981624 h 4981624"/>
              <a:gd name="connsiteX1" fmla="*/ 1602172 w 1613461"/>
              <a:gd name="connsiteY1" fmla="*/ 3841448 h 4981624"/>
              <a:gd name="connsiteX2" fmla="*/ 495860 w 1613461"/>
              <a:gd name="connsiteY2" fmla="*/ 2814158 h 4981624"/>
              <a:gd name="connsiteX3" fmla="*/ 149130 w 1613461"/>
              <a:gd name="connsiteY3" fmla="*/ 1390146 h 4981624"/>
              <a:gd name="connsiteX4" fmla="*/ 765 w 1613461"/>
              <a:gd name="connsiteY4" fmla="*/ 0 h 4981624"/>
              <a:gd name="connsiteX0" fmla="*/ 1613461 w 1613461"/>
              <a:gd name="connsiteY0" fmla="*/ 4981624 h 4981624"/>
              <a:gd name="connsiteX1" fmla="*/ 1602172 w 1613461"/>
              <a:gd name="connsiteY1" fmla="*/ 3841448 h 4981624"/>
              <a:gd name="connsiteX2" fmla="*/ 495860 w 1613461"/>
              <a:gd name="connsiteY2" fmla="*/ 2814158 h 4981624"/>
              <a:gd name="connsiteX3" fmla="*/ 149130 w 1613461"/>
              <a:gd name="connsiteY3" fmla="*/ 1390146 h 4981624"/>
              <a:gd name="connsiteX4" fmla="*/ 765 w 1613461"/>
              <a:gd name="connsiteY4" fmla="*/ 0 h 4981624"/>
              <a:gd name="connsiteX0" fmla="*/ 1612696 w 1612696"/>
              <a:gd name="connsiteY0" fmla="*/ 4981624 h 4981624"/>
              <a:gd name="connsiteX1" fmla="*/ 1601407 w 1612696"/>
              <a:gd name="connsiteY1" fmla="*/ 3841448 h 4981624"/>
              <a:gd name="connsiteX2" fmla="*/ 495095 w 1612696"/>
              <a:gd name="connsiteY2" fmla="*/ 2814158 h 4981624"/>
              <a:gd name="connsiteX3" fmla="*/ 148365 w 1612696"/>
              <a:gd name="connsiteY3" fmla="*/ 1390146 h 4981624"/>
              <a:gd name="connsiteX4" fmla="*/ 0 w 1612696"/>
              <a:gd name="connsiteY4" fmla="*/ 0 h 4981624"/>
              <a:gd name="connsiteX0" fmla="*/ 1482068 w 1482068"/>
              <a:gd name="connsiteY0" fmla="*/ 4415567 h 4415567"/>
              <a:gd name="connsiteX1" fmla="*/ 1470779 w 1482068"/>
              <a:gd name="connsiteY1" fmla="*/ 3275391 h 4415567"/>
              <a:gd name="connsiteX2" fmla="*/ 364467 w 1482068"/>
              <a:gd name="connsiteY2" fmla="*/ 2248101 h 4415567"/>
              <a:gd name="connsiteX3" fmla="*/ 17737 w 1482068"/>
              <a:gd name="connsiteY3" fmla="*/ 824089 h 4415567"/>
              <a:gd name="connsiteX4" fmla="*/ 0 w 1482068"/>
              <a:gd name="connsiteY4" fmla="*/ 0 h 4415567"/>
              <a:gd name="connsiteX0" fmla="*/ 1484181 w 1484181"/>
              <a:gd name="connsiteY0" fmla="*/ 4415567 h 4415567"/>
              <a:gd name="connsiteX1" fmla="*/ 1472892 w 1484181"/>
              <a:gd name="connsiteY1" fmla="*/ 3275391 h 4415567"/>
              <a:gd name="connsiteX2" fmla="*/ 366580 w 1484181"/>
              <a:gd name="connsiteY2" fmla="*/ 2248101 h 4415567"/>
              <a:gd name="connsiteX3" fmla="*/ 19850 w 1484181"/>
              <a:gd name="connsiteY3" fmla="*/ 824089 h 4415567"/>
              <a:gd name="connsiteX4" fmla="*/ 2113 w 1484181"/>
              <a:gd name="connsiteY4" fmla="*/ 0 h 4415567"/>
              <a:gd name="connsiteX0" fmla="*/ 1484181 w 1484181"/>
              <a:gd name="connsiteY0" fmla="*/ 4415567 h 4415567"/>
              <a:gd name="connsiteX1" fmla="*/ 1472892 w 1484181"/>
              <a:gd name="connsiteY1" fmla="*/ 3275391 h 4415567"/>
              <a:gd name="connsiteX2" fmla="*/ 366580 w 1484181"/>
              <a:gd name="connsiteY2" fmla="*/ 2248101 h 4415567"/>
              <a:gd name="connsiteX3" fmla="*/ 19850 w 1484181"/>
              <a:gd name="connsiteY3" fmla="*/ 824089 h 4415567"/>
              <a:gd name="connsiteX4" fmla="*/ 2113 w 1484181"/>
              <a:gd name="connsiteY4" fmla="*/ 0 h 4415567"/>
              <a:gd name="connsiteX0" fmla="*/ 1484181 w 1558046"/>
              <a:gd name="connsiteY0" fmla="*/ 4059307 h 4059307"/>
              <a:gd name="connsiteX1" fmla="*/ 1472892 w 1558046"/>
              <a:gd name="connsiteY1" fmla="*/ 3275391 h 4059307"/>
              <a:gd name="connsiteX2" fmla="*/ 366580 w 1558046"/>
              <a:gd name="connsiteY2" fmla="*/ 2248101 h 4059307"/>
              <a:gd name="connsiteX3" fmla="*/ 19850 w 1558046"/>
              <a:gd name="connsiteY3" fmla="*/ 824089 h 4059307"/>
              <a:gd name="connsiteX4" fmla="*/ 2113 w 1558046"/>
              <a:gd name="connsiteY4" fmla="*/ 0 h 4059307"/>
              <a:gd name="connsiteX0" fmla="*/ 1484181 w 1489844"/>
              <a:gd name="connsiteY0" fmla="*/ 4059307 h 4059307"/>
              <a:gd name="connsiteX1" fmla="*/ 1472892 w 1489844"/>
              <a:gd name="connsiteY1" fmla="*/ 3275391 h 4059307"/>
              <a:gd name="connsiteX2" fmla="*/ 366580 w 1489844"/>
              <a:gd name="connsiteY2" fmla="*/ 2248101 h 4059307"/>
              <a:gd name="connsiteX3" fmla="*/ 19850 w 1489844"/>
              <a:gd name="connsiteY3" fmla="*/ 824089 h 4059307"/>
              <a:gd name="connsiteX4" fmla="*/ 2113 w 1489844"/>
              <a:gd name="connsiteY4" fmla="*/ 0 h 4059307"/>
              <a:gd name="connsiteX0" fmla="*/ 1484181 w 1484181"/>
              <a:gd name="connsiteY0" fmla="*/ 4059307 h 4059307"/>
              <a:gd name="connsiteX1" fmla="*/ 1306637 w 1484181"/>
              <a:gd name="connsiteY1" fmla="*/ 3334768 h 4059307"/>
              <a:gd name="connsiteX2" fmla="*/ 366580 w 1484181"/>
              <a:gd name="connsiteY2" fmla="*/ 2248101 h 4059307"/>
              <a:gd name="connsiteX3" fmla="*/ 19850 w 1484181"/>
              <a:gd name="connsiteY3" fmla="*/ 824089 h 4059307"/>
              <a:gd name="connsiteX4" fmla="*/ 2113 w 1484181"/>
              <a:gd name="connsiteY4" fmla="*/ 0 h 4059307"/>
              <a:gd name="connsiteX0" fmla="*/ 1341677 w 1388442"/>
              <a:gd name="connsiteY0" fmla="*/ 4118684 h 4118684"/>
              <a:gd name="connsiteX1" fmla="*/ 1306637 w 1388442"/>
              <a:gd name="connsiteY1" fmla="*/ 3334768 h 4118684"/>
              <a:gd name="connsiteX2" fmla="*/ 366580 w 1388442"/>
              <a:gd name="connsiteY2" fmla="*/ 2248101 h 4118684"/>
              <a:gd name="connsiteX3" fmla="*/ 19850 w 1388442"/>
              <a:gd name="connsiteY3" fmla="*/ 824089 h 4118684"/>
              <a:gd name="connsiteX4" fmla="*/ 2113 w 1388442"/>
              <a:gd name="connsiteY4" fmla="*/ 0 h 4118684"/>
              <a:gd name="connsiteX0" fmla="*/ 1341677 w 1341677"/>
              <a:gd name="connsiteY0" fmla="*/ 4118684 h 4118684"/>
              <a:gd name="connsiteX1" fmla="*/ 1306637 w 1341677"/>
              <a:gd name="connsiteY1" fmla="*/ 3334768 h 4118684"/>
              <a:gd name="connsiteX2" fmla="*/ 366580 w 1341677"/>
              <a:gd name="connsiteY2" fmla="*/ 2248101 h 4118684"/>
              <a:gd name="connsiteX3" fmla="*/ 19850 w 1341677"/>
              <a:gd name="connsiteY3" fmla="*/ 824089 h 4118684"/>
              <a:gd name="connsiteX4" fmla="*/ 2113 w 1341677"/>
              <a:gd name="connsiteY4" fmla="*/ 0 h 4118684"/>
              <a:gd name="connsiteX0" fmla="*/ 1306051 w 1375455"/>
              <a:gd name="connsiteY0" fmla="*/ 4118684 h 4118684"/>
              <a:gd name="connsiteX1" fmla="*/ 1306637 w 1375455"/>
              <a:gd name="connsiteY1" fmla="*/ 3334768 h 4118684"/>
              <a:gd name="connsiteX2" fmla="*/ 366580 w 1375455"/>
              <a:gd name="connsiteY2" fmla="*/ 2248101 h 4118684"/>
              <a:gd name="connsiteX3" fmla="*/ 19850 w 1375455"/>
              <a:gd name="connsiteY3" fmla="*/ 824089 h 4118684"/>
              <a:gd name="connsiteX4" fmla="*/ 2113 w 1375455"/>
              <a:gd name="connsiteY4" fmla="*/ 0 h 4118684"/>
              <a:gd name="connsiteX0" fmla="*/ 1306051 w 1312185"/>
              <a:gd name="connsiteY0" fmla="*/ 4118684 h 4118684"/>
              <a:gd name="connsiteX1" fmla="*/ 1306637 w 1312185"/>
              <a:gd name="connsiteY1" fmla="*/ 3334768 h 4118684"/>
              <a:gd name="connsiteX2" fmla="*/ 366580 w 1312185"/>
              <a:gd name="connsiteY2" fmla="*/ 2248101 h 4118684"/>
              <a:gd name="connsiteX3" fmla="*/ 19850 w 1312185"/>
              <a:gd name="connsiteY3" fmla="*/ 824089 h 4118684"/>
              <a:gd name="connsiteX4" fmla="*/ 2113 w 1312185"/>
              <a:gd name="connsiteY4" fmla="*/ 0 h 411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2185" h="4118684">
                <a:moveTo>
                  <a:pt x="1306051" y="4118684"/>
                </a:moveTo>
                <a:cubicBezTo>
                  <a:pt x="1303229" y="3768728"/>
                  <a:pt x="1320712" y="3741535"/>
                  <a:pt x="1306637" y="3334768"/>
                </a:cubicBezTo>
                <a:cubicBezTo>
                  <a:pt x="1292562" y="2928001"/>
                  <a:pt x="581044" y="2666547"/>
                  <a:pt x="366580" y="2248101"/>
                </a:cubicBezTo>
                <a:cubicBezTo>
                  <a:pt x="152116" y="1829655"/>
                  <a:pt x="70918" y="1313542"/>
                  <a:pt x="19850" y="824089"/>
                </a:cubicBezTo>
                <a:cubicBezTo>
                  <a:pt x="-23154" y="242711"/>
                  <a:pt x="19852" y="514719"/>
                  <a:pt x="2113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638E04-A4B2-9E43-1102-07501CC5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</a:t>
            </a:fld>
            <a:endParaRPr lang="en-US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68BDF72-D86B-B589-85FD-AD6568FFD2BB}"/>
              </a:ext>
            </a:extLst>
          </p:cNvPr>
          <p:cNvSpPr txBox="1">
            <a:spLocks/>
          </p:cNvSpPr>
          <p:nvPr/>
        </p:nvSpPr>
        <p:spPr>
          <a:xfrm>
            <a:off x="10545061" y="4561790"/>
            <a:ext cx="2181185" cy="223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/>
              <a:t>Tor    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IPFS  </a:t>
            </a:r>
            <a:br>
              <a:rPr lang="fr-FR" sz="1600" dirty="0"/>
            </a:br>
            <a:r>
              <a:rPr lang="fr-FR" sz="1600" dirty="0"/>
              <a:t>= décentralisé</a:t>
            </a:r>
            <a:br>
              <a:rPr lang="fr-FR" sz="1600" dirty="0"/>
            </a:br>
            <a:r>
              <a:rPr lang="fr-FR" sz="1600" dirty="0" err="1"/>
              <a:t>navig</a:t>
            </a:r>
            <a:r>
              <a:rPr lang="fr-FR" sz="1600" dirty="0"/>
              <a:t>. Brave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Torrent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I2P / PGP</a:t>
            </a:r>
            <a:endParaRPr 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5E5025-E03E-A6F6-CADA-E7927000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6" y="1729086"/>
            <a:ext cx="2627835" cy="80171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F84EC35-B4A6-63BE-E03C-409B7FF58BA9}"/>
              </a:ext>
            </a:extLst>
          </p:cNvPr>
          <p:cNvSpPr txBox="1"/>
          <p:nvPr/>
        </p:nvSpPr>
        <p:spPr>
          <a:xfrm>
            <a:off x="1624987" y="2191833"/>
            <a:ext cx="225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getsession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D622627-415E-B301-4973-7EDDAC714C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1343" y="4086582"/>
            <a:ext cx="1984621" cy="81040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D437629-F389-1E78-CE26-82D250216E95}"/>
              </a:ext>
            </a:extLst>
          </p:cNvPr>
          <p:cNvSpPr txBox="1"/>
          <p:nvPr/>
        </p:nvSpPr>
        <p:spPr>
          <a:xfrm>
            <a:off x="1691552" y="4807413"/>
            <a:ext cx="2309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chiffré mais centralisé donc censurable et n° de tél visible !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3DE4478-23E1-223B-BE48-62EFD1C95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46" b="88506" l="8562" r="92466">
                        <a14:foregroundMark x1="9589" y1="28736" x2="8904" y2="41379"/>
                        <a14:foregroundMark x1="14726" y1="34483" x2="15753" y2="49425"/>
                        <a14:foregroundMark x1="31849" y1="34483" x2="33219" y2="55172"/>
                        <a14:foregroundMark x1="44178" y1="33333" x2="44178" y2="54023"/>
                        <a14:foregroundMark x1="53082" y1="42529" x2="56507" y2="48276"/>
                        <a14:foregroundMark x1="60274" y1="35632" x2="59932" y2="52874"/>
                        <a14:foregroundMark x1="66096" y1="41379" x2="64041" y2="45977"/>
                        <a14:foregroundMark x1="73288" y1="33333" x2="71918" y2="45977"/>
                        <a14:foregroundMark x1="79110" y1="43678" x2="79795" y2="58621"/>
                        <a14:foregroundMark x1="86986" y1="43678" x2="88014" y2="56322"/>
                        <a14:foregroundMark x1="92466" y1="55172" x2="92123" y2="44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34" y="5801465"/>
            <a:ext cx="1696232" cy="5053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571D6D9-F42C-945E-3848-53EC9562D0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0" y="5731206"/>
            <a:ext cx="1851362" cy="54498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5E1BDE3-5C87-5E86-4736-917700FBD293}"/>
              </a:ext>
            </a:extLst>
          </p:cNvPr>
          <p:cNvSpPr txBox="1"/>
          <p:nvPr/>
        </p:nvSpPr>
        <p:spPr>
          <a:xfrm>
            <a:off x="6377053" y="5623443"/>
            <a:ext cx="16883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Sécu </a:t>
            </a:r>
            <a:r>
              <a:rPr lang="fr-FR" b="1" dirty="0" err="1">
                <a:solidFill>
                  <a:schemeClr val="accent2"/>
                </a:solidFill>
              </a:rPr>
              <a:t>niv</a:t>
            </a:r>
            <a:r>
              <a:rPr lang="fr-FR" b="1" dirty="0">
                <a:solidFill>
                  <a:schemeClr val="accent2"/>
                </a:solidFill>
              </a:rPr>
              <a:t>. 0</a:t>
            </a:r>
            <a:br>
              <a:rPr lang="fr-FR" b="1" dirty="0">
                <a:solidFill>
                  <a:schemeClr val="accent2"/>
                </a:solidFill>
              </a:rPr>
            </a:br>
            <a:r>
              <a:rPr lang="fr-FR" sz="1600" dirty="0">
                <a:solidFill>
                  <a:schemeClr val="accent2"/>
                </a:solidFill>
              </a:rPr>
              <a:t>type GAFAM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AD705A3-A89C-D5E7-B0A9-94630AE51397}"/>
              </a:ext>
            </a:extLst>
          </p:cNvPr>
          <p:cNvSpPr txBox="1"/>
          <p:nvPr/>
        </p:nvSpPr>
        <p:spPr>
          <a:xfrm>
            <a:off x="4525023" y="1213751"/>
            <a:ext cx="313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Groupes et arborescences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8707E85-A87E-31C2-3E8E-0856D5892CDF}"/>
              </a:ext>
            </a:extLst>
          </p:cNvPr>
          <p:cNvSpPr txBox="1"/>
          <p:nvPr/>
        </p:nvSpPr>
        <p:spPr>
          <a:xfrm>
            <a:off x="4558841" y="3497900"/>
            <a:ext cx="256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incensurable. </a:t>
            </a: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/!\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B447DAB1-7521-FCC2-FD34-36D54123A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80" y="4194595"/>
            <a:ext cx="2134631" cy="734391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328F9C1F-08E5-CDA8-2D9D-5DE7C54CB9BD}"/>
              </a:ext>
            </a:extLst>
          </p:cNvPr>
          <p:cNvSpPr txBox="1"/>
          <p:nvPr/>
        </p:nvSpPr>
        <p:spPr>
          <a:xfrm>
            <a:off x="4154975" y="4821113"/>
            <a:ext cx="27304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chiffré possible, centralisé, n° de tél obligatoire qui peut être caché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6535842-00BE-620B-3DCA-6630C68FC817}"/>
              </a:ext>
            </a:extLst>
          </p:cNvPr>
          <p:cNvSpPr txBox="1"/>
          <p:nvPr/>
        </p:nvSpPr>
        <p:spPr>
          <a:xfrm>
            <a:off x="3125744" y="4337475"/>
            <a:ext cx="714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org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DC6F398-31E9-444D-0CA0-818CB7A3D7CB}"/>
              </a:ext>
            </a:extLst>
          </p:cNvPr>
          <p:cNvSpPr txBox="1"/>
          <p:nvPr/>
        </p:nvSpPr>
        <p:spPr>
          <a:xfrm>
            <a:off x="6486727" y="4380112"/>
            <a:ext cx="714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org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04D8365-9A51-6BFD-A634-2A3D2705E7A4}"/>
              </a:ext>
            </a:extLst>
          </p:cNvPr>
          <p:cNvSpPr/>
          <p:nvPr/>
        </p:nvSpPr>
        <p:spPr>
          <a:xfrm flipH="1">
            <a:off x="6493496" y="1763237"/>
            <a:ext cx="1282500" cy="4699403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  <a:gd name="connsiteX0" fmla="*/ 1278154 w 1278154"/>
              <a:gd name="connsiteY0" fmla="*/ 4176888 h 4176888"/>
              <a:gd name="connsiteX1" fmla="*/ 1266865 w 1278154"/>
              <a:gd name="connsiteY1" fmla="*/ 3036712 h 4176888"/>
              <a:gd name="connsiteX2" fmla="*/ 160553 w 1278154"/>
              <a:gd name="connsiteY2" fmla="*/ 2009422 h 4176888"/>
              <a:gd name="connsiteX3" fmla="*/ 2509 w 1278154"/>
              <a:gd name="connsiteY3" fmla="*/ 541867 h 4176888"/>
              <a:gd name="connsiteX4" fmla="*/ 13799 w 1278154"/>
              <a:gd name="connsiteY4" fmla="*/ 0 h 4176888"/>
              <a:gd name="connsiteX0" fmla="*/ 1278154 w 1278154"/>
              <a:gd name="connsiteY0" fmla="*/ 4176888 h 4176888"/>
              <a:gd name="connsiteX1" fmla="*/ 1266865 w 1278154"/>
              <a:gd name="connsiteY1" fmla="*/ 3196369 h 4176888"/>
              <a:gd name="connsiteX2" fmla="*/ 160553 w 1278154"/>
              <a:gd name="connsiteY2" fmla="*/ 2009422 h 4176888"/>
              <a:gd name="connsiteX3" fmla="*/ 2509 w 1278154"/>
              <a:gd name="connsiteY3" fmla="*/ 541867 h 4176888"/>
              <a:gd name="connsiteX4" fmla="*/ 13799 w 1278154"/>
              <a:gd name="connsiteY4" fmla="*/ 0 h 4176888"/>
              <a:gd name="connsiteX0" fmla="*/ 1275645 w 1348435"/>
              <a:gd name="connsiteY0" fmla="*/ 4176888 h 4176888"/>
              <a:gd name="connsiteX1" fmla="*/ 1264356 w 1348435"/>
              <a:gd name="connsiteY1" fmla="*/ 3196369 h 4176888"/>
              <a:gd name="connsiteX2" fmla="*/ 172558 w 1348435"/>
              <a:gd name="connsiteY2" fmla="*/ 2125537 h 4176888"/>
              <a:gd name="connsiteX3" fmla="*/ 0 w 1348435"/>
              <a:gd name="connsiteY3" fmla="*/ 541867 h 4176888"/>
              <a:gd name="connsiteX4" fmla="*/ 11290 w 1348435"/>
              <a:gd name="connsiteY4" fmla="*/ 0 h 4176888"/>
              <a:gd name="connsiteX0" fmla="*/ 1275645 w 1275645"/>
              <a:gd name="connsiteY0" fmla="*/ 4176888 h 4176888"/>
              <a:gd name="connsiteX1" fmla="*/ 1264356 w 1275645"/>
              <a:gd name="connsiteY1" fmla="*/ 3196369 h 4176888"/>
              <a:gd name="connsiteX2" fmla="*/ 172558 w 1275645"/>
              <a:gd name="connsiteY2" fmla="*/ 2125537 h 4176888"/>
              <a:gd name="connsiteX3" fmla="*/ 0 w 1275645"/>
              <a:gd name="connsiteY3" fmla="*/ 541867 h 4176888"/>
              <a:gd name="connsiteX4" fmla="*/ 11290 w 1275645"/>
              <a:gd name="connsiteY4" fmla="*/ 0 h 4176888"/>
              <a:gd name="connsiteX0" fmla="*/ 1275645 w 1275645"/>
              <a:gd name="connsiteY0" fmla="*/ 4597803 h 4597803"/>
              <a:gd name="connsiteX1" fmla="*/ 1264356 w 1275645"/>
              <a:gd name="connsiteY1" fmla="*/ 3617284 h 4597803"/>
              <a:gd name="connsiteX2" fmla="*/ 172558 w 1275645"/>
              <a:gd name="connsiteY2" fmla="*/ 2546452 h 4597803"/>
              <a:gd name="connsiteX3" fmla="*/ 0 w 1275645"/>
              <a:gd name="connsiteY3" fmla="*/ 962782 h 4597803"/>
              <a:gd name="connsiteX4" fmla="*/ 40319 w 1275645"/>
              <a:gd name="connsiteY4" fmla="*/ 0 h 4597803"/>
              <a:gd name="connsiteX0" fmla="*/ 1281504 w 1281504"/>
              <a:gd name="connsiteY0" fmla="*/ 4699403 h 4699403"/>
              <a:gd name="connsiteX1" fmla="*/ 1270215 w 1281504"/>
              <a:gd name="connsiteY1" fmla="*/ 3718884 h 4699403"/>
              <a:gd name="connsiteX2" fmla="*/ 178417 w 1281504"/>
              <a:gd name="connsiteY2" fmla="*/ 2648052 h 4699403"/>
              <a:gd name="connsiteX3" fmla="*/ 5859 w 1281504"/>
              <a:gd name="connsiteY3" fmla="*/ 1064382 h 4699403"/>
              <a:gd name="connsiteX4" fmla="*/ 2635 w 1281504"/>
              <a:gd name="connsiteY4" fmla="*/ 0 h 4699403"/>
              <a:gd name="connsiteX0" fmla="*/ 1281504 w 1281504"/>
              <a:gd name="connsiteY0" fmla="*/ 4699403 h 4699403"/>
              <a:gd name="connsiteX1" fmla="*/ 1270215 w 1281504"/>
              <a:gd name="connsiteY1" fmla="*/ 3891878 h 4699403"/>
              <a:gd name="connsiteX2" fmla="*/ 178417 w 1281504"/>
              <a:gd name="connsiteY2" fmla="*/ 2648052 h 4699403"/>
              <a:gd name="connsiteX3" fmla="*/ 5859 w 1281504"/>
              <a:gd name="connsiteY3" fmla="*/ 1064382 h 4699403"/>
              <a:gd name="connsiteX4" fmla="*/ 2635 w 1281504"/>
              <a:gd name="connsiteY4" fmla="*/ 0 h 4699403"/>
              <a:gd name="connsiteX0" fmla="*/ 1285514 w 1361048"/>
              <a:gd name="connsiteY0" fmla="*/ 4699403 h 4699403"/>
              <a:gd name="connsiteX1" fmla="*/ 1274225 w 1361048"/>
              <a:gd name="connsiteY1" fmla="*/ 3891878 h 4699403"/>
              <a:gd name="connsiteX2" fmla="*/ 145357 w 1361048"/>
              <a:gd name="connsiteY2" fmla="*/ 2240279 h 4699403"/>
              <a:gd name="connsiteX3" fmla="*/ 9869 w 1361048"/>
              <a:gd name="connsiteY3" fmla="*/ 1064382 h 4699403"/>
              <a:gd name="connsiteX4" fmla="*/ 6645 w 1361048"/>
              <a:gd name="connsiteY4" fmla="*/ 0 h 4699403"/>
              <a:gd name="connsiteX0" fmla="*/ 1281505 w 1287705"/>
              <a:gd name="connsiteY0" fmla="*/ 4699403 h 4699403"/>
              <a:gd name="connsiteX1" fmla="*/ 1146648 w 1287705"/>
              <a:gd name="connsiteY1" fmla="*/ 3632386 h 4699403"/>
              <a:gd name="connsiteX2" fmla="*/ 141348 w 1287705"/>
              <a:gd name="connsiteY2" fmla="*/ 2240279 h 4699403"/>
              <a:gd name="connsiteX3" fmla="*/ 5860 w 1287705"/>
              <a:gd name="connsiteY3" fmla="*/ 1064382 h 4699403"/>
              <a:gd name="connsiteX4" fmla="*/ 2636 w 1287705"/>
              <a:gd name="connsiteY4" fmla="*/ 0 h 4699403"/>
              <a:gd name="connsiteX0" fmla="*/ 1281505 w 1303123"/>
              <a:gd name="connsiteY0" fmla="*/ 4699403 h 4699403"/>
              <a:gd name="connsiteX1" fmla="*/ 1146648 w 1303123"/>
              <a:gd name="connsiteY1" fmla="*/ 3632386 h 4699403"/>
              <a:gd name="connsiteX2" fmla="*/ 141348 w 1303123"/>
              <a:gd name="connsiteY2" fmla="*/ 2240279 h 4699403"/>
              <a:gd name="connsiteX3" fmla="*/ 5860 w 1303123"/>
              <a:gd name="connsiteY3" fmla="*/ 1064382 h 4699403"/>
              <a:gd name="connsiteX4" fmla="*/ 2636 w 1303123"/>
              <a:gd name="connsiteY4" fmla="*/ 0 h 4699403"/>
              <a:gd name="connsiteX0" fmla="*/ 1281505 w 1282500"/>
              <a:gd name="connsiteY0" fmla="*/ 4699403 h 4699403"/>
              <a:gd name="connsiteX1" fmla="*/ 1146648 w 1282500"/>
              <a:gd name="connsiteY1" fmla="*/ 3632386 h 4699403"/>
              <a:gd name="connsiteX2" fmla="*/ 141348 w 1282500"/>
              <a:gd name="connsiteY2" fmla="*/ 2240279 h 4699403"/>
              <a:gd name="connsiteX3" fmla="*/ 5860 w 1282500"/>
              <a:gd name="connsiteY3" fmla="*/ 1064382 h 4699403"/>
              <a:gd name="connsiteX4" fmla="*/ 2636 w 1282500"/>
              <a:gd name="connsiteY4" fmla="*/ 0 h 469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500" h="4699403">
                <a:moveTo>
                  <a:pt x="1281505" y="4699403"/>
                </a:moveTo>
                <a:cubicBezTo>
                  <a:pt x="1278683" y="4349447"/>
                  <a:pt x="1311960" y="4017527"/>
                  <a:pt x="1146648" y="3632386"/>
                </a:cubicBezTo>
                <a:cubicBezTo>
                  <a:pt x="981336" y="3247245"/>
                  <a:pt x="331479" y="2668279"/>
                  <a:pt x="141348" y="2240279"/>
                </a:cubicBezTo>
                <a:cubicBezTo>
                  <a:pt x="-48783" y="1812279"/>
                  <a:pt x="13385" y="1510293"/>
                  <a:pt x="5860" y="1064382"/>
                </a:cubicBezTo>
                <a:cubicBezTo>
                  <a:pt x="20913" y="483004"/>
                  <a:pt x="-8653" y="340548"/>
                  <a:pt x="2636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9DBA669-52AE-E330-4A1E-636637182139}"/>
              </a:ext>
            </a:extLst>
          </p:cNvPr>
          <p:cNvSpPr txBox="1"/>
          <p:nvPr/>
        </p:nvSpPr>
        <p:spPr>
          <a:xfrm>
            <a:off x="7955888" y="1924640"/>
            <a:ext cx="191198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6"/>
                </a:solidFill>
              </a:rPr>
              <a:t>Sécu niveau 2</a:t>
            </a:r>
          </a:p>
          <a:p>
            <a:pPr algn="ctr"/>
            <a:r>
              <a:rPr lang="fr-FR" sz="1600" b="1" dirty="0">
                <a:solidFill>
                  <a:schemeClr val="accent6"/>
                </a:solidFill>
              </a:rPr>
              <a:t>Aucune</a:t>
            </a:r>
            <a:r>
              <a:rPr lang="fr-FR" sz="1600" dirty="0">
                <a:solidFill>
                  <a:schemeClr val="accent6"/>
                </a:solidFill>
              </a:rPr>
              <a:t> donnée personnelle,</a:t>
            </a:r>
          </a:p>
          <a:p>
            <a:pPr algn="ctr"/>
            <a:r>
              <a:rPr lang="fr-FR" sz="1600" dirty="0">
                <a:solidFill>
                  <a:schemeClr val="accent6"/>
                </a:solidFill>
              </a:rPr>
              <a:t>décentralisé</a:t>
            </a:r>
            <a:r>
              <a:rPr lang="fr-FR" sz="1600" b="1" dirty="0">
                <a:solidFill>
                  <a:schemeClr val="accent6"/>
                </a:solidFill>
              </a:rPr>
              <a:t>,</a:t>
            </a:r>
          </a:p>
          <a:p>
            <a:pPr algn="ctr"/>
            <a:r>
              <a:rPr lang="fr-FR" sz="1600" b="1" dirty="0">
                <a:solidFill>
                  <a:schemeClr val="accent6"/>
                </a:solidFill>
              </a:rPr>
              <a:t>Incensurable</a:t>
            </a:r>
          </a:p>
          <a:p>
            <a:pPr algn="ctr"/>
            <a:r>
              <a:rPr lang="fr-FR" sz="1600" dirty="0">
                <a:solidFill>
                  <a:schemeClr val="accent6"/>
                </a:solidFill>
              </a:rPr>
              <a:t>Sur téléphone et PC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D0D2269-BEFA-DEE1-BD3C-70BA6D82E420}"/>
              </a:ext>
            </a:extLst>
          </p:cNvPr>
          <p:cNvSpPr txBox="1"/>
          <p:nvPr/>
        </p:nvSpPr>
        <p:spPr>
          <a:xfrm>
            <a:off x="672216" y="634388"/>
            <a:ext cx="9058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Tant qu'Internet fonctionne. Sinon, passage au talkie-walkie radio et RDV à heure et point fixé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858F23E-61BB-112F-A379-7A38AAB8A911}"/>
              </a:ext>
            </a:extLst>
          </p:cNvPr>
          <p:cNvSpPr txBox="1"/>
          <p:nvPr/>
        </p:nvSpPr>
        <p:spPr>
          <a:xfrm rot="5400000">
            <a:off x="393768" y="5668482"/>
            <a:ext cx="1432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V3 Oct.. 2023 </a:t>
            </a:r>
            <a:endParaRPr lang="en-US" sz="11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44FB90C-13B0-F0DD-2376-C383579C6744}"/>
              </a:ext>
            </a:extLst>
          </p:cNvPr>
          <p:cNvSpPr txBox="1"/>
          <p:nvPr/>
        </p:nvSpPr>
        <p:spPr>
          <a:xfrm>
            <a:off x="7292033" y="4369635"/>
            <a:ext cx="196679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Sécu niveau 1</a:t>
            </a:r>
          </a:p>
          <a:p>
            <a:pPr algn="ctr"/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Téléphone toujours nécessaire, centralisé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42BEDDD-0134-1F89-B162-EC7384B69AFA}"/>
              </a:ext>
            </a:extLst>
          </p:cNvPr>
          <p:cNvSpPr txBox="1"/>
          <p:nvPr/>
        </p:nvSpPr>
        <p:spPr>
          <a:xfrm>
            <a:off x="7740402" y="5478828"/>
            <a:ext cx="181045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Talkie-walkie</a:t>
            </a:r>
            <a:b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batterie 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coupures</a:t>
            </a:r>
            <a:endParaRPr lang="en-US" sz="1400" dirty="0"/>
          </a:p>
        </p:txBody>
      </p:sp>
      <p:pic>
        <p:nvPicPr>
          <p:cNvPr id="5" name="Picture 4" descr="simplex logo">
            <a:extLst>
              <a:ext uri="{FF2B5EF4-FFF2-40B4-BE49-F238E27FC236}">
                <a16:creationId xmlns:a16="http://schemas.microsoft.com/office/drawing/2014/main" id="{C666570F-789B-CBB0-C5BF-7B359F075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0" y="3320106"/>
            <a:ext cx="1504397" cy="37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1CC3569-56E6-3D7F-47B6-3805E93C1AAB}"/>
              </a:ext>
            </a:extLst>
          </p:cNvPr>
          <p:cNvSpPr txBox="1"/>
          <p:nvPr/>
        </p:nvSpPr>
        <p:spPr>
          <a:xfrm>
            <a:off x="1458702" y="3602793"/>
            <a:ext cx="161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simple</a:t>
            </a:r>
            <a:r>
              <a:rPr lang="fr-FR" b="1" dirty="0" err="1">
                <a:solidFill>
                  <a:srgbClr val="E7E6E6">
                    <a:lumMod val="50000"/>
                  </a:srgbClr>
                </a:solidFill>
                <a:latin typeface="Calibri" panose="020F0502020204030204"/>
              </a:rPr>
              <a:t>x.chat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1DA21D8-3C8B-9FCD-274E-38C8A34DF4CF}"/>
              </a:ext>
            </a:extLst>
          </p:cNvPr>
          <p:cNvSpPr txBox="1"/>
          <p:nvPr/>
        </p:nvSpPr>
        <p:spPr>
          <a:xfrm>
            <a:off x="1062429" y="2535071"/>
            <a:ext cx="2813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décentralisées, chiffrées, no-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.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métadata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incensurables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AEB58BA-FA6D-4A99-8127-8BD12AA1CC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84" y="2000460"/>
            <a:ext cx="1569523" cy="3666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533C10B-9881-2719-CA30-54E254A82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69183" y="2677607"/>
            <a:ext cx="634502" cy="6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630B6F6-7929-75EB-1920-8C797F3C62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6203" y="2811714"/>
            <a:ext cx="1172049" cy="27634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57806D9-F5FB-0824-4FD9-E6D4B1297651}"/>
              </a:ext>
            </a:extLst>
          </p:cNvPr>
          <p:cNvSpPr txBox="1"/>
          <p:nvPr/>
        </p:nvSpPr>
        <p:spPr>
          <a:xfrm>
            <a:off x="5031875" y="1662818"/>
            <a:ext cx="268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Réseau Twitter alternatif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60AC328-DC71-35D3-ECE8-72181F81A04D}"/>
              </a:ext>
            </a:extLst>
          </p:cNvPr>
          <p:cNvSpPr txBox="1"/>
          <p:nvPr/>
        </p:nvSpPr>
        <p:spPr>
          <a:xfrm>
            <a:off x="4401619" y="2338096"/>
            <a:ext cx="307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apps  Android    &amp;     iOS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FB3EBEDC-A4C3-AA75-E280-CA140121F8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34" y="2680598"/>
            <a:ext cx="522595" cy="527548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A0E4EB0-CD0E-A638-9F29-E0F20D54605A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70" y="2793559"/>
            <a:ext cx="780253" cy="265183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A00DE2A5-65B8-27CB-EDCF-3A1D28287264}"/>
              </a:ext>
            </a:extLst>
          </p:cNvPr>
          <p:cNvSpPr txBox="1"/>
          <p:nvPr/>
        </p:nvSpPr>
        <p:spPr>
          <a:xfrm>
            <a:off x="4938444" y="3280172"/>
            <a:ext cx="1849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 PC/Mac : iris.to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636AEB8-6278-61B1-D06A-91558DB56C35}"/>
              </a:ext>
            </a:extLst>
          </p:cNvPr>
          <p:cNvSpPr txBox="1"/>
          <p:nvPr/>
        </p:nvSpPr>
        <p:spPr>
          <a:xfrm>
            <a:off x="954256" y="1220331"/>
            <a:ext cx="31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Messageries et groupes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ECFBFE-F58F-A363-3912-516945E4ADA6}"/>
              </a:ext>
            </a:extLst>
          </p:cNvPr>
          <p:cNvSpPr/>
          <p:nvPr/>
        </p:nvSpPr>
        <p:spPr>
          <a:xfrm>
            <a:off x="1546893" y="5594821"/>
            <a:ext cx="6304353" cy="877719"/>
          </a:xfrm>
          <a:custGeom>
            <a:avLst/>
            <a:gdLst>
              <a:gd name="connsiteX0" fmla="*/ 0 w 5964033"/>
              <a:gd name="connsiteY0" fmla="*/ 0 h 2544745"/>
              <a:gd name="connsiteX1" fmla="*/ 5964033 w 5964033"/>
              <a:gd name="connsiteY1" fmla="*/ 0 h 2544745"/>
              <a:gd name="connsiteX2" fmla="*/ 5964033 w 5964033"/>
              <a:gd name="connsiteY2" fmla="*/ 2544745 h 2544745"/>
              <a:gd name="connsiteX3" fmla="*/ 0 w 5964033"/>
              <a:gd name="connsiteY3" fmla="*/ 2544745 h 2544745"/>
              <a:gd name="connsiteX4" fmla="*/ 0 w 5964033"/>
              <a:gd name="connsiteY4" fmla="*/ 0 h 2544745"/>
              <a:gd name="connsiteX0" fmla="*/ 0 w 5965075"/>
              <a:gd name="connsiteY0" fmla="*/ 0 h 2544745"/>
              <a:gd name="connsiteX1" fmla="*/ 5964033 w 5965075"/>
              <a:gd name="connsiteY1" fmla="*/ 0 h 2544745"/>
              <a:gd name="connsiteX2" fmla="*/ 5965075 w 5965075"/>
              <a:gd name="connsiteY2" fmla="*/ 1410323 h 2544745"/>
              <a:gd name="connsiteX3" fmla="*/ 5964033 w 5965075"/>
              <a:gd name="connsiteY3" fmla="*/ 2544745 h 2544745"/>
              <a:gd name="connsiteX4" fmla="*/ 0 w 5965075"/>
              <a:gd name="connsiteY4" fmla="*/ 2544745 h 2544745"/>
              <a:gd name="connsiteX5" fmla="*/ 0 w 5965075"/>
              <a:gd name="connsiteY5" fmla="*/ 0 h 2544745"/>
              <a:gd name="connsiteX0" fmla="*/ 0 w 6404078"/>
              <a:gd name="connsiteY0" fmla="*/ 0 h 2544745"/>
              <a:gd name="connsiteX1" fmla="*/ 5964033 w 6404078"/>
              <a:gd name="connsiteY1" fmla="*/ 0 h 2544745"/>
              <a:gd name="connsiteX2" fmla="*/ 5965075 w 6404078"/>
              <a:gd name="connsiteY2" fmla="*/ 1410323 h 2544745"/>
              <a:gd name="connsiteX3" fmla="*/ 5964033 w 6404078"/>
              <a:gd name="connsiteY3" fmla="*/ 2544745 h 2544745"/>
              <a:gd name="connsiteX4" fmla="*/ 0 w 6404078"/>
              <a:gd name="connsiteY4" fmla="*/ 2544745 h 2544745"/>
              <a:gd name="connsiteX5" fmla="*/ 0 w 6404078"/>
              <a:gd name="connsiteY5" fmla="*/ 0 h 2544745"/>
              <a:gd name="connsiteX0" fmla="*/ 0 w 6404078"/>
              <a:gd name="connsiteY0" fmla="*/ 0 h 2544745"/>
              <a:gd name="connsiteX1" fmla="*/ 5964033 w 6404078"/>
              <a:gd name="connsiteY1" fmla="*/ 0 h 2544745"/>
              <a:gd name="connsiteX2" fmla="*/ 5965075 w 6404078"/>
              <a:gd name="connsiteY2" fmla="*/ 1410323 h 2544745"/>
              <a:gd name="connsiteX3" fmla="*/ 5964033 w 6404078"/>
              <a:gd name="connsiteY3" fmla="*/ 2544745 h 2544745"/>
              <a:gd name="connsiteX4" fmla="*/ 0 w 6404078"/>
              <a:gd name="connsiteY4" fmla="*/ 2544745 h 2544745"/>
              <a:gd name="connsiteX5" fmla="*/ 0 w 6404078"/>
              <a:gd name="connsiteY5" fmla="*/ 0 h 2544745"/>
              <a:gd name="connsiteX0" fmla="*/ 0 w 6570767"/>
              <a:gd name="connsiteY0" fmla="*/ 0 h 2544745"/>
              <a:gd name="connsiteX1" fmla="*/ 5964033 w 6570767"/>
              <a:gd name="connsiteY1" fmla="*/ 0 h 2544745"/>
              <a:gd name="connsiteX2" fmla="*/ 5965075 w 6570767"/>
              <a:gd name="connsiteY2" fmla="*/ 1410323 h 2544745"/>
              <a:gd name="connsiteX3" fmla="*/ 5964033 w 6570767"/>
              <a:gd name="connsiteY3" fmla="*/ 2544745 h 2544745"/>
              <a:gd name="connsiteX4" fmla="*/ 0 w 6570767"/>
              <a:gd name="connsiteY4" fmla="*/ 2544745 h 2544745"/>
              <a:gd name="connsiteX5" fmla="*/ 0 w 6570767"/>
              <a:gd name="connsiteY5" fmla="*/ 0 h 2544745"/>
              <a:gd name="connsiteX0" fmla="*/ 0 w 6241922"/>
              <a:gd name="connsiteY0" fmla="*/ 0 h 2544745"/>
              <a:gd name="connsiteX1" fmla="*/ 5964033 w 6241922"/>
              <a:gd name="connsiteY1" fmla="*/ 0 h 2544745"/>
              <a:gd name="connsiteX2" fmla="*/ 5965075 w 6241922"/>
              <a:gd name="connsiteY2" fmla="*/ 1410323 h 2544745"/>
              <a:gd name="connsiteX3" fmla="*/ 5964033 w 6241922"/>
              <a:gd name="connsiteY3" fmla="*/ 2544745 h 2544745"/>
              <a:gd name="connsiteX4" fmla="*/ 0 w 6241922"/>
              <a:gd name="connsiteY4" fmla="*/ 2544745 h 2544745"/>
              <a:gd name="connsiteX5" fmla="*/ 0 w 6241922"/>
              <a:gd name="connsiteY5" fmla="*/ 0 h 2544745"/>
              <a:gd name="connsiteX0" fmla="*/ 0 w 5981205"/>
              <a:gd name="connsiteY0" fmla="*/ 0 h 2544745"/>
              <a:gd name="connsiteX1" fmla="*/ 5964033 w 5981205"/>
              <a:gd name="connsiteY1" fmla="*/ 0 h 2544745"/>
              <a:gd name="connsiteX2" fmla="*/ 5965075 w 5981205"/>
              <a:gd name="connsiteY2" fmla="*/ 1410323 h 2544745"/>
              <a:gd name="connsiteX3" fmla="*/ 5964033 w 5981205"/>
              <a:gd name="connsiteY3" fmla="*/ 2544745 h 2544745"/>
              <a:gd name="connsiteX4" fmla="*/ 0 w 5981205"/>
              <a:gd name="connsiteY4" fmla="*/ 2544745 h 2544745"/>
              <a:gd name="connsiteX5" fmla="*/ 0 w 5981205"/>
              <a:gd name="connsiteY5" fmla="*/ 0 h 254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81205" h="2544745">
                <a:moveTo>
                  <a:pt x="0" y="0"/>
                </a:moveTo>
                <a:lnTo>
                  <a:pt x="5964033" y="0"/>
                </a:lnTo>
                <a:cubicBezTo>
                  <a:pt x="5964380" y="470108"/>
                  <a:pt x="5964728" y="940215"/>
                  <a:pt x="5965075" y="1410323"/>
                </a:cubicBezTo>
                <a:cubicBezTo>
                  <a:pt x="6001797" y="1904566"/>
                  <a:pt x="5964380" y="1647801"/>
                  <a:pt x="5964033" y="2544745"/>
                </a:cubicBezTo>
                <a:lnTo>
                  <a:pt x="0" y="2544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6">
            <a:extLst>
              <a:ext uri="{FF2B5EF4-FFF2-40B4-BE49-F238E27FC236}">
                <a16:creationId xmlns:a16="http://schemas.microsoft.com/office/drawing/2014/main" id="{333D9C10-AEB4-D899-0044-465FC293B0CB}"/>
              </a:ext>
            </a:extLst>
          </p:cNvPr>
          <p:cNvSpPr/>
          <p:nvPr/>
        </p:nvSpPr>
        <p:spPr>
          <a:xfrm>
            <a:off x="1158510" y="4190948"/>
            <a:ext cx="7970548" cy="1276659"/>
          </a:xfrm>
          <a:custGeom>
            <a:avLst/>
            <a:gdLst>
              <a:gd name="connsiteX0" fmla="*/ 0 w 5964033"/>
              <a:gd name="connsiteY0" fmla="*/ 0 h 2544745"/>
              <a:gd name="connsiteX1" fmla="*/ 5964033 w 5964033"/>
              <a:gd name="connsiteY1" fmla="*/ 0 h 2544745"/>
              <a:gd name="connsiteX2" fmla="*/ 5964033 w 5964033"/>
              <a:gd name="connsiteY2" fmla="*/ 2544745 h 2544745"/>
              <a:gd name="connsiteX3" fmla="*/ 0 w 5964033"/>
              <a:gd name="connsiteY3" fmla="*/ 2544745 h 2544745"/>
              <a:gd name="connsiteX4" fmla="*/ 0 w 5964033"/>
              <a:gd name="connsiteY4" fmla="*/ 0 h 2544745"/>
              <a:gd name="connsiteX0" fmla="*/ 0 w 5965075"/>
              <a:gd name="connsiteY0" fmla="*/ 0 h 2544745"/>
              <a:gd name="connsiteX1" fmla="*/ 5964033 w 5965075"/>
              <a:gd name="connsiteY1" fmla="*/ 0 h 2544745"/>
              <a:gd name="connsiteX2" fmla="*/ 5965075 w 5965075"/>
              <a:gd name="connsiteY2" fmla="*/ 1410323 h 2544745"/>
              <a:gd name="connsiteX3" fmla="*/ 5964033 w 5965075"/>
              <a:gd name="connsiteY3" fmla="*/ 2544745 h 2544745"/>
              <a:gd name="connsiteX4" fmla="*/ 0 w 5965075"/>
              <a:gd name="connsiteY4" fmla="*/ 2544745 h 2544745"/>
              <a:gd name="connsiteX5" fmla="*/ 0 w 5965075"/>
              <a:gd name="connsiteY5" fmla="*/ 0 h 2544745"/>
              <a:gd name="connsiteX0" fmla="*/ 0 w 6404078"/>
              <a:gd name="connsiteY0" fmla="*/ 0 h 2544745"/>
              <a:gd name="connsiteX1" fmla="*/ 5964033 w 6404078"/>
              <a:gd name="connsiteY1" fmla="*/ 0 h 2544745"/>
              <a:gd name="connsiteX2" fmla="*/ 5965075 w 6404078"/>
              <a:gd name="connsiteY2" fmla="*/ 1410323 h 2544745"/>
              <a:gd name="connsiteX3" fmla="*/ 5964033 w 6404078"/>
              <a:gd name="connsiteY3" fmla="*/ 2544745 h 2544745"/>
              <a:gd name="connsiteX4" fmla="*/ 0 w 6404078"/>
              <a:gd name="connsiteY4" fmla="*/ 2544745 h 2544745"/>
              <a:gd name="connsiteX5" fmla="*/ 0 w 6404078"/>
              <a:gd name="connsiteY5" fmla="*/ 0 h 2544745"/>
              <a:gd name="connsiteX0" fmla="*/ 0 w 6404078"/>
              <a:gd name="connsiteY0" fmla="*/ 0 h 2544745"/>
              <a:gd name="connsiteX1" fmla="*/ 5964033 w 6404078"/>
              <a:gd name="connsiteY1" fmla="*/ 0 h 2544745"/>
              <a:gd name="connsiteX2" fmla="*/ 5965075 w 6404078"/>
              <a:gd name="connsiteY2" fmla="*/ 1410323 h 2544745"/>
              <a:gd name="connsiteX3" fmla="*/ 5964033 w 6404078"/>
              <a:gd name="connsiteY3" fmla="*/ 2544745 h 2544745"/>
              <a:gd name="connsiteX4" fmla="*/ 0 w 6404078"/>
              <a:gd name="connsiteY4" fmla="*/ 2544745 h 2544745"/>
              <a:gd name="connsiteX5" fmla="*/ 0 w 6404078"/>
              <a:gd name="connsiteY5" fmla="*/ 0 h 2544745"/>
              <a:gd name="connsiteX0" fmla="*/ 0 w 6570767"/>
              <a:gd name="connsiteY0" fmla="*/ 0 h 2544745"/>
              <a:gd name="connsiteX1" fmla="*/ 5964033 w 6570767"/>
              <a:gd name="connsiteY1" fmla="*/ 0 h 2544745"/>
              <a:gd name="connsiteX2" fmla="*/ 5965075 w 6570767"/>
              <a:gd name="connsiteY2" fmla="*/ 1410323 h 2544745"/>
              <a:gd name="connsiteX3" fmla="*/ 5964033 w 6570767"/>
              <a:gd name="connsiteY3" fmla="*/ 2544745 h 2544745"/>
              <a:gd name="connsiteX4" fmla="*/ 0 w 6570767"/>
              <a:gd name="connsiteY4" fmla="*/ 2544745 h 2544745"/>
              <a:gd name="connsiteX5" fmla="*/ 0 w 6570767"/>
              <a:gd name="connsiteY5" fmla="*/ 0 h 2544745"/>
              <a:gd name="connsiteX0" fmla="*/ 0 w 6241922"/>
              <a:gd name="connsiteY0" fmla="*/ 0 h 2544745"/>
              <a:gd name="connsiteX1" fmla="*/ 5964033 w 6241922"/>
              <a:gd name="connsiteY1" fmla="*/ 0 h 2544745"/>
              <a:gd name="connsiteX2" fmla="*/ 5965075 w 6241922"/>
              <a:gd name="connsiteY2" fmla="*/ 1410323 h 2544745"/>
              <a:gd name="connsiteX3" fmla="*/ 5964033 w 6241922"/>
              <a:gd name="connsiteY3" fmla="*/ 2544745 h 2544745"/>
              <a:gd name="connsiteX4" fmla="*/ 0 w 6241922"/>
              <a:gd name="connsiteY4" fmla="*/ 2544745 h 2544745"/>
              <a:gd name="connsiteX5" fmla="*/ 0 w 6241922"/>
              <a:gd name="connsiteY5" fmla="*/ 0 h 2544745"/>
              <a:gd name="connsiteX0" fmla="*/ 0 w 5981205"/>
              <a:gd name="connsiteY0" fmla="*/ 0 h 2544745"/>
              <a:gd name="connsiteX1" fmla="*/ 5964033 w 5981205"/>
              <a:gd name="connsiteY1" fmla="*/ 0 h 2544745"/>
              <a:gd name="connsiteX2" fmla="*/ 5965075 w 5981205"/>
              <a:gd name="connsiteY2" fmla="*/ 1410323 h 2544745"/>
              <a:gd name="connsiteX3" fmla="*/ 5964033 w 5981205"/>
              <a:gd name="connsiteY3" fmla="*/ 2544745 h 2544745"/>
              <a:gd name="connsiteX4" fmla="*/ 0 w 5981205"/>
              <a:gd name="connsiteY4" fmla="*/ 2544745 h 2544745"/>
              <a:gd name="connsiteX5" fmla="*/ 0 w 5981205"/>
              <a:gd name="connsiteY5" fmla="*/ 0 h 254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81205" h="2544745">
                <a:moveTo>
                  <a:pt x="0" y="0"/>
                </a:moveTo>
                <a:lnTo>
                  <a:pt x="5964033" y="0"/>
                </a:lnTo>
                <a:cubicBezTo>
                  <a:pt x="5964380" y="470108"/>
                  <a:pt x="5964728" y="940215"/>
                  <a:pt x="5965075" y="1410323"/>
                </a:cubicBezTo>
                <a:cubicBezTo>
                  <a:pt x="6001797" y="1904566"/>
                  <a:pt x="5964380" y="1647801"/>
                  <a:pt x="5964033" y="2544745"/>
                </a:cubicBezTo>
                <a:lnTo>
                  <a:pt x="0" y="2544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Espace réservé du contenu 4" descr="Une image contenant intérieur, téléphone mobile&#10;&#10;Description générée automatiquement">
            <a:extLst>
              <a:ext uri="{FF2B5EF4-FFF2-40B4-BE49-F238E27FC236}">
                <a16:creationId xmlns:a16="http://schemas.microsoft.com/office/drawing/2014/main" id="{043855F6-3277-AC59-F87F-6755160FDF8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703" b="95297" l="9926" r="89578">
                        <a14:foregroundMark x1="55583" y1="74847" x2="48883" y2="61963"/>
                        <a14:foregroundMark x1="45658" y1="95501" x2="54094" y2="78732"/>
                        <a14:foregroundMark x1="58065" y1="95092" x2="42184" y2="94070"/>
                        <a14:foregroundMark x1="42184" y1="94070" x2="41191" y2="49080"/>
                        <a14:foregroundMark x1="42184" y1="4703" x2="42680" y2="31288"/>
                        <a14:foregroundMark x1="59305" y1="52556" x2="55583" y2="52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6" r="28617"/>
          <a:stretch/>
        </p:blipFill>
        <p:spPr>
          <a:xfrm flipH="1">
            <a:off x="9371891" y="3600526"/>
            <a:ext cx="1383689" cy="3075765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F110448D-5A60-84F2-3427-36EA0B43BF9D}"/>
              </a:ext>
            </a:extLst>
          </p:cNvPr>
          <p:cNvSpPr txBox="1">
            <a:spLocks/>
          </p:cNvSpPr>
          <p:nvPr/>
        </p:nvSpPr>
        <p:spPr>
          <a:xfrm>
            <a:off x="1762027" y="184447"/>
            <a:ext cx="5832819" cy="583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Communication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63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>
            <a:extLst>
              <a:ext uri="{FF2B5EF4-FFF2-40B4-BE49-F238E27FC236}">
                <a16:creationId xmlns:a16="http://schemas.microsoft.com/office/drawing/2014/main" id="{2017DFD3-A768-5295-174D-2897CCBDF86E}"/>
              </a:ext>
            </a:extLst>
          </p:cNvPr>
          <p:cNvGrpSpPr/>
          <p:nvPr/>
        </p:nvGrpSpPr>
        <p:grpSpPr>
          <a:xfrm flipV="1">
            <a:off x="7519002" y="1222045"/>
            <a:ext cx="1029689" cy="1562482"/>
            <a:chOff x="7991476" y="3609164"/>
            <a:chExt cx="1029689" cy="1562482"/>
          </a:xfrm>
        </p:grpSpPr>
        <p:sp>
          <p:nvSpPr>
            <p:cNvPr id="65" name="Flèche : virage 64">
              <a:extLst>
                <a:ext uri="{FF2B5EF4-FFF2-40B4-BE49-F238E27FC236}">
                  <a16:creationId xmlns:a16="http://schemas.microsoft.com/office/drawing/2014/main" id="{F91F59B4-8296-B5FB-BD49-8040DAC67516}"/>
                </a:ext>
              </a:extLst>
            </p:cNvPr>
            <p:cNvSpPr/>
            <p:nvPr/>
          </p:nvSpPr>
          <p:spPr>
            <a:xfrm rot="7972230" flipH="1">
              <a:off x="7973626" y="4124107"/>
              <a:ext cx="1562482" cy="532596"/>
            </a:xfrm>
            <a:prstGeom prst="bentArrow">
              <a:avLst>
                <a:gd name="adj1" fmla="val 25000"/>
                <a:gd name="adj2" fmla="val 30751"/>
                <a:gd name="adj3" fmla="val 48003"/>
                <a:gd name="adj4" fmla="val 8174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0F8A68F-74D4-62A6-FD1B-FB2243F088C5}"/>
                </a:ext>
              </a:extLst>
            </p:cNvPr>
            <p:cNvSpPr/>
            <p:nvPr/>
          </p:nvSpPr>
          <p:spPr>
            <a:xfrm>
              <a:off x="7991476" y="4622507"/>
              <a:ext cx="345298" cy="4142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9BF8F296-5AC0-A242-BCA2-469D8ED6EF91}"/>
              </a:ext>
            </a:extLst>
          </p:cNvPr>
          <p:cNvGrpSpPr/>
          <p:nvPr/>
        </p:nvGrpSpPr>
        <p:grpSpPr>
          <a:xfrm>
            <a:off x="7363203" y="3637527"/>
            <a:ext cx="1040684" cy="1594803"/>
            <a:chOff x="7991476" y="3581158"/>
            <a:chExt cx="1040684" cy="1594803"/>
          </a:xfrm>
        </p:grpSpPr>
        <p:sp>
          <p:nvSpPr>
            <p:cNvPr id="46" name="Flèche : virage 45">
              <a:extLst>
                <a:ext uri="{FF2B5EF4-FFF2-40B4-BE49-F238E27FC236}">
                  <a16:creationId xmlns:a16="http://schemas.microsoft.com/office/drawing/2014/main" id="{AB479ADE-F338-222A-9D81-6897736136F2}"/>
                </a:ext>
              </a:extLst>
            </p:cNvPr>
            <p:cNvSpPr/>
            <p:nvPr/>
          </p:nvSpPr>
          <p:spPr>
            <a:xfrm rot="7972230" flipH="1">
              <a:off x="7968460" y="4112262"/>
              <a:ext cx="1594803" cy="532596"/>
            </a:xfrm>
            <a:prstGeom prst="bentArrow">
              <a:avLst>
                <a:gd name="adj1" fmla="val 25000"/>
                <a:gd name="adj2" fmla="val 30751"/>
                <a:gd name="adj3" fmla="val 48003"/>
                <a:gd name="adj4" fmla="val 8174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D42D569-64A9-FD59-3BA5-061A89C0B2CF}"/>
                </a:ext>
              </a:extLst>
            </p:cNvPr>
            <p:cNvSpPr/>
            <p:nvPr/>
          </p:nvSpPr>
          <p:spPr>
            <a:xfrm>
              <a:off x="7991476" y="4622507"/>
              <a:ext cx="345298" cy="4142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10" descr="Cake Wallet - Cypher Market">
            <a:extLst>
              <a:ext uri="{FF2B5EF4-FFF2-40B4-BE49-F238E27FC236}">
                <a16:creationId xmlns:a16="http://schemas.microsoft.com/office/drawing/2014/main" id="{219D69A0-F860-C9D8-D4EA-B91DC908B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038" y="4654202"/>
            <a:ext cx="664351" cy="6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DF6F37-8389-94D5-E927-1326BAC79355}"/>
              </a:ext>
            </a:extLst>
          </p:cNvPr>
          <p:cNvSpPr txBox="1"/>
          <p:nvPr/>
        </p:nvSpPr>
        <p:spPr>
          <a:xfrm>
            <a:off x="2386916" y="4727567"/>
            <a:ext cx="2171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Cake </a:t>
            </a:r>
            <a:r>
              <a:rPr lang="fr-FR" sz="2800" b="1" dirty="0" err="1"/>
              <a:t>Wallet</a:t>
            </a:r>
            <a:r>
              <a:rPr lang="fr-FR" sz="2800" b="1" dirty="0"/>
              <a:t> :</a:t>
            </a:r>
            <a:endParaRPr lang="en-US" sz="28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263045-F2EF-099B-EBB2-AE8DE0F7E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874" y="2728422"/>
            <a:ext cx="599908" cy="5999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BB5632-CAC5-0D12-D3FF-80E7A796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23" y="4691326"/>
            <a:ext cx="584093" cy="584093"/>
          </a:xfrm>
          <a:prstGeom prst="rect">
            <a:avLst/>
          </a:prstGeom>
        </p:spPr>
      </p:pic>
      <p:pic>
        <p:nvPicPr>
          <p:cNvPr id="10" name="Picture 2" descr="Logo, logos, monero icon - Free download on Iconfinder">
            <a:extLst>
              <a:ext uri="{FF2B5EF4-FFF2-40B4-BE49-F238E27FC236}">
                <a16:creationId xmlns:a16="http://schemas.microsoft.com/office/drawing/2014/main" id="{FE44A0D3-F810-A2ED-2B97-37B92A03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79" y="4598569"/>
            <a:ext cx="670266" cy="67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135305C-EB83-71FE-FAAC-4D9975CF8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93" y="1133894"/>
            <a:ext cx="566778" cy="5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A2568C0-9181-DBD5-5A5A-1CA8248EE0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13" y="1134306"/>
            <a:ext cx="575470" cy="57547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943A8A6-681E-AD06-8CAA-FB1DC221C2EE}"/>
              </a:ext>
            </a:extLst>
          </p:cNvPr>
          <p:cNvSpPr txBox="1"/>
          <p:nvPr/>
        </p:nvSpPr>
        <p:spPr>
          <a:xfrm>
            <a:off x="2785664" y="1223144"/>
            <a:ext cx="1852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Phoenix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Wallet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CFB426-10CD-A801-931B-8CF2E56B04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36"/>
          <a:stretch/>
        </p:blipFill>
        <p:spPr>
          <a:xfrm>
            <a:off x="2279852" y="1155686"/>
            <a:ext cx="546077" cy="554090"/>
          </a:xfrm>
          <a:prstGeom prst="rect">
            <a:avLst/>
          </a:prstGeom>
        </p:spPr>
      </p:pic>
      <p:sp>
        <p:nvSpPr>
          <p:cNvPr id="16" name="Flèche : double flèche verticale 15">
            <a:extLst>
              <a:ext uri="{FF2B5EF4-FFF2-40B4-BE49-F238E27FC236}">
                <a16:creationId xmlns:a16="http://schemas.microsoft.com/office/drawing/2014/main" id="{698DB804-28EB-0BB7-61CD-C88F78A5831D}"/>
              </a:ext>
            </a:extLst>
          </p:cNvPr>
          <p:cNvSpPr/>
          <p:nvPr/>
        </p:nvSpPr>
        <p:spPr>
          <a:xfrm rot="1514215">
            <a:off x="5163221" y="3449583"/>
            <a:ext cx="340258" cy="1170774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0C99E7-9FFF-3DE8-ABEE-E98294943877}"/>
              </a:ext>
            </a:extLst>
          </p:cNvPr>
          <p:cNvSpPr txBox="1"/>
          <p:nvPr/>
        </p:nvSpPr>
        <p:spPr>
          <a:xfrm>
            <a:off x="2326634" y="3634100"/>
            <a:ext cx="265880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Bouton "Envoi" et </a:t>
            </a:r>
            <a:br>
              <a:rPr lang="fr-FR" sz="1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"Réception" directs</a:t>
            </a:r>
            <a:br>
              <a:rPr lang="fr-FR" sz="1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(frais Bitcoin : 0,20€ à 20€)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B6E8A84-4AAA-BB50-5D49-CDC7A0023697}"/>
              </a:ext>
            </a:extLst>
          </p:cNvPr>
          <p:cNvSpPr txBox="1"/>
          <p:nvPr/>
        </p:nvSpPr>
        <p:spPr>
          <a:xfrm>
            <a:off x="4672677" y="5820000"/>
            <a:ext cx="2171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2">
                    <a:lumMod val="10000"/>
                  </a:schemeClr>
                </a:solidFill>
              </a:rPr>
              <a:t>Conversion directement dans l'app avec le bouton "Echanger"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Flèche : double flèche verticale 27">
            <a:extLst>
              <a:ext uri="{FF2B5EF4-FFF2-40B4-BE49-F238E27FC236}">
                <a16:creationId xmlns:a16="http://schemas.microsoft.com/office/drawing/2014/main" id="{0952B863-7109-1209-C0CF-5817F7C8B638}"/>
              </a:ext>
            </a:extLst>
          </p:cNvPr>
          <p:cNvSpPr/>
          <p:nvPr/>
        </p:nvSpPr>
        <p:spPr>
          <a:xfrm rot="20165682">
            <a:off x="6015223" y="3404287"/>
            <a:ext cx="273794" cy="1182964"/>
          </a:xfrm>
          <a:prstGeom prst="upDown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èche : haut 28">
            <a:extLst>
              <a:ext uri="{FF2B5EF4-FFF2-40B4-BE49-F238E27FC236}">
                <a16:creationId xmlns:a16="http://schemas.microsoft.com/office/drawing/2014/main" id="{D289A005-6B46-4212-B8BB-40F650C77521}"/>
              </a:ext>
            </a:extLst>
          </p:cNvPr>
          <p:cNvSpPr/>
          <p:nvPr/>
        </p:nvSpPr>
        <p:spPr>
          <a:xfrm rot="19798217">
            <a:off x="5151925" y="1757065"/>
            <a:ext cx="330825" cy="922196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èche : courbe vers le bas 30">
            <a:extLst>
              <a:ext uri="{FF2B5EF4-FFF2-40B4-BE49-F238E27FC236}">
                <a16:creationId xmlns:a16="http://schemas.microsoft.com/office/drawing/2014/main" id="{9D0BCA2E-B0B4-82B7-2F4F-51E7D85FD628}"/>
              </a:ext>
            </a:extLst>
          </p:cNvPr>
          <p:cNvSpPr/>
          <p:nvPr/>
        </p:nvSpPr>
        <p:spPr>
          <a:xfrm rot="10800000" flipH="1" flipV="1">
            <a:off x="4848011" y="638070"/>
            <a:ext cx="1754810" cy="432570"/>
          </a:xfrm>
          <a:prstGeom prst="curvedDownArrow">
            <a:avLst/>
          </a:prstGeom>
          <a:solidFill>
            <a:srgbClr val="C5E0B4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E45CAA1-2D8E-858B-9D57-C32ADDB5C329}"/>
              </a:ext>
            </a:extLst>
          </p:cNvPr>
          <p:cNvSpPr txBox="1"/>
          <p:nvPr/>
        </p:nvSpPr>
        <p:spPr>
          <a:xfrm>
            <a:off x="5163132" y="759332"/>
            <a:ext cx="1116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Conversion auto</a:t>
            </a:r>
            <a:endParaRPr lang="en-US" sz="1600" dirty="0"/>
          </a:p>
        </p:txBody>
      </p:sp>
      <p:sp>
        <p:nvSpPr>
          <p:cNvPr id="35" name="Flèche : haut 34">
            <a:extLst>
              <a:ext uri="{FF2B5EF4-FFF2-40B4-BE49-F238E27FC236}">
                <a16:creationId xmlns:a16="http://schemas.microsoft.com/office/drawing/2014/main" id="{E4024A7C-0F79-627C-237C-A878D507C41A}"/>
              </a:ext>
            </a:extLst>
          </p:cNvPr>
          <p:cNvSpPr/>
          <p:nvPr/>
        </p:nvSpPr>
        <p:spPr>
          <a:xfrm rot="12343989">
            <a:off x="6032646" y="1797520"/>
            <a:ext cx="216000" cy="828304"/>
          </a:xfrm>
          <a:prstGeom prst="up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B27A601-884C-B213-203B-31AFDBF66F20}"/>
              </a:ext>
            </a:extLst>
          </p:cNvPr>
          <p:cNvSpPr txBox="1"/>
          <p:nvPr/>
        </p:nvSpPr>
        <p:spPr>
          <a:xfrm>
            <a:off x="6866918" y="1155686"/>
            <a:ext cx="1645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Bitcoin Lightning (LN)</a:t>
            </a:r>
            <a:endParaRPr lang="en-US" sz="1400" b="1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47FE2EE-3E34-397E-DBB5-1A2188AD37EB}"/>
              </a:ext>
            </a:extLst>
          </p:cNvPr>
          <p:cNvSpPr txBox="1"/>
          <p:nvPr/>
        </p:nvSpPr>
        <p:spPr>
          <a:xfrm>
            <a:off x="2304743" y="2003286"/>
            <a:ext cx="26588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Bouton "Recevoir" direct</a:t>
            </a:r>
            <a:br>
              <a:rPr lang="fr-FR" sz="1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(frais Bitcoin la 1</a:t>
            </a:r>
            <a:r>
              <a:rPr lang="fr-FR" sz="1400" baseline="30000" dirty="0">
                <a:solidFill>
                  <a:schemeClr val="accent6">
                    <a:lumMod val="75000"/>
                  </a:schemeClr>
                </a:solidFill>
              </a:rPr>
              <a:t>ère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 fois)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B8539A-8C48-612C-DC63-BDCEFE30B341}"/>
              </a:ext>
            </a:extLst>
          </p:cNvPr>
          <p:cNvSpPr/>
          <p:nvPr/>
        </p:nvSpPr>
        <p:spPr>
          <a:xfrm>
            <a:off x="460040" y="1003098"/>
            <a:ext cx="4122817" cy="1675424"/>
          </a:xfrm>
          <a:prstGeom prst="rect">
            <a:avLst/>
          </a:prstGeom>
          <a:solidFill>
            <a:srgbClr val="FFFFFF">
              <a:alpha val="27059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èche : double flèche horizontale 39">
            <a:extLst>
              <a:ext uri="{FF2B5EF4-FFF2-40B4-BE49-F238E27FC236}">
                <a16:creationId xmlns:a16="http://schemas.microsoft.com/office/drawing/2014/main" id="{684E087C-CC28-3BF5-CEDD-D619447B2358}"/>
              </a:ext>
            </a:extLst>
          </p:cNvPr>
          <p:cNvSpPr/>
          <p:nvPr/>
        </p:nvSpPr>
        <p:spPr>
          <a:xfrm rot="1786640">
            <a:off x="6889528" y="5364129"/>
            <a:ext cx="1127672" cy="18394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EFD91AE-82C3-8ED2-0A61-F5BD28D0F03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60" y="5426754"/>
            <a:ext cx="670266" cy="67026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CD02AB04-0297-F467-0DB2-69ED4A7A514D}"/>
              </a:ext>
            </a:extLst>
          </p:cNvPr>
          <p:cNvSpPr txBox="1"/>
          <p:nvPr/>
        </p:nvSpPr>
        <p:spPr>
          <a:xfrm>
            <a:off x="6563444" y="5527628"/>
            <a:ext cx="1444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Sur</a:t>
            </a:r>
            <a:br>
              <a:rPr lang="fr-FR" sz="1400" dirty="0"/>
            </a:br>
            <a:r>
              <a:rPr lang="fr-FR" sz="1400" dirty="0">
                <a:hlinkClick r:id="rId9"/>
              </a:rPr>
              <a:t>Gchange.fr</a:t>
            </a:r>
            <a:endParaRPr lang="en-US" sz="14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1C7CCB7-EA20-BFFC-BE51-DD8EAD02A3FE}"/>
              </a:ext>
            </a:extLst>
          </p:cNvPr>
          <p:cNvSpPr txBox="1"/>
          <p:nvPr/>
        </p:nvSpPr>
        <p:spPr>
          <a:xfrm>
            <a:off x="7791358" y="6097020"/>
            <a:ext cx="970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June (G1)</a:t>
            </a:r>
            <a:endParaRPr lang="en-US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70A589-0B4A-3003-2678-1A218B0DCEC5}"/>
              </a:ext>
            </a:extLst>
          </p:cNvPr>
          <p:cNvSpPr txBox="1"/>
          <p:nvPr/>
        </p:nvSpPr>
        <p:spPr>
          <a:xfrm>
            <a:off x="1490624" y="110546"/>
            <a:ext cx="24168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2">
                    <a:lumMod val="50000"/>
                  </a:schemeClr>
                </a:solidFill>
              </a:rPr>
              <a:t>Vous êtes plutôt :</a:t>
            </a:r>
            <a:br>
              <a:rPr lang="fr-FR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sz="2800" b="1" dirty="0">
                <a:solidFill>
                  <a:srgbClr val="F7931A"/>
                </a:solidFill>
              </a:rPr>
              <a:t>bit-capitaliste</a:t>
            </a:r>
            <a:endParaRPr lang="fr-FR" sz="2400" b="1" dirty="0">
              <a:solidFill>
                <a:srgbClr val="F7931A"/>
              </a:solidFill>
            </a:endParaRPr>
          </a:p>
        </p:txBody>
      </p:sp>
      <p:sp>
        <p:nvSpPr>
          <p:cNvPr id="17" name="Flèche : double flèche horizontale 16">
            <a:extLst>
              <a:ext uri="{FF2B5EF4-FFF2-40B4-BE49-F238E27FC236}">
                <a16:creationId xmlns:a16="http://schemas.microsoft.com/office/drawing/2014/main" id="{A8385CDF-4BB4-3FB9-4D9D-946D924A3C28}"/>
              </a:ext>
            </a:extLst>
          </p:cNvPr>
          <p:cNvSpPr/>
          <p:nvPr/>
        </p:nvSpPr>
        <p:spPr>
          <a:xfrm rot="5400000">
            <a:off x="5307990" y="3094608"/>
            <a:ext cx="2664000" cy="144000"/>
          </a:xfrm>
          <a:prstGeom prst="leftRightArrow">
            <a:avLst>
              <a:gd name="adj1" fmla="val 54581"/>
              <a:gd name="adj2" fmla="val 104936"/>
            </a:avLst>
          </a:prstGeom>
          <a:pattFill prst="ltUpDiag">
            <a:fgClr>
              <a:schemeClr val="bg2"/>
            </a:fgClr>
            <a:bgClr>
              <a:schemeClr val="bg1"/>
            </a:bgClr>
          </a:patt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262EED1-B0BA-810E-02E0-053BFA8C002A}"/>
              </a:ext>
            </a:extLst>
          </p:cNvPr>
          <p:cNvSpPr txBox="1"/>
          <p:nvPr/>
        </p:nvSpPr>
        <p:spPr>
          <a:xfrm>
            <a:off x="6350935" y="3471135"/>
            <a:ext cx="1568229" cy="738664"/>
          </a:xfrm>
          <a:prstGeom prst="rect">
            <a:avLst/>
          </a:prstGeom>
          <a:solidFill>
            <a:srgbClr val="FDFDFD">
              <a:alpha val="61961"/>
            </a:srgb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fr-FR" dirty="0"/>
              <a:t>Conversion avec</a:t>
            </a:r>
            <a:br>
              <a:rPr lang="fr-FR" dirty="0"/>
            </a:br>
            <a:r>
              <a:rPr lang="fr-FR" dirty="0">
                <a:hlinkClick r:id="rId10" action="ppaction://hlinkfile"/>
              </a:rPr>
              <a:t>MajesticBank.sc</a:t>
            </a:r>
            <a:br>
              <a:rPr lang="fr-FR" dirty="0"/>
            </a:br>
            <a:r>
              <a:rPr lang="fr-FR" dirty="0"/>
              <a:t>ou </a:t>
            </a:r>
            <a:r>
              <a:rPr lang="fr-FR" dirty="0">
                <a:hlinkClick r:id="rId11" action="ppaction://hlinkfile"/>
              </a:rPr>
              <a:t>FixedFloat.com</a:t>
            </a:r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240219F-9725-6DF9-77A5-5C0EAD17FE98}"/>
              </a:ext>
            </a:extLst>
          </p:cNvPr>
          <p:cNvSpPr txBox="1"/>
          <p:nvPr/>
        </p:nvSpPr>
        <p:spPr>
          <a:xfrm>
            <a:off x="6279924" y="2030682"/>
            <a:ext cx="1568228" cy="553998"/>
          </a:xfrm>
          <a:prstGeom prst="rect">
            <a:avLst/>
          </a:prstGeom>
          <a:solidFill>
            <a:srgbClr val="FDFDFD">
              <a:alpha val="63137"/>
            </a:srgbClr>
          </a:solidFill>
        </p:spPr>
        <p:txBody>
          <a:bodyPr wrap="square">
            <a:spAutoFit/>
          </a:bodyPr>
          <a:lstStyle/>
          <a:p>
            <a:r>
              <a:rPr lang="fr-FR" sz="1500" dirty="0"/>
              <a:t>Conversion avec</a:t>
            </a:r>
            <a:br>
              <a:rPr lang="fr-FR" sz="1500" dirty="0"/>
            </a:br>
            <a:r>
              <a:rPr lang="fr-FR" sz="1500" dirty="0">
                <a:hlinkClick r:id="rId11" action="ppaction://hlinkfile"/>
              </a:rPr>
              <a:t>FixedFloat.com</a:t>
            </a:r>
            <a:endParaRPr lang="en-US" sz="15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BBAF72F-102D-8BD8-B7B0-3DFE73B8F1EF}"/>
              </a:ext>
            </a:extLst>
          </p:cNvPr>
          <p:cNvSpPr txBox="1"/>
          <p:nvPr/>
        </p:nvSpPr>
        <p:spPr>
          <a:xfrm>
            <a:off x="6538717" y="2747160"/>
            <a:ext cx="1574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</a:rPr>
              <a:t>BTC LN  -  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</a:rPr>
              <a:t>Monero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br>
              <a:rPr lang="fr-FR" sz="1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1200" i="1" dirty="0">
                <a:solidFill>
                  <a:schemeClr val="bg1">
                    <a:lumMod val="50000"/>
                  </a:schemeClr>
                </a:solidFill>
              </a:rPr>
              <a:t>avec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hlinkClick r:id="rId1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FixedFloat.com</a:t>
            </a:r>
            <a:endParaRPr lang="fr-FR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95C3119-EE2C-3827-75CF-C0493C0BCAB2}"/>
              </a:ext>
            </a:extLst>
          </p:cNvPr>
          <p:cNvSpPr txBox="1"/>
          <p:nvPr/>
        </p:nvSpPr>
        <p:spPr>
          <a:xfrm>
            <a:off x="6879310" y="4638868"/>
            <a:ext cx="8073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 err="1"/>
              <a:t>Monero</a:t>
            </a:r>
            <a:endParaRPr lang="fr-FR" sz="1400" b="1" dirty="0"/>
          </a:p>
          <a:p>
            <a:pPr algn="ctr"/>
            <a:r>
              <a:rPr lang="fr-FR" sz="1200" b="1" dirty="0"/>
              <a:t>(XMR)</a:t>
            </a:r>
            <a:endParaRPr lang="en-US" sz="1200" b="1" dirty="0"/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625EF0DA-E079-1A82-AE64-8F14EDF26A15}"/>
              </a:ext>
            </a:extLst>
          </p:cNvPr>
          <p:cNvSpPr txBox="1">
            <a:spLocks/>
          </p:cNvSpPr>
          <p:nvPr/>
        </p:nvSpPr>
        <p:spPr>
          <a:xfrm>
            <a:off x="1691748" y="6209029"/>
            <a:ext cx="3337488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Collectif </a:t>
            </a:r>
            <a:r>
              <a:rPr lang="fr-FR" sz="1400" b="1" dirty="0">
                <a:solidFill>
                  <a:schemeClr val="bg1">
                    <a:lumMod val="65000"/>
                  </a:schemeClr>
                </a:solidFill>
              </a:rPr>
              <a:t>@SortieDeBanque </a:t>
            </a:r>
          </a:p>
          <a:p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12/2023 – v1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D8D0D96-BBFA-089D-03A7-65AD88A65FBD}"/>
              </a:ext>
            </a:extLst>
          </p:cNvPr>
          <p:cNvGrpSpPr/>
          <p:nvPr/>
        </p:nvGrpSpPr>
        <p:grpSpPr>
          <a:xfrm>
            <a:off x="8314250" y="2557284"/>
            <a:ext cx="2075804" cy="1326152"/>
            <a:chOff x="8700526" y="2411083"/>
            <a:chExt cx="2075804" cy="1326152"/>
          </a:xfrm>
        </p:grpSpPr>
        <p:pic>
          <p:nvPicPr>
            <p:cNvPr id="68" name="Picture 16">
              <a:extLst>
                <a:ext uri="{FF2B5EF4-FFF2-40B4-BE49-F238E27FC236}">
                  <a16:creationId xmlns:a16="http://schemas.microsoft.com/office/drawing/2014/main" id="{EBB0FEF7-7BAB-2FE1-F646-630E3E56E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538" y="2411083"/>
              <a:ext cx="1116792" cy="1116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24DD3B59-BF54-B641-B00C-1BDD4EC98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0526" y="2581723"/>
              <a:ext cx="1104304" cy="1155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ZoneTexte 69">
            <a:extLst>
              <a:ext uri="{FF2B5EF4-FFF2-40B4-BE49-F238E27FC236}">
                <a16:creationId xmlns:a16="http://schemas.microsoft.com/office/drawing/2014/main" id="{8C5880A6-9121-B523-496D-6554B5DD1706}"/>
              </a:ext>
            </a:extLst>
          </p:cNvPr>
          <p:cNvSpPr txBox="1"/>
          <p:nvPr/>
        </p:nvSpPr>
        <p:spPr>
          <a:xfrm>
            <a:off x="8682842" y="1859844"/>
            <a:ext cx="2636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Votre commerçant</a:t>
            </a:r>
            <a:br>
              <a:rPr lang="fr-FR" b="1" dirty="0"/>
            </a:br>
            <a:r>
              <a:rPr lang="fr-FR" b="1" dirty="0"/>
              <a:t> local : </a:t>
            </a:r>
            <a:r>
              <a:rPr lang="fr-FR" b="1" u="sng" dirty="0">
                <a:solidFill>
                  <a:schemeClr val="accent1"/>
                </a:solidFill>
              </a:rPr>
              <a:t>btcmap.org</a:t>
            </a:r>
            <a:endParaRPr lang="en-US" b="1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D7E277E-154E-F849-7B63-A583549B1D04}"/>
              </a:ext>
            </a:extLst>
          </p:cNvPr>
          <p:cNvSpPr txBox="1"/>
          <p:nvPr/>
        </p:nvSpPr>
        <p:spPr>
          <a:xfrm>
            <a:off x="9009074" y="3677353"/>
            <a:ext cx="205014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... ou en ligne !</a:t>
            </a:r>
            <a:br>
              <a:rPr lang="fr-FR" b="1" dirty="0"/>
            </a:br>
            <a:r>
              <a:rPr lang="fr-FR" sz="1600" dirty="0"/>
              <a:t> </a:t>
            </a:r>
            <a:r>
              <a:rPr lang="fr-FR" sz="1600" u="sng" dirty="0">
                <a:solidFill>
                  <a:schemeClr val="accent1"/>
                </a:solidFill>
              </a:rPr>
              <a:t>cryptwerk.com</a:t>
            </a:r>
          </a:p>
          <a:p>
            <a:r>
              <a:rPr lang="fr-FR" sz="1600" u="sng" dirty="0">
                <a:solidFill>
                  <a:schemeClr val="accent1"/>
                </a:solidFill>
                <a:hlinkClick r:id="rId16" action="ppaction://hlinkfile"/>
              </a:rPr>
              <a:t>Kycnot.me</a:t>
            </a:r>
            <a:r>
              <a:rPr lang="fr-FR" sz="1600" dirty="0">
                <a:solidFill>
                  <a:schemeClr val="accent1"/>
                </a:solidFill>
                <a:hlinkClick r:id="rId16" action="ppaction://hlinkfile"/>
              </a:rPr>
              <a:t> </a:t>
            </a:r>
            <a:r>
              <a:rPr lang="fr-FR" sz="1600" dirty="0"/>
              <a:t>etc.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1C84D40-0C11-EDA5-4588-A830FCFBA2EB}"/>
              </a:ext>
            </a:extLst>
          </p:cNvPr>
          <p:cNvSpPr txBox="1"/>
          <p:nvPr/>
        </p:nvSpPr>
        <p:spPr>
          <a:xfrm>
            <a:off x="8913032" y="4609398"/>
            <a:ext cx="1911387" cy="91940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  <a:t>&lt; 0,02€ de frais,</a:t>
            </a:r>
            <a:b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  <a:t>(quasi) instantané,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  <a:t>(quasi) Intraçable !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C9E247E5-9F16-0BED-FE6F-A3D2638B9D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541" y="1254252"/>
            <a:ext cx="970746" cy="338224"/>
          </a:xfrm>
          <a:prstGeom prst="rect">
            <a:avLst/>
          </a:prstGeom>
        </p:spPr>
      </p:pic>
      <p:sp>
        <p:nvSpPr>
          <p:cNvPr id="74" name="Flèche : droite 73">
            <a:extLst>
              <a:ext uri="{FF2B5EF4-FFF2-40B4-BE49-F238E27FC236}">
                <a16:creationId xmlns:a16="http://schemas.microsoft.com/office/drawing/2014/main" id="{FBCA55F0-A9DD-ABCA-D812-CCD66CD64FC1}"/>
              </a:ext>
            </a:extLst>
          </p:cNvPr>
          <p:cNvSpPr/>
          <p:nvPr/>
        </p:nvSpPr>
        <p:spPr>
          <a:xfrm rot="10800000" flipH="1" flipV="1">
            <a:off x="8304767" y="1217260"/>
            <a:ext cx="719163" cy="288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1BF6FE0-D799-CCE8-EE50-5BFE0B97CF1B}"/>
              </a:ext>
            </a:extLst>
          </p:cNvPr>
          <p:cNvSpPr txBox="1"/>
          <p:nvPr/>
        </p:nvSpPr>
        <p:spPr>
          <a:xfrm>
            <a:off x="9000947" y="977231"/>
            <a:ext cx="2012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Cartes </a:t>
            </a:r>
            <a:r>
              <a:rPr lang="fr-FR" b="1" dirty="0" err="1"/>
              <a:t>pré-payées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D943C74C-114B-60E7-CC8B-B149C0EB3FBD}"/>
              </a:ext>
            </a:extLst>
          </p:cNvPr>
          <p:cNvSpPr txBox="1"/>
          <p:nvPr/>
        </p:nvSpPr>
        <p:spPr>
          <a:xfrm>
            <a:off x="8377072" y="102396"/>
            <a:ext cx="263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i="1" dirty="0">
                <a:solidFill>
                  <a:srgbClr val="8BA870"/>
                </a:solidFill>
                <a:latin typeface="French Script MT" panose="03020402040607040605" pitchFamily="66" charset="0"/>
              </a:rPr>
              <a:t>La vraie vie</a:t>
            </a:r>
            <a:endParaRPr lang="en-US" sz="4000" i="1" dirty="0">
              <a:solidFill>
                <a:srgbClr val="8BA870"/>
              </a:solidFill>
              <a:latin typeface="French Script MT" panose="03020402040607040605" pitchFamily="66" charset="0"/>
            </a:endParaRP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FC826EE6-0F2C-B590-B6D0-789094C00AA5}"/>
              </a:ext>
            </a:extLst>
          </p:cNvPr>
          <p:cNvGrpSpPr/>
          <p:nvPr/>
        </p:nvGrpSpPr>
        <p:grpSpPr>
          <a:xfrm>
            <a:off x="2526343" y="2658223"/>
            <a:ext cx="2682195" cy="847373"/>
            <a:chOff x="2455691" y="2705644"/>
            <a:chExt cx="2682195" cy="847373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C6DF043F-B49C-3FE8-C60B-818116452176}"/>
                </a:ext>
              </a:extLst>
            </p:cNvPr>
            <p:cNvSpPr txBox="1"/>
            <p:nvPr/>
          </p:nvSpPr>
          <p:spPr>
            <a:xfrm>
              <a:off x="2455691" y="2705644"/>
              <a:ext cx="26821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800" b="1" dirty="0"/>
                <a:t>Relai ou Pocket :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A47C119-52FE-8649-110E-6A7C4D323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959" y="3175925"/>
              <a:ext cx="377092" cy="3770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8DD15FE-B2D8-17DD-6A5B-B0EE6C648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063" y="3169789"/>
              <a:ext cx="377092" cy="3770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38100" dist="355600" dir="7020000" sx="135000" sy="135000" algn="ctr" rotWithShape="0">
                <a:schemeClr val="bg1">
                  <a:alpha val="0"/>
                </a:scheme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35293BE1-F9B9-40F2-7019-D1754539E846}"/>
                </a:ext>
              </a:extLst>
            </p:cNvPr>
            <p:cNvSpPr txBox="1"/>
            <p:nvPr/>
          </p:nvSpPr>
          <p:spPr>
            <a:xfrm>
              <a:off x="3371884" y="3183087"/>
              <a:ext cx="17274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achat dans l'app</a:t>
              </a:r>
              <a:endParaRPr lang="en-US" dirty="0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FE54F5E-F59E-964D-50A7-519A96000DBB}"/>
              </a:ext>
            </a:extLst>
          </p:cNvPr>
          <p:cNvSpPr txBox="1"/>
          <p:nvPr/>
        </p:nvSpPr>
        <p:spPr>
          <a:xfrm>
            <a:off x="2573069" y="5145059"/>
            <a:ext cx="172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achat dans l'app</a:t>
            </a:r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6BFDE4C3-BC47-1C26-C613-51A50FD60783}"/>
              </a:ext>
            </a:extLst>
          </p:cNvPr>
          <p:cNvGrpSpPr/>
          <p:nvPr/>
        </p:nvGrpSpPr>
        <p:grpSpPr>
          <a:xfrm>
            <a:off x="4943372" y="5248587"/>
            <a:ext cx="1669256" cy="584093"/>
            <a:chOff x="5196367" y="3781425"/>
            <a:chExt cx="1223483" cy="500288"/>
          </a:xfrm>
        </p:grpSpPr>
        <p:sp>
          <p:nvSpPr>
            <p:cNvPr id="24" name="Flèche : courbe vers le bas 23">
              <a:extLst>
                <a:ext uri="{FF2B5EF4-FFF2-40B4-BE49-F238E27FC236}">
                  <a16:creationId xmlns:a16="http://schemas.microsoft.com/office/drawing/2014/main" id="{59A020D7-DB57-F4B9-B11E-181EDC5BFEB1}"/>
                </a:ext>
              </a:extLst>
            </p:cNvPr>
            <p:cNvSpPr/>
            <p:nvPr/>
          </p:nvSpPr>
          <p:spPr>
            <a:xfrm flipH="1" flipV="1">
              <a:off x="5196367" y="3833965"/>
              <a:ext cx="1151176" cy="432162"/>
            </a:xfrm>
            <a:prstGeom prst="curved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4FBEE6-83FC-FF8B-57E0-4DD8D802BCEC}"/>
                </a:ext>
              </a:extLst>
            </p:cNvPr>
            <p:cNvSpPr/>
            <p:nvPr/>
          </p:nvSpPr>
          <p:spPr>
            <a:xfrm>
              <a:off x="5846209" y="3781425"/>
              <a:ext cx="573641" cy="50028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BB93C87D-A3AC-3308-2EB0-ACABE9CC8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63"/>
            <a:stretch/>
          </p:blipFill>
          <p:spPr>
            <a:xfrm>
              <a:off x="5815926" y="3836015"/>
              <a:ext cx="594984" cy="445047"/>
            </a:xfrm>
            <a:prstGeom prst="rect">
              <a:avLst/>
            </a:prstGeom>
          </p:spPr>
        </p:pic>
      </p:grp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E35D5AEA-DA92-FBBD-B1E7-84AB7D0831BB}"/>
              </a:ext>
            </a:extLst>
          </p:cNvPr>
          <p:cNvSpPr/>
          <p:nvPr/>
        </p:nvSpPr>
        <p:spPr>
          <a:xfrm rot="10800000" flipH="1" flipV="1">
            <a:off x="2072403" y="3084927"/>
            <a:ext cx="364597" cy="38620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32A66FB-7DAD-A66B-202A-CF712C71BE93}"/>
              </a:ext>
            </a:extLst>
          </p:cNvPr>
          <p:cNvGrpSpPr/>
          <p:nvPr/>
        </p:nvGrpSpPr>
        <p:grpSpPr>
          <a:xfrm>
            <a:off x="1124197" y="2796100"/>
            <a:ext cx="895724" cy="932354"/>
            <a:chOff x="838196" y="2780617"/>
            <a:chExt cx="1080000" cy="1124166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1EAE8831-3C4E-E291-7DB0-97005015F055}"/>
                </a:ext>
              </a:extLst>
            </p:cNvPr>
            <p:cNvGrpSpPr/>
            <p:nvPr/>
          </p:nvGrpSpPr>
          <p:grpSpPr>
            <a:xfrm>
              <a:off x="850655" y="2780617"/>
              <a:ext cx="1040402" cy="1124166"/>
              <a:chOff x="190346" y="2486121"/>
              <a:chExt cx="1040402" cy="1124166"/>
            </a:xfrm>
          </p:grpSpPr>
          <p:pic>
            <p:nvPicPr>
              <p:cNvPr id="43" name="Picture 10" descr="Bank building icon isolated on white background 593729 - Download Free ...">
                <a:extLst>
                  <a:ext uri="{FF2B5EF4-FFF2-40B4-BE49-F238E27FC236}">
                    <a16:creationId xmlns:a16="http://schemas.microsoft.com/office/drawing/2014/main" id="{96E18B07-0D27-4BCC-E3BD-A6E4F850C9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2250" b="93000" l="9667" r="89750">
                            <a14:foregroundMark x1="77750" y1="56167" x2="69917" y2="29083"/>
                            <a14:foregroundMark x1="69917" y1="29083" x2="54417" y2="27917"/>
                            <a14:foregroundMark x1="74417" y1="42417" x2="57583" y2="23000"/>
                            <a14:foregroundMark x1="57583" y1="23000" x2="40333" y2="29500"/>
                            <a14:foregroundMark x1="40333" y1="29500" x2="33583" y2="36167"/>
                            <a14:foregroundMark x1="57333" y1="24583" x2="35917" y2="23917"/>
                            <a14:foregroundMark x1="35917" y1="23917" x2="17667" y2="38083"/>
                            <a14:foregroundMark x1="17667" y1="38083" x2="16167" y2="44083"/>
                            <a14:foregroundMark x1="36083" y1="23333" x2="19833" y2="56750"/>
                            <a14:foregroundMark x1="19833" y1="56750" x2="19833" y2="65333"/>
                            <a14:foregroundMark x1="40667" y1="27500" x2="29417" y2="70333"/>
                            <a14:foregroundMark x1="29417" y1="70333" x2="29417" y2="73667"/>
                            <a14:foregroundMark x1="76917" y1="30417" x2="78583" y2="64917"/>
                            <a14:foregroundMark x1="77333" y1="37833" x2="66000" y2="67917"/>
                            <a14:foregroundMark x1="66000" y1="67917" x2="64833" y2="45750"/>
                            <a14:foregroundMark x1="65250" y1="41583" x2="69083" y2="63833"/>
                            <a14:foregroundMark x1="69083" y1="63833" x2="78583" y2="80750"/>
                            <a14:foregroundMark x1="78583" y1="80750" x2="78583" y2="81167"/>
                            <a14:foregroundMark x1="89000" y1="82833" x2="89000" y2="82833"/>
                            <a14:foregroundMark x1="89750" y1="82833" x2="79417" y2="79500"/>
                            <a14:foregroundMark x1="77750" y1="59917" x2="79417" y2="78500"/>
                            <a14:foregroundMark x1="79417" y1="78500" x2="81917" y2="83250"/>
                            <a14:foregroundMark x1="20667" y1="67000" x2="20667" y2="79083"/>
                            <a14:foregroundMark x1="24167" y1="70000" x2="15333" y2="77000"/>
                            <a14:foregroundMark x1="19167" y1="72750" x2="17750" y2="44500"/>
                            <a14:foregroundMark x1="17917" y1="57417" x2="17917" y2="76000"/>
                            <a14:foregroundMark x1="87333" y1="79000" x2="82333" y2="74000"/>
                            <a14:foregroundMark x1="54667" y1="27083" x2="44667" y2="13583"/>
                            <a14:foregroundMark x1="45833" y1="13167" x2="40667" y2="14917"/>
                            <a14:foregroundMark x1="45083" y1="12333" x2="55417" y2="13167"/>
                            <a14:foregroundMark x1="53583" y1="92667" x2="39167" y2="92667"/>
                            <a14:foregroundMark x1="74250" y1="92000" x2="47083" y2="91000"/>
                            <a14:foregroundMark x1="80417" y1="91667" x2="66333" y2="91667"/>
                            <a14:foregroundMark x1="42250" y1="92333" x2="12750" y2="91000"/>
                            <a14:foregroundMark x1="77000" y1="93000" x2="85250" y2="91333"/>
                          </a14:backgroundRemoval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73" r="3009"/>
              <a:stretch/>
            </p:blipFill>
            <p:spPr bwMode="auto">
              <a:xfrm>
                <a:off x="283009" y="2688573"/>
                <a:ext cx="947739" cy="921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135C4B57-6144-F8A6-4D03-A5ED0FAADF29}"/>
                  </a:ext>
                </a:extLst>
              </p:cNvPr>
              <p:cNvGrpSpPr/>
              <p:nvPr/>
            </p:nvGrpSpPr>
            <p:grpSpPr>
              <a:xfrm>
                <a:off x="190346" y="2486121"/>
                <a:ext cx="550852" cy="522077"/>
                <a:chOff x="3470272" y="1220508"/>
                <a:chExt cx="1451097" cy="1362934"/>
              </a:xfrm>
            </p:grpSpPr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FC001D74-C4E2-EDFF-2871-191CF6AC487C}"/>
                    </a:ext>
                  </a:extLst>
                </p:cNvPr>
                <p:cNvSpPr/>
                <p:nvPr/>
              </p:nvSpPr>
              <p:spPr>
                <a:xfrm>
                  <a:off x="3610627" y="1364258"/>
                  <a:ext cx="1076324" cy="1089990"/>
                </a:xfrm>
                <a:prstGeom prst="ellipse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0" name="Picture 2" descr="Euro sign Currency symbol Exchange rate Money - euro png download - 500 ...">
                  <a:extLst>
                    <a:ext uri="{FF2B5EF4-FFF2-40B4-BE49-F238E27FC236}">
                      <a16:creationId xmlns:a16="http://schemas.microsoft.com/office/drawing/2014/main" id="{4555E32A-BF2D-9DB7-D868-85CBAB8715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backgroundRemoval t="10000" b="90000" l="10000" r="90000">
                              <a14:foregroundMark x1="63889" y1="42200" x2="63111" y2="686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98" r="19708"/>
                <a:stretch/>
              </p:blipFill>
              <p:spPr bwMode="auto">
                <a:xfrm>
                  <a:off x="3470272" y="1220508"/>
                  <a:ext cx="1451097" cy="1362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EC6445-2EE8-F505-83D5-E5F10B8B0923}"/>
                </a:ext>
              </a:extLst>
            </p:cNvPr>
            <p:cNvSpPr/>
            <p:nvPr/>
          </p:nvSpPr>
          <p:spPr>
            <a:xfrm rot="2851804">
              <a:off x="1360196" y="2851515"/>
              <a:ext cx="36000" cy="108000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289C57C9-346A-1D63-FFEF-E5422007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60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e 49">
            <a:extLst>
              <a:ext uri="{FF2B5EF4-FFF2-40B4-BE49-F238E27FC236}">
                <a16:creationId xmlns:a16="http://schemas.microsoft.com/office/drawing/2014/main" id="{55AB656D-A0E7-CA5B-9964-F69EEC4A70BB}"/>
              </a:ext>
            </a:extLst>
          </p:cNvPr>
          <p:cNvGrpSpPr/>
          <p:nvPr/>
        </p:nvGrpSpPr>
        <p:grpSpPr>
          <a:xfrm flipV="1">
            <a:off x="7519002" y="1222045"/>
            <a:ext cx="1029689" cy="1562482"/>
            <a:chOff x="7991476" y="3609164"/>
            <a:chExt cx="1029689" cy="1562482"/>
          </a:xfrm>
        </p:grpSpPr>
        <p:sp>
          <p:nvSpPr>
            <p:cNvPr id="51" name="Flèche : virage 50">
              <a:extLst>
                <a:ext uri="{FF2B5EF4-FFF2-40B4-BE49-F238E27FC236}">
                  <a16:creationId xmlns:a16="http://schemas.microsoft.com/office/drawing/2014/main" id="{DE2E529B-1A49-F312-7EA0-CCE72827A77A}"/>
                </a:ext>
              </a:extLst>
            </p:cNvPr>
            <p:cNvSpPr/>
            <p:nvPr/>
          </p:nvSpPr>
          <p:spPr>
            <a:xfrm rot="7972230" flipH="1">
              <a:off x="7973626" y="4124107"/>
              <a:ext cx="1562482" cy="532596"/>
            </a:xfrm>
            <a:prstGeom prst="bentArrow">
              <a:avLst>
                <a:gd name="adj1" fmla="val 25000"/>
                <a:gd name="adj2" fmla="val 30751"/>
                <a:gd name="adj3" fmla="val 48003"/>
                <a:gd name="adj4" fmla="val 8174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0A8CD3-EFF6-BBBD-AED5-12677CCBAB21}"/>
                </a:ext>
              </a:extLst>
            </p:cNvPr>
            <p:cNvSpPr/>
            <p:nvPr/>
          </p:nvSpPr>
          <p:spPr>
            <a:xfrm>
              <a:off x="7991476" y="4622507"/>
              <a:ext cx="345298" cy="4142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9CFDE3C1-88E4-2BB3-73FD-343AF9ECC84C}"/>
              </a:ext>
            </a:extLst>
          </p:cNvPr>
          <p:cNvGrpSpPr/>
          <p:nvPr/>
        </p:nvGrpSpPr>
        <p:grpSpPr>
          <a:xfrm>
            <a:off x="2554820" y="3096038"/>
            <a:ext cx="2575483" cy="2262158"/>
            <a:chOff x="2606137" y="3093310"/>
            <a:chExt cx="2575483" cy="2262158"/>
          </a:xfrm>
        </p:grpSpPr>
        <p:pic>
          <p:nvPicPr>
            <p:cNvPr id="4" name="Picture 10" descr="Cake Wallet - Cypher Market">
              <a:extLst>
                <a:ext uri="{FF2B5EF4-FFF2-40B4-BE49-F238E27FC236}">
                  <a16:creationId xmlns:a16="http://schemas.microsoft.com/office/drawing/2014/main" id="{219D69A0-F860-C9D8-D4EA-B91DC908B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137" y="3541062"/>
              <a:ext cx="575467" cy="57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9DF6F37-8389-94D5-E927-1326BAC79355}"/>
                </a:ext>
              </a:extLst>
            </p:cNvPr>
            <p:cNvSpPr txBox="1"/>
            <p:nvPr/>
          </p:nvSpPr>
          <p:spPr>
            <a:xfrm>
              <a:off x="2679970" y="3093310"/>
              <a:ext cx="2501650" cy="22621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b="1" dirty="0"/>
                <a:t>Cake </a:t>
              </a:r>
              <a:r>
                <a:rPr lang="fr-FR" sz="2800" b="1" dirty="0" err="1"/>
                <a:t>Wallet</a:t>
              </a:r>
              <a:r>
                <a:rPr lang="fr-FR" sz="2800" b="1" dirty="0"/>
                <a:t> : </a:t>
              </a:r>
              <a:br>
                <a:rPr lang="fr-FR" sz="2400" b="1" dirty="0"/>
              </a:br>
              <a:r>
                <a:rPr lang="fr-FR" sz="2400" b="1" dirty="0"/>
                <a:t>      </a:t>
              </a:r>
              <a:r>
                <a:rPr kumimoji="0" lang="fr-FR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achat dans l'app</a:t>
              </a:r>
              <a:br>
                <a:rPr lang="en-US" sz="1000" dirty="0">
                  <a:solidFill>
                    <a:prstClr val="black"/>
                  </a:solidFill>
                  <a:latin typeface="Calibri" panose="020F0502020204030204"/>
                </a:rPr>
              </a:br>
              <a:endParaRPr lang="en-US" sz="10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b="1" dirty="0"/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100" b="1" dirty="0"/>
            </a:p>
            <a:p>
              <a:r>
                <a:rPr lang="fr-FR" sz="2300" b="1" dirty="0">
                  <a:solidFill>
                    <a:schemeClr val="bg1">
                      <a:lumMod val="50000"/>
                    </a:schemeClr>
                  </a:solidFill>
                </a:rPr>
                <a:t>ou </a:t>
              </a:r>
              <a:r>
                <a:rPr lang="fr-FR" sz="2300" b="1" dirty="0" err="1">
                  <a:solidFill>
                    <a:schemeClr val="bg1">
                      <a:lumMod val="50000"/>
                    </a:schemeClr>
                  </a:solidFill>
                </a:rPr>
                <a:t>AgoraDesk</a:t>
              </a:r>
              <a:b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fr-FR" sz="1600" dirty="0">
                  <a:solidFill>
                    <a:schemeClr val="bg1">
                      <a:lumMod val="50000"/>
                    </a:schemeClr>
                  </a:solidFill>
                </a:rPr>
                <a:t>ou </a:t>
              </a:r>
              <a:r>
                <a:rPr lang="fr-FR" sz="1600" dirty="0" err="1">
                  <a:solidFill>
                    <a:schemeClr val="bg1">
                      <a:lumMod val="50000"/>
                    </a:schemeClr>
                  </a:solidFill>
                </a:rPr>
                <a:t>BlueWallet</a:t>
              </a:r>
              <a:r>
                <a:rPr lang="fr-FR" sz="16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fr-FR" sz="1600" dirty="0" err="1">
                  <a:solidFill>
                    <a:schemeClr val="bg1">
                      <a:lumMod val="50000"/>
                    </a:schemeClr>
                  </a:solidFill>
                </a:rPr>
                <a:t>Monerujo</a:t>
              </a:r>
              <a:br>
                <a:rPr lang="fr-FR" sz="24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fr-FR" dirty="0">
                  <a:solidFill>
                    <a:schemeClr val="bg1">
                      <a:lumMod val="50000"/>
                    </a:schemeClr>
                  </a:solidFill>
                </a:rPr>
                <a:t>+ </a:t>
              </a:r>
              <a:r>
                <a:rPr lang="fr-FR" u="sng" dirty="0">
                  <a:solidFill>
                    <a:schemeClr val="bg1">
                      <a:lumMod val="50000"/>
                    </a:schemeClr>
                  </a:solidFill>
                </a:rPr>
                <a:t>MajesticBank.sc</a:t>
              </a:r>
              <a:endParaRPr lang="en-US" sz="2400" u="sng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71BB5632-CAC5-0D12-D3FF-80E7A796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0" y="3164347"/>
            <a:ext cx="516863" cy="51686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135305C-EB83-71FE-FAAC-4D9975CF8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93" y="1133894"/>
            <a:ext cx="566778" cy="5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A2568C0-9181-DBD5-5A5A-1CA8248EE0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09" y="1169149"/>
            <a:ext cx="510767" cy="51076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943A8A6-681E-AD06-8CAA-FB1DC221C2EE}"/>
              </a:ext>
            </a:extLst>
          </p:cNvPr>
          <p:cNvSpPr txBox="1"/>
          <p:nvPr/>
        </p:nvSpPr>
        <p:spPr>
          <a:xfrm>
            <a:off x="2785664" y="1223144"/>
            <a:ext cx="1852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Phoenix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Wallet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CFB426-10CD-A801-931B-8CF2E56B04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36"/>
          <a:stretch/>
        </p:blipFill>
        <p:spPr>
          <a:xfrm>
            <a:off x="2279852" y="1155686"/>
            <a:ext cx="546077" cy="55409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00C99E7-9FFF-3DE8-ABEE-E98294943877}"/>
              </a:ext>
            </a:extLst>
          </p:cNvPr>
          <p:cNvSpPr txBox="1"/>
          <p:nvPr/>
        </p:nvSpPr>
        <p:spPr>
          <a:xfrm>
            <a:off x="4663525" y="5422761"/>
            <a:ext cx="2244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(frais Bitcoin : 0,20€ à 20€)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B6E8A84-4AAA-BB50-5D49-CDC7A0023697}"/>
              </a:ext>
            </a:extLst>
          </p:cNvPr>
          <p:cNvSpPr txBox="1"/>
          <p:nvPr/>
        </p:nvSpPr>
        <p:spPr>
          <a:xfrm>
            <a:off x="4900436" y="4351298"/>
            <a:ext cx="19207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Conversion directement dans l'app avec le bouton "Echanger"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Flèche : haut 28">
            <a:extLst>
              <a:ext uri="{FF2B5EF4-FFF2-40B4-BE49-F238E27FC236}">
                <a16:creationId xmlns:a16="http://schemas.microsoft.com/office/drawing/2014/main" id="{D289A005-6B46-4212-B8BB-40F650C77521}"/>
              </a:ext>
            </a:extLst>
          </p:cNvPr>
          <p:cNvSpPr/>
          <p:nvPr/>
        </p:nvSpPr>
        <p:spPr>
          <a:xfrm rot="21117514">
            <a:off x="4928042" y="1784827"/>
            <a:ext cx="200351" cy="1214375"/>
          </a:xfrm>
          <a:prstGeom prst="upArrow">
            <a:avLst/>
          </a:prstGeom>
          <a:solidFill>
            <a:srgbClr val="D7EACC"/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èche : courbe vers le bas 30">
            <a:extLst>
              <a:ext uri="{FF2B5EF4-FFF2-40B4-BE49-F238E27FC236}">
                <a16:creationId xmlns:a16="http://schemas.microsoft.com/office/drawing/2014/main" id="{9D0BCA2E-B0B4-82B7-2F4F-51E7D85FD628}"/>
              </a:ext>
            </a:extLst>
          </p:cNvPr>
          <p:cNvSpPr/>
          <p:nvPr/>
        </p:nvSpPr>
        <p:spPr>
          <a:xfrm rot="10800000" flipH="1" flipV="1">
            <a:off x="4848011" y="649641"/>
            <a:ext cx="1754810" cy="408053"/>
          </a:xfrm>
          <a:prstGeom prst="curvedDownArrow">
            <a:avLst/>
          </a:prstGeom>
          <a:solidFill>
            <a:srgbClr val="C5E0B4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E45CAA1-2D8E-858B-9D57-C32ADDB5C329}"/>
              </a:ext>
            </a:extLst>
          </p:cNvPr>
          <p:cNvSpPr txBox="1"/>
          <p:nvPr/>
        </p:nvSpPr>
        <p:spPr>
          <a:xfrm>
            <a:off x="5175883" y="776485"/>
            <a:ext cx="1116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Conversion auto</a:t>
            </a:r>
            <a:endParaRPr lang="en-US" sz="1600" dirty="0"/>
          </a:p>
        </p:txBody>
      </p:sp>
      <p:sp>
        <p:nvSpPr>
          <p:cNvPr id="35" name="Flèche : haut 34">
            <a:extLst>
              <a:ext uri="{FF2B5EF4-FFF2-40B4-BE49-F238E27FC236}">
                <a16:creationId xmlns:a16="http://schemas.microsoft.com/office/drawing/2014/main" id="{E4024A7C-0F79-627C-237C-A878D507C41A}"/>
              </a:ext>
            </a:extLst>
          </p:cNvPr>
          <p:cNvSpPr/>
          <p:nvPr/>
        </p:nvSpPr>
        <p:spPr>
          <a:xfrm rot="12867017">
            <a:off x="5740267" y="1653370"/>
            <a:ext cx="176164" cy="1466566"/>
          </a:xfrm>
          <a:prstGeom prst="upArrow">
            <a:avLst/>
          </a:prstGeom>
          <a:pattFill prst="ltHorz">
            <a:fgClr>
              <a:schemeClr val="bg1">
                <a:lumMod val="95000"/>
              </a:schemeClr>
            </a:fgClr>
            <a:bgClr>
              <a:srgbClr val="F8F8F8"/>
            </a:bgClr>
          </a:patt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B27A601-884C-B213-203B-31AFDBF66F20}"/>
              </a:ext>
            </a:extLst>
          </p:cNvPr>
          <p:cNvSpPr txBox="1"/>
          <p:nvPr/>
        </p:nvSpPr>
        <p:spPr>
          <a:xfrm>
            <a:off x="6866918" y="1155686"/>
            <a:ext cx="1645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Bitcoin Lightning (LN)</a:t>
            </a:r>
            <a:endParaRPr lang="en-US" sz="1400" b="1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47FE2EE-3E34-397E-DBB5-1A2188AD37EB}"/>
              </a:ext>
            </a:extLst>
          </p:cNvPr>
          <p:cNvSpPr txBox="1"/>
          <p:nvPr/>
        </p:nvSpPr>
        <p:spPr>
          <a:xfrm>
            <a:off x="2207738" y="1988993"/>
            <a:ext cx="26588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Bouton "Recevoir" direct</a:t>
            </a:r>
            <a:br>
              <a:rPr lang="fr-FR" sz="1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(frais Bitcoin la 1</a:t>
            </a:r>
            <a:r>
              <a:rPr lang="fr-FR" sz="1400" baseline="30000" dirty="0">
                <a:solidFill>
                  <a:schemeClr val="accent6">
                    <a:lumMod val="75000"/>
                  </a:schemeClr>
                </a:solidFill>
              </a:rPr>
              <a:t>ère</a:t>
            </a: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 fois,</a:t>
            </a:r>
            <a:br>
              <a:rPr lang="fr-FR" sz="1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de 0,20€ à 20€)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B8539A-8C48-612C-DC63-BDCEFE30B341}"/>
              </a:ext>
            </a:extLst>
          </p:cNvPr>
          <p:cNvSpPr/>
          <p:nvPr/>
        </p:nvSpPr>
        <p:spPr>
          <a:xfrm>
            <a:off x="1894693" y="1084381"/>
            <a:ext cx="3005743" cy="1675425"/>
          </a:xfrm>
          <a:custGeom>
            <a:avLst/>
            <a:gdLst>
              <a:gd name="connsiteX0" fmla="*/ 0 w 4122817"/>
              <a:gd name="connsiteY0" fmla="*/ 0 h 1675424"/>
              <a:gd name="connsiteX1" fmla="*/ 4122817 w 4122817"/>
              <a:gd name="connsiteY1" fmla="*/ 0 h 1675424"/>
              <a:gd name="connsiteX2" fmla="*/ 4122817 w 4122817"/>
              <a:gd name="connsiteY2" fmla="*/ 1675424 h 1675424"/>
              <a:gd name="connsiteX3" fmla="*/ 0 w 4122817"/>
              <a:gd name="connsiteY3" fmla="*/ 1675424 h 1675424"/>
              <a:gd name="connsiteX4" fmla="*/ 0 w 4122817"/>
              <a:gd name="connsiteY4" fmla="*/ 0 h 1675424"/>
              <a:gd name="connsiteX0" fmla="*/ 0 w 4122817"/>
              <a:gd name="connsiteY0" fmla="*/ 13253 h 1688677"/>
              <a:gd name="connsiteX1" fmla="*/ 3897530 w 4122817"/>
              <a:gd name="connsiteY1" fmla="*/ 0 h 1688677"/>
              <a:gd name="connsiteX2" fmla="*/ 4122817 w 4122817"/>
              <a:gd name="connsiteY2" fmla="*/ 1688677 h 1688677"/>
              <a:gd name="connsiteX3" fmla="*/ 0 w 4122817"/>
              <a:gd name="connsiteY3" fmla="*/ 1688677 h 1688677"/>
              <a:gd name="connsiteX4" fmla="*/ 0 w 4122817"/>
              <a:gd name="connsiteY4" fmla="*/ 13253 h 1688677"/>
              <a:gd name="connsiteX0" fmla="*/ 0 w 4122817"/>
              <a:gd name="connsiteY0" fmla="*/ 13253 h 1688677"/>
              <a:gd name="connsiteX1" fmla="*/ 3897530 w 4122817"/>
              <a:gd name="connsiteY1" fmla="*/ 0 h 1688677"/>
              <a:gd name="connsiteX2" fmla="*/ 4005193 w 4122817"/>
              <a:gd name="connsiteY2" fmla="*/ 878019 h 1688677"/>
              <a:gd name="connsiteX3" fmla="*/ 4122817 w 4122817"/>
              <a:gd name="connsiteY3" fmla="*/ 1688677 h 1688677"/>
              <a:gd name="connsiteX4" fmla="*/ 0 w 4122817"/>
              <a:gd name="connsiteY4" fmla="*/ 1688677 h 1688677"/>
              <a:gd name="connsiteX5" fmla="*/ 0 w 4122817"/>
              <a:gd name="connsiteY5" fmla="*/ 13253 h 1688677"/>
              <a:gd name="connsiteX0" fmla="*/ 0 w 4122817"/>
              <a:gd name="connsiteY0" fmla="*/ 1 h 1675425"/>
              <a:gd name="connsiteX1" fmla="*/ 3791513 w 4122817"/>
              <a:gd name="connsiteY1" fmla="*/ 0 h 1675425"/>
              <a:gd name="connsiteX2" fmla="*/ 4005193 w 4122817"/>
              <a:gd name="connsiteY2" fmla="*/ 864767 h 1675425"/>
              <a:gd name="connsiteX3" fmla="*/ 4122817 w 4122817"/>
              <a:gd name="connsiteY3" fmla="*/ 1675425 h 1675425"/>
              <a:gd name="connsiteX4" fmla="*/ 0 w 4122817"/>
              <a:gd name="connsiteY4" fmla="*/ 1675425 h 1675425"/>
              <a:gd name="connsiteX5" fmla="*/ 0 w 4122817"/>
              <a:gd name="connsiteY5" fmla="*/ 1 h 1675425"/>
              <a:gd name="connsiteX0" fmla="*/ 0 w 4122817"/>
              <a:gd name="connsiteY0" fmla="*/ 1 h 1675425"/>
              <a:gd name="connsiteX1" fmla="*/ 3791513 w 4122817"/>
              <a:gd name="connsiteY1" fmla="*/ 0 h 1675425"/>
              <a:gd name="connsiteX2" fmla="*/ 4005193 w 4122817"/>
              <a:gd name="connsiteY2" fmla="*/ 864767 h 1675425"/>
              <a:gd name="connsiteX3" fmla="*/ 4122817 w 4122817"/>
              <a:gd name="connsiteY3" fmla="*/ 1675425 h 1675425"/>
              <a:gd name="connsiteX4" fmla="*/ 0 w 4122817"/>
              <a:gd name="connsiteY4" fmla="*/ 1675425 h 1675425"/>
              <a:gd name="connsiteX5" fmla="*/ 0 w 4122817"/>
              <a:gd name="connsiteY5" fmla="*/ 1 h 167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2817" h="1675425">
                <a:moveTo>
                  <a:pt x="0" y="1"/>
                </a:moveTo>
                <a:lnTo>
                  <a:pt x="3791513" y="0"/>
                </a:lnTo>
                <a:cubicBezTo>
                  <a:pt x="3783227" y="911109"/>
                  <a:pt x="3933966" y="576511"/>
                  <a:pt x="4005193" y="864767"/>
                </a:cubicBezTo>
                <a:lnTo>
                  <a:pt x="4122817" y="1675425"/>
                </a:lnTo>
                <a:lnTo>
                  <a:pt x="0" y="1675425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27059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èche : double flèche horizontale 39">
            <a:extLst>
              <a:ext uri="{FF2B5EF4-FFF2-40B4-BE49-F238E27FC236}">
                <a16:creationId xmlns:a16="http://schemas.microsoft.com/office/drawing/2014/main" id="{684E087C-CC28-3BF5-CEDD-D619447B2358}"/>
              </a:ext>
            </a:extLst>
          </p:cNvPr>
          <p:cNvSpPr/>
          <p:nvPr/>
        </p:nvSpPr>
        <p:spPr>
          <a:xfrm rot="2256836">
            <a:off x="6621349" y="3992890"/>
            <a:ext cx="902237" cy="18394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02AB04-0297-F467-0DB2-69ED4A7A514D}"/>
              </a:ext>
            </a:extLst>
          </p:cNvPr>
          <p:cNvSpPr txBox="1"/>
          <p:nvPr/>
        </p:nvSpPr>
        <p:spPr>
          <a:xfrm>
            <a:off x="6145262" y="4060437"/>
            <a:ext cx="1444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Sur</a:t>
            </a:r>
            <a:br>
              <a:rPr lang="fr-F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Gchange.fr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F58DDD7-D332-2E49-EB01-DF81AF479AF7}"/>
              </a:ext>
            </a:extLst>
          </p:cNvPr>
          <p:cNvGrpSpPr/>
          <p:nvPr/>
        </p:nvGrpSpPr>
        <p:grpSpPr>
          <a:xfrm>
            <a:off x="7201580" y="4144396"/>
            <a:ext cx="928294" cy="783749"/>
            <a:chOff x="7158104" y="4331831"/>
            <a:chExt cx="1207244" cy="1019263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BEFD91AE-82C3-8ED2-0A61-F5BD28D0F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9228" y="4331831"/>
              <a:ext cx="670266" cy="670266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21C7CCB7-EA20-BFFC-BE51-DD8EAD02A3FE}"/>
                </a:ext>
              </a:extLst>
            </p:cNvPr>
            <p:cNvSpPr txBox="1"/>
            <p:nvPr/>
          </p:nvSpPr>
          <p:spPr>
            <a:xfrm>
              <a:off x="7158104" y="4950831"/>
              <a:ext cx="1207244" cy="400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</a:rPr>
                <a:t>June (G1)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CF70A589-0B4A-3003-2678-1A218B0DCEC5}"/>
              </a:ext>
            </a:extLst>
          </p:cNvPr>
          <p:cNvSpPr txBox="1"/>
          <p:nvPr/>
        </p:nvSpPr>
        <p:spPr>
          <a:xfrm>
            <a:off x="1490624" y="110546"/>
            <a:ext cx="29808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2">
                    <a:lumMod val="50000"/>
                  </a:schemeClr>
                </a:solidFill>
              </a:rPr>
              <a:t>Vous êtes plutôt :</a:t>
            </a:r>
            <a:br>
              <a:rPr lang="fr-FR" sz="24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sz="2800" b="1" dirty="0">
                <a:solidFill>
                  <a:srgbClr val="4D4D4D"/>
                </a:solidFill>
              </a:rPr>
              <a:t>bit-protectionniste</a:t>
            </a:r>
            <a:endParaRPr lang="fr-FR" sz="2400" b="1" dirty="0">
              <a:solidFill>
                <a:srgbClr val="F7931A"/>
              </a:solidFill>
            </a:endParaRPr>
          </a:p>
        </p:txBody>
      </p:sp>
      <p:sp>
        <p:nvSpPr>
          <p:cNvPr id="17" name="Flèche : double flèche horizontale 16">
            <a:extLst>
              <a:ext uri="{FF2B5EF4-FFF2-40B4-BE49-F238E27FC236}">
                <a16:creationId xmlns:a16="http://schemas.microsoft.com/office/drawing/2014/main" id="{A8385CDF-4BB4-3FB9-4D9D-946D924A3C28}"/>
              </a:ext>
            </a:extLst>
          </p:cNvPr>
          <p:cNvSpPr/>
          <p:nvPr/>
        </p:nvSpPr>
        <p:spPr>
          <a:xfrm rot="5757943">
            <a:off x="5952974" y="2283775"/>
            <a:ext cx="1060661" cy="193406"/>
          </a:xfrm>
          <a:prstGeom prst="leftRightArrow">
            <a:avLst>
              <a:gd name="adj1" fmla="val 54581"/>
              <a:gd name="adj2" fmla="val 88542"/>
            </a:avLst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240219F-9725-6DF9-77A5-5C0EAD17FE98}"/>
              </a:ext>
            </a:extLst>
          </p:cNvPr>
          <p:cNvSpPr txBox="1"/>
          <p:nvPr/>
        </p:nvSpPr>
        <p:spPr>
          <a:xfrm>
            <a:off x="6561282" y="2101451"/>
            <a:ext cx="15682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dirty="0"/>
              <a:t>Conversions avec</a:t>
            </a:r>
            <a:br>
              <a:rPr lang="fr-FR" sz="1500" dirty="0"/>
            </a:br>
            <a:r>
              <a:rPr lang="fr-FR" sz="1500" dirty="0">
                <a:hlinkClick r:id="rId8" action="ppaction://hlinkfile"/>
              </a:rPr>
              <a:t>FixedFloat.com</a:t>
            </a:r>
            <a:endParaRPr lang="fr-FR" sz="1500" dirty="0"/>
          </a:p>
          <a:p>
            <a:r>
              <a:rPr lang="fr-FR" sz="1200" dirty="0"/>
              <a:t>frais très faibles</a:t>
            </a:r>
            <a:endParaRPr lang="en-US" sz="12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95C3119-EE2C-3827-75CF-C0493C0BCAB2}"/>
              </a:ext>
            </a:extLst>
          </p:cNvPr>
          <p:cNvSpPr txBox="1"/>
          <p:nvPr/>
        </p:nvSpPr>
        <p:spPr>
          <a:xfrm>
            <a:off x="6630021" y="3055302"/>
            <a:ext cx="9605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/>
              <a:t>Monero</a:t>
            </a:r>
            <a:endParaRPr lang="fr-FR" sz="1600" b="1" dirty="0"/>
          </a:p>
          <a:p>
            <a:pPr algn="ctr"/>
            <a:r>
              <a:rPr lang="fr-FR" sz="1400" b="1" dirty="0"/>
              <a:t>(XMR)</a:t>
            </a:r>
            <a:endParaRPr lang="en-US" sz="1400" b="1" dirty="0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395ECF7-F731-472B-F32F-3135B493EDE9}"/>
              </a:ext>
            </a:extLst>
          </p:cNvPr>
          <p:cNvGrpSpPr/>
          <p:nvPr/>
        </p:nvGrpSpPr>
        <p:grpSpPr>
          <a:xfrm>
            <a:off x="8524796" y="2518548"/>
            <a:ext cx="2075804" cy="1326152"/>
            <a:chOff x="8700526" y="2411083"/>
            <a:chExt cx="2075804" cy="1326152"/>
          </a:xfrm>
        </p:grpSpPr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84F4E439-FE39-ED94-A50C-75709048D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538" y="2411083"/>
              <a:ext cx="1116792" cy="1116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D1729D57-1D85-F0B7-3171-8B4533AC0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0526" y="2581723"/>
              <a:ext cx="1104304" cy="1155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FC91305E-D29D-3C3C-9042-0EAE14D890BF}"/>
              </a:ext>
            </a:extLst>
          </p:cNvPr>
          <p:cNvSpPr txBox="1"/>
          <p:nvPr/>
        </p:nvSpPr>
        <p:spPr>
          <a:xfrm>
            <a:off x="8682842" y="1859844"/>
            <a:ext cx="2636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Votre commerçant</a:t>
            </a:r>
            <a:br>
              <a:rPr lang="fr-FR" b="1" dirty="0"/>
            </a:br>
            <a:r>
              <a:rPr lang="fr-FR" b="1" dirty="0"/>
              <a:t> local : </a:t>
            </a:r>
            <a:r>
              <a:rPr lang="fr-FR" b="1" u="sng" dirty="0">
                <a:solidFill>
                  <a:schemeClr val="accent1"/>
                </a:solidFill>
              </a:rPr>
              <a:t>btcmap.org</a:t>
            </a:r>
            <a:endParaRPr lang="en-US" b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79BE12D-1CCF-E563-8CAE-C1AA50E314CF}"/>
              </a:ext>
            </a:extLst>
          </p:cNvPr>
          <p:cNvSpPr txBox="1"/>
          <p:nvPr/>
        </p:nvSpPr>
        <p:spPr>
          <a:xfrm>
            <a:off x="8783189" y="3707563"/>
            <a:ext cx="2050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... ou en ligne !</a:t>
            </a:r>
            <a:br>
              <a:rPr lang="fr-FR" b="1" dirty="0"/>
            </a:br>
            <a:r>
              <a:rPr lang="fr-FR" dirty="0">
                <a:hlinkClick r:id="rId13"/>
              </a:rPr>
              <a:t>cryptwerk.com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5CD5D55-5808-6D3C-BFC9-3ECA5699151A}"/>
              </a:ext>
            </a:extLst>
          </p:cNvPr>
          <p:cNvSpPr txBox="1"/>
          <p:nvPr/>
        </p:nvSpPr>
        <p:spPr>
          <a:xfrm>
            <a:off x="8852568" y="4518895"/>
            <a:ext cx="1911387" cy="91940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  <a:t>&lt; 0,02€ de frais,</a:t>
            </a:r>
            <a:b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  <a:t>(quasi) instantané,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  <a:t>(quasi) Intraçable !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625EF0DA-E079-1A82-AE64-8F14EDF26A15}"/>
              </a:ext>
            </a:extLst>
          </p:cNvPr>
          <p:cNvSpPr txBox="1">
            <a:spLocks/>
          </p:cNvSpPr>
          <p:nvPr/>
        </p:nvSpPr>
        <p:spPr>
          <a:xfrm>
            <a:off x="1245763" y="5485482"/>
            <a:ext cx="3337488" cy="433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Collectif </a:t>
            </a:r>
            <a:r>
              <a:rPr lang="fr-FR" sz="1400" b="1" dirty="0">
                <a:solidFill>
                  <a:schemeClr val="bg1">
                    <a:lumMod val="65000"/>
                  </a:schemeClr>
                </a:solidFill>
              </a:rPr>
              <a:t>@SortieDeBanque </a:t>
            </a:r>
          </a:p>
          <a:p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12/2023 – v1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Picture 2" descr="Logo, logos, monero icon - Free download on Iconfinder">
            <a:extLst>
              <a:ext uri="{FF2B5EF4-FFF2-40B4-BE49-F238E27FC236}">
                <a16:creationId xmlns:a16="http://schemas.microsoft.com/office/drawing/2014/main" id="{CA47243E-4CEE-3845-B52E-50AD290C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31" y="2978026"/>
            <a:ext cx="852550" cy="8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1598635E-2C3E-2E88-42CC-F0B0A931DC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4518895"/>
            <a:ext cx="448781" cy="45301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65E3B3A8-D577-D00F-A411-BBE9DAE835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541" y="1254252"/>
            <a:ext cx="970746" cy="338224"/>
          </a:xfrm>
          <a:prstGeom prst="rect">
            <a:avLst/>
          </a:prstGeom>
        </p:spPr>
      </p:pic>
      <p:sp>
        <p:nvSpPr>
          <p:cNvPr id="58" name="Flèche : droite 57">
            <a:extLst>
              <a:ext uri="{FF2B5EF4-FFF2-40B4-BE49-F238E27FC236}">
                <a16:creationId xmlns:a16="http://schemas.microsoft.com/office/drawing/2014/main" id="{5F0DF786-FF3C-4975-865F-53013F272F3E}"/>
              </a:ext>
            </a:extLst>
          </p:cNvPr>
          <p:cNvSpPr/>
          <p:nvPr/>
        </p:nvSpPr>
        <p:spPr>
          <a:xfrm rot="10800000" flipH="1" flipV="1">
            <a:off x="8304767" y="1217260"/>
            <a:ext cx="719163" cy="288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CEE13A1-526D-30F6-F34E-D4F3631F38AF}"/>
              </a:ext>
            </a:extLst>
          </p:cNvPr>
          <p:cNvSpPr txBox="1"/>
          <p:nvPr/>
        </p:nvSpPr>
        <p:spPr>
          <a:xfrm>
            <a:off x="9000947" y="977231"/>
            <a:ext cx="2012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Cartes </a:t>
            </a:r>
            <a:r>
              <a:rPr lang="fr-FR" b="1" dirty="0" err="1"/>
              <a:t>pré-payées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ACE0729-62C2-1955-F737-FDCC00835246}"/>
              </a:ext>
            </a:extLst>
          </p:cNvPr>
          <p:cNvSpPr txBox="1"/>
          <p:nvPr/>
        </p:nvSpPr>
        <p:spPr>
          <a:xfrm>
            <a:off x="8377072" y="33333"/>
            <a:ext cx="26364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i="1" dirty="0">
                <a:solidFill>
                  <a:srgbClr val="8BA870"/>
                </a:solidFill>
                <a:latin typeface="French Script MT" panose="03020402040607040605" pitchFamily="66" charset="0"/>
              </a:rPr>
              <a:t>La vraie vie</a:t>
            </a:r>
            <a:endParaRPr lang="en-US" sz="4800" i="1" dirty="0">
              <a:solidFill>
                <a:srgbClr val="8BA870"/>
              </a:solidFill>
              <a:latin typeface="French Script MT" panose="03020402040607040605" pitchFamily="66" charset="0"/>
            </a:endParaRPr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98375052-ADD4-CE34-DB45-696315B826E3}"/>
              </a:ext>
            </a:extLst>
          </p:cNvPr>
          <p:cNvSpPr/>
          <p:nvPr/>
        </p:nvSpPr>
        <p:spPr>
          <a:xfrm rot="10800000" flipH="1" flipV="1">
            <a:off x="7504011" y="3251429"/>
            <a:ext cx="860868" cy="3391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BBF0644-B014-06B4-13F7-9429E4A9C8A2}"/>
              </a:ext>
            </a:extLst>
          </p:cNvPr>
          <p:cNvSpPr txBox="1"/>
          <p:nvPr/>
        </p:nvSpPr>
        <p:spPr>
          <a:xfrm>
            <a:off x="5515506" y="3037573"/>
            <a:ext cx="300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/>
              <a:t>+</a:t>
            </a:r>
            <a:endParaRPr lang="en-US" sz="4000" dirty="0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3D927050-378C-9FB7-2185-1871786AAF02}"/>
              </a:ext>
            </a:extLst>
          </p:cNvPr>
          <p:cNvGrpSpPr/>
          <p:nvPr/>
        </p:nvGrpSpPr>
        <p:grpSpPr>
          <a:xfrm>
            <a:off x="5082870" y="3775169"/>
            <a:ext cx="1388312" cy="601248"/>
            <a:chOff x="5196367" y="3781425"/>
            <a:chExt cx="1223483" cy="500288"/>
          </a:xfrm>
        </p:grpSpPr>
        <p:sp>
          <p:nvSpPr>
            <p:cNvPr id="18" name="Flèche : courbe vers le bas 17">
              <a:extLst>
                <a:ext uri="{FF2B5EF4-FFF2-40B4-BE49-F238E27FC236}">
                  <a16:creationId xmlns:a16="http://schemas.microsoft.com/office/drawing/2014/main" id="{C8887EAF-693C-D1C6-431E-84ABA097CA48}"/>
                </a:ext>
              </a:extLst>
            </p:cNvPr>
            <p:cNvSpPr/>
            <p:nvPr/>
          </p:nvSpPr>
          <p:spPr>
            <a:xfrm flipH="1" flipV="1">
              <a:off x="5196367" y="3833965"/>
              <a:ext cx="1151176" cy="432162"/>
            </a:xfrm>
            <a:prstGeom prst="curved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26EC58E-C57B-5235-7E04-FAFA403A3F4B}"/>
                </a:ext>
              </a:extLst>
            </p:cNvPr>
            <p:cNvSpPr/>
            <p:nvPr/>
          </p:nvSpPr>
          <p:spPr>
            <a:xfrm>
              <a:off x="5846209" y="3781425"/>
              <a:ext cx="573641" cy="50028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AF2A3FAB-E576-940F-8E66-2B858B296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63"/>
            <a:stretch/>
          </p:blipFill>
          <p:spPr>
            <a:xfrm>
              <a:off x="5815926" y="3835724"/>
              <a:ext cx="594984" cy="445047"/>
            </a:xfrm>
            <a:prstGeom prst="rect">
              <a:avLst/>
            </a:prstGeom>
          </p:spPr>
        </p:pic>
      </p:grpSp>
      <p:sp>
        <p:nvSpPr>
          <p:cNvPr id="79" name="Flèche : droite 78">
            <a:extLst>
              <a:ext uri="{FF2B5EF4-FFF2-40B4-BE49-F238E27FC236}">
                <a16:creationId xmlns:a16="http://schemas.microsoft.com/office/drawing/2014/main" id="{EE01C6E5-E544-5007-3807-187F2DEAC828}"/>
              </a:ext>
            </a:extLst>
          </p:cNvPr>
          <p:cNvSpPr/>
          <p:nvPr/>
        </p:nvSpPr>
        <p:spPr>
          <a:xfrm rot="10800000" flipH="1" flipV="1">
            <a:off x="2104139" y="3154951"/>
            <a:ext cx="364597" cy="38620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6280B272-7B71-6B63-5B66-B7A28296B207}"/>
              </a:ext>
            </a:extLst>
          </p:cNvPr>
          <p:cNvGrpSpPr/>
          <p:nvPr/>
        </p:nvGrpSpPr>
        <p:grpSpPr>
          <a:xfrm>
            <a:off x="1155933" y="2866124"/>
            <a:ext cx="895724" cy="932354"/>
            <a:chOff x="838196" y="2780617"/>
            <a:chExt cx="1080000" cy="1124166"/>
          </a:xfrm>
        </p:grpSpPr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D7B6DBE7-1598-A845-3AC3-230C15C825EC}"/>
                </a:ext>
              </a:extLst>
            </p:cNvPr>
            <p:cNvGrpSpPr/>
            <p:nvPr/>
          </p:nvGrpSpPr>
          <p:grpSpPr>
            <a:xfrm>
              <a:off x="850655" y="2780617"/>
              <a:ext cx="1040402" cy="1124166"/>
              <a:chOff x="190346" y="2486121"/>
              <a:chExt cx="1040402" cy="1124166"/>
            </a:xfrm>
          </p:grpSpPr>
          <p:pic>
            <p:nvPicPr>
              <p:cNvPr id="74" name="Picture 10" descr="Bank building icon isolated on white background 593729 - Download Free ...">
                <a:extLst>
                  <a:ext uri="{FF2B5EF4-FFF2-40B4-BE49-F238E27FC236}">
                    <a16:creationId xmlns:a16="http://schemas.microsoft.com/office/drawing/2014/main" id="{C4EC46EA-B7DA-A2B2-23E6-FB5816B7BE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2250" b="93000" l="9667" r="89750">
                            <a14:foregroundMark x1="77750" y1="56167" x2="69917" y2="29083"/>
                            <a14:foregroundMark x1="69917" y1="29083" x2="54417" y2="27917"/>
                            <a14:foregroundMark x1="74417" y1="42417" x2="57583" y2="23000"/>
                            <a14:foregroundMark x1="57583" y1="23000" x2="40333" y2="29500"/>
                            <a14:foregroundMark x1="40333" y1="29500" x2="33583" y2="36167"/>
                            <a14:foregroundMark x1="57333" y1="24583" x2="35917" y2="23917"/>
                            <a14:foregroundMark x1="35917" y1="23917" x2="17667" y2="38083"/>
                            <a14:foregroundMark x1="17667" y1="38083" x2="16167" y2="44083"/>
                            <a14:foregroundMark x1="36083" y1="23333" x2="19833" y2="56750"/>
                            <a14:foregroundMark x1="19833" y1="56750" x2="19833" y2="65333"/>
                            <a14:foregroundMark x1="40667" y1="27500" x2="29417" y2="70333"/>
                            <a14:foregroundMark x1="29417" y1="70333" x2="29417" y2="73667"/>
                            <a14:foregroundMark x1="76917" y1="30417" x2="78583" y2="64917"/>
                            <a14:foregroundMark x1="77333" y1="37833" x2="66000" y2="67917"/>
                            <a14:foregroundMark x1="66000" y1="67917" x2="64833" y2="45750"/>
                            <a14:foregroundMark x1="65250" y1="41583" x2="69083" y2="63833"/>
                            <a14:foregroundMark x1="69083" y1="63833" x2="78583" y2="80750"/>
                            <a14:foregroundMark x1="78583" y1="80750" x2="78583" y2="81167"/>
                            <a14:foregroundMark x1="89000" y1="82833" x2="89000" y2="82833"/>
                            <a14:foregroundMark x1="89750" y1="82833" x2="79417" y2="79500"/>
                            <a14:foregroundMark x1="77750" y1="59917" x2="79417" y2="78500"/>
                            <a14:foregroundMark x1="79417" y1="78500" x2="81917" y2="83250"/>
                            <a14:foregroundMark x1="20667" y1="67000" x2="20667" y2="79083"/>
                            <a14:foregroundMark x1="24167" y1="70000" x2="15333" y2="77000"/>
                            <a14:foregroundMark x1="19167" y1="72750" x2="17750" y2="44500"/>
                            <a14:foregroundMark x1="17917" y1="57417" x2="17917" y2="76000"/>
                            <a14:foregroundMark x1="87333" y1="79000" x2="82333" y2="74000"/>
                            <a14:foregroundMark x1="54667" y1="27083" x2="44667" y2="13583"/>
                            <a14:foregroundMark x1="45833" y1="13167" x2="40667" y2="14917"/>
                            <a14:foregroundMark x1="45083" y1="12333" x2="55417" y2="13167"/>
                            <a14:foregroundMark x1="53583" y1="92667" x2="39167" y2="92667"/>
                            <a14:foregroundMark x1="74250" y1="92000" x2="47083" y2="91000"/>
                            <a14:foregroundMark x1="80417" y1="91667" x2="66333" y2="91667"/>
                            <a14:foregroundMark x1="42250" y1="92333" x2="12750" y2="91000"/>
                            <a14:foregroundMark x1="77000" y1="93000" x2="85250" y2="91333"/>
                          </a14:backgroundRemoval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73" r="3009"/>
              <a:stretch/>
            </p:blipFill>
            <p:spPr bwMode="auto">
              <a:xfrm>
                <a:off x="283009" y="2688573"/>
                <a:ext cx="947739" cy="921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272890E2-1AA1-3AEE-08AC-24DF83F357C2}"/>
                  </a:ext>
                </a:extLst>
              </p:cNvPr>
              <p:cNvGrpSpPr/>
              <p:nvPr/>
            </p:nvGrpSpPr>
            <p:grpSpPr>
              <a:xfrm>
                <a:off x="190346" y="2486121"/>
                <a:ext cx="550852" cy="522077"/>
                <a:chOff x="3470272" y="1220508"/>
                <a:chExt cx="1451097" cy="1362934"/>
              </a:xfrm>
            </p:grpSpPr>
            <p:sp>
              <p:nvSpPr>
                <p:cNvPr id="77" name="Ellipse 76">
                  <a:extLst>
                    <a:ext uri="{FF2B5EF4-FFF2-40B4-BE49-F238E27FC236}">
                      <a16:creationId xmlns:a16="http://schemas.microsoft.com/office/drawing/2014/main" id="{80A25ED3-456F-2788-1D33-6737FCDA0F78}"/>
                    </a:ext>
                  </a:extLst>
                </p:cNvPr>
                <p:cNvSpPr/>
                <p:nvPr/>
              </p:nvSpPr>
              <p:spPr>
                <a:xfrm>
                  <a:off x="3610627" y="1364258"/>
                  <a:ext cx="1076324" cy="1089990"/>
                </a:xfrm>
                <a:prstGeom prst="ellipse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8" name="Picture 2" descr="Euro sign Currency symbol Exchange rate Money - euro png download - 500 ...">
                  <a:extLst>
                    <a:ext uri="{FF2B5EF4-FFF2-40B4-BE49-F238E27FC236}">
                      <a16:creationId xmlns:a16="http://schemas.microsoft.com/office/drawing/2014/main" id="{99B9CA42-2B17-CC57-3C07-AE2E9C50E2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1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10000" b="90000" l="10000" r="90000">
                              <a14:foregroundMark x1="63889" y1="42200" x2="63111" y2="686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98" r="19708"/>
                <a:stretch/>
              </p:blipFill>
              <p:spPr bwMode="auto">
                <a:xfrm>
                  <a:off x="3470272" y="1220508"/>
                  <a:ext cx="1451097" cy="1362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FCB937-0C50-13AD-64AF-AD400E6B3284}"/>
                </a:ext>
              </a:extLst>
            </p:cNvPr>
            <p:cNvSpPr/>
            <p:nvPr/>
          </p:nvSpPr>
          <p:spPr>
            <a:xfrm rot="2851804">
              <a:off x="1360196" y="2851515"/>
              <a:ext cx="36000" cy="108000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BA3BE8-2796-73CD-DB6A-289AAC37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8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C4D85C7-5BA6-B406-7164-C9BA78FF2D07}"/>
              </a:ext>
            </a:extLst>
          </p:cNvPr>
          <p:cNvSpPr/>
          <p:nvPr/>
        </p:nvSpPr>
        <p:spPr>
          <a:xfrm>
            <a:off x="6980243" y="2230048"/>
            <a:ext cx="2478505" cy="145582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</a:rPr>
              <a:t>PC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b="1" dirty="0">
                <a:solidFill>
                  <a:schemeClr val="tx1"/>
                </a:solidFill>
              </a:rPr>
              <a:t>avec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b="1" dirty="0" err="1">
                <a:solidFill>
                  <a:schemeClr val="tx1"/>
                </a:solidFill>
              </a:rPr>
              <a:t>Monero</a:t>
            </a:r>
            <a:r>
              <a:rPr lang="fr-FR" sz="2000" b="1" dirty="0">
                <a:solidFill>
                  <a:schemeClr val="tx1"/>
                </a:solidFill>
              </a:rPr>
              <a:t> GUI Wallet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= node </a:t>
            </a:r>
            <a:r>
              <a:rPr lang="en-US" dirty="0" err="1">
                <a:solidFill>
                  <a:schemeClr val="tx1"/>
                </a:solidFill>
              </a:rPr>
              <a:t>ou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minage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0EFB93C-4CD6-3D0D-D7CE-1F7CF011D21B}"/>
              </a:ext>
            </a:extLst>
          </p:cNvPr>
          <p:cNvSpPr/>
          <p:nvPr/>
        </p:nvSpPr>
        <p:spPr>
          <a:xfrm>
            <a:off x="3086313" y="2213806"/>
            <a:ext cx="2478505" cy="1455821"/>
          </a:xfrm>
          <a:prstGeom prst="roundRect">
            <a:avLst/>
          </a:prstGeom>
          <a:solidFill>
            <a:schemeClr val="bg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Routeur Wifi/4G</a:t>
            </a:r>
            <a:br>
              <a:rPr lang="fr-FR" sz="2000" dirty="0">
                <a:solidFill>
                  <a:schemeClr val="tx1"/>
                </a:solidFill>
              </a:rPr>
            </a:br>
            <a:r>
              <a:rPr lang="fr-FR" sz="2000" dirty="0">
                <a:solidFill>
                  <a:schemeClr val="tx1"/>
                </a:solidFill>
              </a:rPr>
              <a:t>(offusquer l'IP ?)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8E542F1-F08C-10E8-F545-BA2B73ACEB7D}"/>
              </a:ext>
            </a:extLst>
          </p:cNvPr>
          <p:cNvSpPr/>
          <p:nvPr/>
        </p:nvSpPr>
        <p:spPr>
          <a:xfrm>
            <a:off x="7498350" y="3747333"/>
            <a:ext cx="1487445" cy="930442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Disque dur 1 To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0F42D6-F9D3-4674-A28F-8B8FD6FBCD9D}"/>
              </a:ext>
            </a:extLst>
          </p:cNvPr>
          <p:cNvSpPr txBox="1"/>
          <p:nvPr/>
        </p:nvSpPr>
        <p:spPr>
          <a:xfrm>
            <a:off x="2247366" y="464904"/>
            <a:ext cx="6059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Pour participer au réseau mondial citoyen et souverain, avec un bon anonymat  </a:t>
            </a:r>
            <a:r>
              <a:rPr lang="fr-FR" sz="2400" i="1" dirty="0"/>
              <a:t>#privacy 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D56447C-E904-A81E-F16D-466ABFE881A6}"/>
              </a:ext>
            </a:extLst>
          </p:cNvPr>
          <p:cNvSpPr txBox="1"/>
          <p:nvPr/>
        </p:nvSpPr>
        <p:spPr>
          <a:xfrm>
            <a:off x="9500032" y="2710883"/>
            <a:ext cx="904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220V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D6E3F7-CBEE-EFC5-6539-ADA608D52EB8}"/>
              </a:ext>
            </a:extLst>
          </p:cNvPr>
          <p:cNvSpPr txBox="1"/>
          <p:nvPr/>
        </p:nvSpPr>
        <p:spPr>
          <a:xfrm>
            <a:off x="1721721" y="5084610"/>
            <a:ext cx="76496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Pour n'avoir qu'une fois 25 mots-clés à noter, le wallet (portefeuille) utilisé pour le </a:t>
            </a:r>
            <a:r>
              <a:rPr lang="fr-FR" dirty="0" err="1"/>
              <a:t>noeud</a:t>
            </a:r>
            <a:r>
              <a:rPr lang="fr-FR" dirty="0"/>
              <a:t>/minage avec </a:t>
            </a:r>
            <a:r>
              <a:rPr lang="fr-FR" dirty="0" err="1"/>
              <a:t>Monero</a:t>
            </a:r>
            <a:r>
              <a:rPr lang="fr-FR" dirty="0"/>
              <a:t> GUI peut-être le même que votre wallet usuel</a:t>
            </a:r>
            <a:br>
              <a:rPr lang="fr-FR" dirty="0"/>
            </a:br>
            <a:endParaRPr lang="en-US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90372D5-B1BB-E42D-FF63-567437157972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 flipV="1">
            <a:off x="5564818" y="2941717"/>
            <a:ext cx="1415425" cy="16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D9161A6-9458-DB7D-786A-7BB9C6BB6A9A}"/>
              </a:ext>
            </a:extLst>
          </p:cNvPr>
          <p:cNvSpPr txBox="1"/>
          <p:nvPr/>
        </p:nvSpPr>
        <p:spPr>
          <a:xfrm>
            <a:off x="3232926" y="1714575"/>
            <a:ext cx="90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Wifi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D3FC58-997E-218B-D281-E005C2762C24}"/>
              </a:ext>
            </a:extLst>
          </p:cNvPr>
          <p:cNvSpPr txBox="1"/>
          <p:nvPr/>
        </p:nvSpPr>
        <p:spPr>
          <a:xfrm>
            <a:off x="3349076" y="3735132"/>
            <a:ext cx="1952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Facultatif.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tx1"/>
                </a:solidFill>
              </a:rPr>
              <a:t>config :  </a:t>
            </a:r>
            <a:r>
              <a:rPr lang="fr-FR" b="1" dirty="0" err="1">
                <a:solidFill>
                  <a:schemeClr val="tx1"/>
                </a:solidFill>
              </a:rPr>
              <a:t>OpenWRT</a:t>
            </a:r>
            <a:endParaRPr lang="en-US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DC6C67F-DCB0-053F-88E9-01A2C632A1EB}"/>
              </a:ext>
            </a:extLst>
          </p:cNvPr>
          <p:cNvSpPr txBox="1"/>
          <p:nvPr/>
        </p:nvSpPr>
        <p:spPr>
          <a:xfrm>
            <a:off x="5702745" y="2628690"/>
            <a:ext cx="1208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Wifi ou </a:t>
            </a:r>
            <a:br>
              <a:rPr lang="fr-FR" b="1" dirty="0"/>
            </a:br>
            <a:r>
              <a:rPr lang="fr-FR" b="1" dirty="0"/>
              <a:t>Ethernet</a:t>
            </a:r>
            <a:endParaRPr lang="en-US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0C3EB24-AC77-0936-E45C-379A8C18D0C2}"/>
              </a:ext>
            </a:extLst>
          </p:cNvPr>
          <p:cNvSpPr txBox="1"/>
          <p:nvPr/>
        </p:nvSpPr>
        <p:spPr>
          <a:xfrm>
            <a:off x="1186788" y="2683049"/>
            <a:ext cx="904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Box</a:t>
            </a:r>
            <a:br>
              <a:rPr lang="fr-FR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Wifi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EB5999E-2AA5-2123-5E3C-18806D6F26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31" b="90000" l="5556" r="91667">
                        <a14:foregroundMark x1="47917" y1="81538" x2="50000" y2="9231"/>
                        <a14:foregroundMark x1="91667" y1="38462" x2="87500" y2="26154"/>
                        <a14:foregroundMark x1="13889" y1="31538" x2="5556" y2="3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22" y="2083907"/>
            <a:ext cx="570986" cy="5154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7104CF0-FA63-9F47-3339-719340650D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0975" y="1562287"/>
            <a:ext cx="867080" cy="92868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FCE9EE6-4B22-73C7-0C74-7738FD9FE9A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46" y="1630308"/>
            <a:ext cx="935807" cy="83099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E21F09-A1CE-0692-A24F-475C9A64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55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48176-1F34-699D-936F-BC67ACE9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88" y="183090"/>
            <a:ext cx="7532517" cy="1363486"/>
          </a:xfrm>
        </p:spPr>
        <p:txBody>
          <a:bodyPr>
            <a:noAutofit/>
          </a:bodyPr>
          <a:lstStyle/>
          <a:p>
            <a:r>
              <a:rPr lang="fr-FR" sz="3600" dirty="0"/>
              <a:t>Cahier des charges citoyen  </a:t>
            </a:r>
            <a:br>
              <a:rPr lang="fr-FR" sz="3600" dirty="0"/>
            </a:br>
            <a:r>
              <a:rPr lang="fr-FR" sz="3600" dirty="0"/>
              <a:t>- </a:t>
            </a:r>
            <a:r>
              <a:rPr lang="fr-FR" sz="2800" dirty="0"/>
              <a:t>Système économique de transition anti-CBDC,</a:t>
            </a:r>
            <a:br>
              <a:rPr lang="fr-FR" sz="2800" dirty="0"/>
            </a:br>
            <a:r>
              <a:rPr lang="fr-FR" sz="2800" dirty="0"/>
              <a:t> moyen d'échange légal</a:t>
            </a:r>
            <a:endParaRPr lang="en-US" sz="36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E8BA39E-3BEF-B6F6-C94B-738EFB104894}"/>
              </a:ext>
            </a:extLst>
          </p:cNvPr>
          <p:cNvSpPr txBox="1">
            <a:spLocks/>
          </p:cNvSpPr>
          <p:nvPr/>
        </p:nvSpPr>
        <p:spPr>
          <a:xfrm>
            <a:off x="403576" y="1637202"/>
            <a:ext cx="11751734" cy="5029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latin typeface="+mn-lt"/>
                <a:cs typeface="Arial" panose="020B0604020202020204" pitchFamily="34" charset="0"/>
              </a:rPr>
              <a:t>Objectifs :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Adoption la plus simple et rapide possible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Paiements &lt; 1 minute, voire  &lt; 5 secondes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Décentralisation maximale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Possibilité d'anonymat ET </a:t>
            </a:r>
            <a:r>
              <a:rPr lang="fr-FR" sz="2000" dirty="0" err="1">
                <a:latin typeface="+mn-lt"/>
                <a:cs typeface="Arial" panose="020B0604020202020204" pitchFamily="34" charset="0"/>
              </a:rPr>
              <a:t>intraçabilité</a:t>
            </a:r>
            <a:r>
              <a:rPr lang="fr-FR" sz="2000" dirty="0">
                <a:latin typeface="+mn-lt"/>
                <a:cs typeface="Arial" panose="020B0604020202020204" pitchFamily="34" charset="0"/>
              </a:rPr>
              <a:t> robuste et totale si besoin</a:t>
            </a:r>
            <a:br>
              <a:rPr lang="fr-FR" sz="2000" dirty="0">
                <a:latin typeface="+mn-lt"/>
                <a:cs typeface="Arial" panose="020B0604020202020204" pitchFamily="34" charset="0"/>
              </a:rPr>
            </a:br>
            <a:r>
              <a:rPr lang="fr-FR" sz="2000" dirty="0">
                <a:latin typeface="+mn-lt"/>
                <a:cs typeface="Arial" panose="020B0604020202020204" pitchFamily="34" charset="0"/>
              </a:rPr>
              <a:t>- Ne pas laisser la possibilité d'erreur d'anonymat/traçage 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   = pas de case à cocher "anonyme ou pas ?" car source d'erreurs et donc d'ennuis en cas de forte répression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Être convertible à tout moment dans la monnaie à cours légal (l'€ en 2023 en France)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La création de ce moyen d'échange doit être citoyenne et souveraine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Le modèle économique doit être citoyen, ces citoyens protégés (anonymat fort)</a:t>
            </a:r>
          </a:p>
          <a:p>
            <a:endParaRPr lang="fr-FR" sz="2000" dirty="0">
              <a:latin typeface="+mn-lt"/>
              <a:cs typeface="Arial" panose="020B0604020202020204" pitchFamily="34" charset="0"/>
            </a:endParaRP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Pouvoir être </a:t>
            </a:r>
            <a:r>
              <a:rPr lang="fr-FR" sz="2000" b="1" dirty="0">
                <a:latin typeface="+mn-lt"/>
                <a:cs typeface="Arial" panose="020B0604020202020204" pitchFamily="34" charset="0"/>
              </a:rPr>
              <a:t>auditable par l'Etat </a:t>
            </a:r>
            <a:r>
              <a:rPr lang="fr-FR" sz="2000" dirty="0">
                <a:latin typeface="+mn-lt"/>
                <a:cs typeface="Arial" panose="020B0604020202020204" pitchFamily="34" charset="0"/>
              </a:rPr>
              <a:t>: à tout moment pour les entreprises (comptabilité), en cas d'infraction pour les particuliers (comme avec les espèces cash)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Impôts et TVA applicables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Très peu </a:t>
            </a:r>
            <a:r>
              <a:rPr lang="fr-FR" sz="2000" dirty="0" err="1">
                <a:latin typeface="+mn-lt"/>
                <a:cs typeface="Arial" panose="020B0604020202020204" pitchFamily="34" charset="0"/>
              </a:rPr>
              <a:t>correlé</a:t>
            </a:r>
            <a:r>
              <a:rPr lang="fr-FR" sz="2000" dirty="0">
                <a:latin typeface="+mn-lt"/>
                <a:cs typeface="Arial" panose="020B0604020202020204" pitchFamily="34" charset="0"/>
              </a:rPr>
              <a:t> au cours des monnaies-planche-à-billet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Collatéral ?</a:t>
            </a:r>
          </a:p>
          <a:p>
            <a:r>
              <a:rPr lang="fr-FR" sz="2000" dirty="0">
                <a:latin typeface="+mn-lt"/>
                <a:cs typeface="Arial" panose="020B0604020202020204" pitchFamily="34" charset="0"/>
              </a:rPr>
              <a:t>- Ne jamais nécessiter d'intervention de banque. (Banques quasi-obsolètes depuis le consensus </a:t>
            </a:r>
            <a:r>
              <a:rPr lang="fr-FR" sz="2000" dirty="0" err="1">
                <a:latin typeface="+mn-lt"/>
                <a:cs typeface="Arial" panose="020B0604020202020204" pitchFamily="34" charset="0"/>
              </a:rPr>
              <a:t>Nakamoto</a:t>
            </a:r>
            <a:r>
              <a:rPr lang="fr-FR" sz="2000" dirty="0">
                <a:latin typeface="+mn-lt"/>
                <a:cs typeface="Arial" panose="020B0604020202020204" pitchFamily="34" charset="0"/>
              </a:rPr>
              <a:t>)</a:t>
            </a:r>
          </a:p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- .... ? Autre ? ......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20013D-8BD2-6B41-9EB0-D7942BC95BCB}"/>
              </a:ext>
            </a:extLst>
          </p:cNvPr>
          <p:cNvSpPr txBox="1"/>
          <p:nvPr/>
        </p:nvSpPr>
        <p:spPr>
          <a:xfrm>
            <a:off x="8367892" y="768879"/>
            <a:ext cx="3369731" cy="173664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Il </a:t>
            </a:r>
            <a:r>
              <a:rPr lang="en-US" sz="1600" dirty="0" err="1"/>
              <a:t>parait</a:t>
            </a:r>
            <a:r>
              <a:rPr lang="en-US" sz="1600" dirty="0"/>
              <a:t> </a:t>
            </a:r>
            <a:r>
              <a:rPr lang="en-US" sz="1600" dirty="0" err="1"/>
              <a:t>qu'il</a:t>
            </a:r>
            <a:r>
              <a:rPr lang="en-US" sz="1600" dirty="0"/>
              <a:t> y a des </a:t>
            </a:r>
            <a:r>
              <a:rPr lang="en-US" sz="1600" dirty="0" err="1">
                <a:hlinkClick r:id="rId2"/>
              </a:rPr>
              <a:t>failles</a:t>
            </a:r>
            <a:r>
              <a:rPr lang="en-US" sz="1600" dirty="0">
                <a:hlinkClick r:id="rId2"/>
              </a:rPr>
              <a:t> dans le </a:t>
            </a:r>
            <a:r>
              <a:rPr lang="en-US" sz="1600" dirty="0" err="1">
                <a:hlinkClick r:id="rId2"/>
              </a:rPr>
              <a:t>système</a:t>
            </a:r>
            <a:r>
              <a:rPr lang="en-US" sz="1600" dirty="0">
                <a:hlinkClick r:id="rId2"/>
              </a:rPr>
              <a:t> </a:t>
            </a:r>
            <a:r>
              <a:rPr lang="en-US" sz="1600" dirty="0" err="1"/>
              <a:t>selon</a:t>
            </a:r>
            <a:r>
              <a:rPr lang="en-US" sz="1600" dirty="0"/>
              <a:t> Moretti :</a:t>
            </a:r>
          </a:p>
          <a:p>
            <a:pPr algn="ctr"/>
            <a:r>
              <a:rPr lang="en-US" sz="1200" dirty="0">
                <a:hlinkClick r:id="rId2"/>
              </a:rPr>
              <a:t>https://twitter.com/verity_france/status/1622219116990849028</a:t>
            </a:r>
            <a:endParaRPr lang="en-US" sz="1200" dirty="0"/>
          </a:p>
          <a:p>
            <a:pPr algn="ctr"/>
            <a:br>
              <a:rPr lang="en-US" sz="1200" dirty="0"/>
            </a:br>
            <a:r>
              <a:rPr lang="en-US" sz="1400" dirty="0"/>
              <a:t>Tout </a:t>
            </a:r>
            <a:r>
              <a:rPr lang="en-US" sz="1400" dirty="0" err="1"/>
              <a:t>citoyen</a:t>
            </a:r>
            <a:r>
              <a:rPr lang="en-US" sz="1400" dirty="0"/>
              <a:t> </a:t>
            </a:r>
            <a:r>
              <a:rPr lang="en-US" sz="1400" dirty="0" err="1"/>
              <a:t>français</a:t>
            </a:r>
            <a:r>
              <a:rPr lang="en-US" sz="1400" dirty="0"/>
              <a:t> </a:t>
            </a:r>
            <a:r>
              <a:rPr lang="en-US" sz="1400" dirty="0" err="1"/>
              <a:t>pacifique</a:t>
            </a:r>
            <a:r>
              <a:rPr lang="en-US" sz="1400" dirty="0"/>
              <a:t> </a:t>
            </a:r>
            <a:r>
              <a:rPr lang="en-US" sz="1400" dirty="0" err="1"/>
              <a:t>n'est</a:t>
            </a:r>
            <a:r>
              <a:rPr lang="en-US" sz="1400" dirty="0"/>
              <a:t> plus le </a:t>
            </a:r>
            <a:r>
              <a:rPr lang="en-US" sz="1400" dirty="0" err="1"/>
              <a:t>bienvenue</a:t>
            </a:r>
            <a:r>
              <a:rPr lang="en-US" sz="1400" dirty="0"/>
              <a:t> dans son propre pays ? </a:t>
            </a:r>
            <a:endParaRPr lang="en-US" sz="1200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70F29E6-76F6-ED1E-67E6-ED30BA721F3D}"/>
              </a:ext>
            </a:extLst>
          </p:cNvPr>
          <p:cNvSpPr txBox="1">
            <a:spLocks/>
          </p:cNvSpPr>
          <p:nvPr/>
        </p:nvSpPr>
        <p:spPr>
          <a:xfrm>
            <a:off x="8687867" y="64105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SortieDeBanque – 01/23 – 1.0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CC61C3-F103-928F-9CB2-CC0A268B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74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101C3A-A610-427E-0926-F175F4A476AD}"/>
              </a:ext>
            </a:extLst>
          </p:cNvPr>
          <p:cNvSpPr/>
          <p:nvPr/>
        </p:nvSpPr>
        <p:spPr>
          <a:xfrm>
            <a:off x="4255910" y="2156181"/>
            <a:ext cx="1930400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portefeuille 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(Bitcoin, June..)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FC30483-AB41-4B5D-A06F-1658734211CD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39786" y="2640545"/>
            <a:ext cx="616124" cy="4756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DEA3FA3-9E75-71A4-F97A-EA47695A5EEF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6186310" y="2640545"/>
            <a:ext cx="449679" cy="256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5AE86A5-14D6-4847-D897-0A97E33F09B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28152" y="4472913"/>
            <a:ext cx="627758" cy="4956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2921BE6-E85A-BF25-B88E-48E70396AAF9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5221110" y="3124908"/>
            <a:ext cx="0" cy="135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D2F8515A-1F73-C6A5-8F75-1C92F3C461E5}"/>
              </a:ext>
            </a:extLst>
          </p:cNvPr>
          <p:cNvSpPr txBox="1">
            <a:spLocks/>
          </p:cNvSpPr>
          <p:nvPr/>
        </p:nvSpPr>
        <p:spPr>
          <a:xfrm rot="16200000">
            <a:off x="10221841" y="4854542"/>
            <a:ext cx="3086445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01/23 – 1.1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BDC22-A4C9-2265-62C4-14F96C75A5C2}"/>
              </a:ext>
            </a:extLst>
          </p:cNvPr>
          <p:cNvSpPr/>
          <p:nvPr/>
        </p:nvSpPr>
        <p:spPr>
          <a:xfrm>
            <a:off x="4255910" y="4484203"/>
            <a:ext cx="1930400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portefeuille CAI²</a:t>
            </a:r>
          </a:p>
          <a:p>
            <a:pPr algn="ctr"/>
            <a:r>
              <a:rPr lang="fr-FR" sz="1600" i="1" dirty="0">
                <a:solidFill>
                  <a:schemeClr val="tx1"/>
                </a:solidFill>
              </a:rPr>
              <a:t>(</a:t>
            </a:r>
            <a:r>
              <a:rPr lang="fr-FR" sz="1600" i="1" dirty="0" err="1">
                <a:solidFill>
                  <a:schemeClr val="tx1"/>
                </a:solidFill>
              </a:rPr>
              <a:t>Monero</a:t>
            </a:r>
            <a:r>
              <a:rPr lang="fr-FR" sz="1600" i="1" dirty="0">
                <a:solidFill>
                  <a:schemeClr val="tx1"/>
                </a:solidFill>
              </a:rPr>
              <a:t>, Haven..)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FB467-8900-51AB-033C-2746128BFCBE}"/>
              </a:ext>
            </a:extLst>
          </p:cNvPr>
          <p:cNvSpPr/>
          <p:nvPr/>
        </p:nvSpPr>
        <p:spPr>
          <a:xfrm>
            <a:off x="6635989" y="2158749"/>
            <a:ext cx="1566608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CAI Layer 2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Btc</a:t>
            </a:r>
            <a:r>
              <a:rPr lang="fr-FR" sz="1400" i="1" dirty="0">
                <a:solidFill>
                  <a:schemeClr val="tx1"/>
                </a:solidFill>
              </a:rPr>
              <a:t> Lightning via 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E5AE2F46-BB06-BAD4-DAD3-3BCCCEF65397}"/>
              </a:ext>
            </a:extLst>
          </p:cNvPr>
          <p:cNvSpPr/>
          <p:nvPr/>
        </p:nvSpPr>
        <p:spPr>
          <a:xfrm>
            <a:off x="4286585" y="3322461"/>
            <a:ext cx="1849042" cy="65687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Conversion – swap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Trocador.app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400" i="1" dirty="0">
              <a:solidFill>
                <a:schemeClr val="tx1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843CC3F-6CEF-BE30-1068-FC48F60D768D}"/>
              </a:ext>
            </a:extLst>
          </p:cNvPr>
          <p:cNvCxnSpPr/>
          <p:nvPr/>
        </p:nvCxnSpPr>
        <p:spPr>
          <a:xfrm rot="186181" flipH="1">
            <a:off x="6343122" y="2527546"/>
            <a:ext cx="124625" cy="24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34FE912-8461-53F6-7B51-D735434A597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202597" y="2643113"/>
            <a:ext cx="715626" cy="483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50FB00D-D067-F371-5EA8-3DF5FDF64C6E}"/>
              </a:ext>
            </a:extLst>
          </p:cNvPr>
          <p:cNvSpPr/>
          <p:nvPr/>
        </p:nvSpPr>
        <p:spPr>
          <a:xfrm>
            <a:off x="1662751" y="2519153"/>
            <a:ext cx="2011262" cy="896094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Service exchange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crypto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(Relai, </a:t>
            </a:r>
            <a:r>
              <a:rPr lang="fr-FR" sz="1600" i="1" dirty="0" err="1">
                <a:solidFill>
                  <a:schemeClr val="tx1"/>
                </a:solidFill>
              </a:rPr>
              <a:t>MtPelerin</a:t>
            </a:r>
            <a:r>
              <a:rPr lang="fr-FR" sz="1600" i="1" dirty="0">
                <a:solidFill>
                  <a:schemeClr val="tx1"/>
                </a:solidFill>
              </a:rPr>
              <a:t>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A1570F9-4A66-D6E7-4D88-90D499CD5906}"/>
              </a:ext>
            </a:extLst>
          </p:cNvPr>
          <p:cNvSpPr/>
          <p:nvPr/>
        </p:nvSpPr>
        <p:spPr>
          <a:xfrm>
            <a:off x="1686263" y="3948036"/>
            <a:ext cx="1935893" cy="108631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Echange P2P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crypto </a:t>
            </a:r>
            <a:r>
              <a:rPr lang="fr-FR" b="1" dirty="0" err="1">
                <a:solidFill>
                  <a:schemeClr val="tx1"/>
                </a:solidFill>
              </a:rPr>
              <a:t>anon</a:t>
            </a:r>
            <a:r>
              <a:rPr lang="fr-FR" b="1" dirty="0">
                <a:solidFill>
                  <a:schemeClr val="tx1"/>
                </a:solidFill>
              </a:rPr>
              <a:t>.</a:t>
            </a:r>
            <a:r>
              <a:rPr lang="fr-FR" dirty="0">
                <a:solidFill>
                  <a:schemeClr val="tx1"/>
                </a:solidFill>
              </a:rPr>
              <a:t>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AgoraDesk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F45C3F-7642-2C82-2145-7AA89B854F41}"/>
              </a:ext>
            </a:extLst>
          </p:cNvPr>
          <p:cNvSpPr/>
          <p:nvPr/>
        </p:nvSpPr>
        <p:spPr>
          <a:xfrm>
            <a:off x="1715542" y="3505559"/>
            <a:ext cx="1935893" cy="3092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Déclarer aux impôts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8D116B0-77CA-FE33-5F8B-1258C924CB24}"/>
              </a:ext>
            </a:extLst>
          </p:cNvPr>
          <p:cNvCxnSpPr>
            <a:cxnSpLocks/>
          </p:cNvCxnSpPr>
          <p:nvPr/>
        </p:nvCxnSpPr>
        <p:spPr>
          <a:xfrm>
            <a:off x="6193062" y="4968566"/>
            <a:ext cx="88683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31F3B1-B54D-4CDA-3CE0-43313EDFEA6C}"/>
              </a:ext>
            </a:extLst>
          </p:cNvPr>
          <p:cNvSpPr/>
          <p:nvPr/>
        </p:nvSpPr>
        <p:spPr>
          <a:xfrm>
            <a:off x="8849182" y="2232885"/>
            <a:ext cx="1680067" cy="860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Paiements sans banque ni CB 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incensurable mais traçable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AA63D-F31D-EC06-A16B-6A407E6E1F9C}"/>
              </a:ext>
            </a:extLst>
          </p:cNvPr>
          <p:cNvSpPr/>
          <p:nvPr/>
        </p:nvSpPr>
        <p:spPr>
          <a:xfrm>
            <a:off x="7105700" y="4563188"/>
            <a:ext cx="2686886" cy="8601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Paiements sans banque ni CB </a:t>
            </a:r>
            <a:r>
              <a:rPr lang="fr-FR" sz="1600" b="1" dirty="0">
                <a:solidFill>
                  <a:schemeClr val="accent2"/>
                </a:solidFill>
              </a:rPr>
              <a:t> incensurable, anonyme et </a:t>
            </a:r>
            <a:r>
              <a:rPr lang="fr-FR" sz="1600" b="1" u="sng" dirty="0">
                <a:solidFill>
                  <a:schemeClr val="accent2"/>
                </a:solidFill>
              </a:rPr>
              <a:t>intraçable</a:t>
            </a:r>
            <a:endParaRPr lang="en-US" sz="1600" b="1" u="sng" dirty="0">
              <a:solidFill>
                <a:schemeClr val="accent2"/>
              </a:solidFill>
            </a:endParaRP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0AC68B83-E538-6673-14FB-FCAC4907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0" y="94027"/>
            <a:ext cx="8612718" cy="725311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latin typeface="+mn-lt"/>
              </a:rPr>
              <a:t>Solution économique </a:t>
            </a:r>
            <a:r>
              <a:rPr lang="fr-FR" sz="2400" b="1" dirty="0"/>
              <a:t>anti-CBDC</a:t>
            </a:r>
            <a:br>
              <a:rPr lang="fr-FR" sz="2400" dirty="0"/>
            </a:br>
            <a:r>
              <a:rPr lang="fr-FR" sz="2400" dirty="0"/>
              <a:t>citoyenne et légale, indépendante des banques</a:t>
            </a:r>
            <a:endParaRPr lang="en-US" sz="2400" dirty="0"/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C507BCAB-45FC-C818-EEC6-7E64F6217496}"/>
              </a:ext>
            </a:extLst>
          </p:cNvPr>
          <p:cNvSpPr txBox="1">
            <a:spLocks/>
          </p:cNvSpPr>
          <p:nvPr/>
        </p:nvSpPr>
        <p:spPr>
          <a:xfrm>
            <a:off x="1021482" y="854498"/>
            <a:ext cx="9556043" cy="998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latin typeface="+mn-lt"/>
                <a:cs typeface="Arial" panose="020B0604020202020204" pitchFamily="34" charset="0"/>
              </a:rPr>
              <a:t>1-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Transparence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entreprises et l'Etat (compta et fiscalité)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2- Droit à la </a:t>
            </a:r>
            <a:r>
              <a:rPr lang="fr-FR" sz="1600" b="1" dirty="0" err="1">
                <a:latin typeface="+mn-lt"/>
                <a:cs typeface="Arial" panose="020B0604020202020204" pitchFamily="34" charset="0"/>
              </a:rPr>
              <a:t>privacy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citoyens (comme avec les espèces)</a:t>
            </a:r>
          </a:p>
          <a:p>
            <a:r>
              <a:rPr lang="fr-FR" sz="1600" dirty="0">
                <a:latin typeface="+mn-lt"/>
                <a:cs typeface="Arial" panose="020B0604020202020204" pitchFamily="34" charset="0"/>
              </a:rPr>
              <a:t>3- Fin des agences et frais bancaires, de la soumission au $, de l'asphyxie planche à billets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4-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Souveraineté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citoyenne financière totale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ADEC81-8EBC-03B0-E0FC-7399DBF50793}"/>
              </a:ext>
            </a:extLst>
          </p:cNvPr>
          <p:cNvSpPr txBox="1"/>
          <p:nvPr/>
        </p:nvSpPr>
        <p:spPr>
          <a:xfrm>
            <a:off x="2053921" y="5793473"/>
            <a:ext cx="43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= cryptoactifs autonomes et indépendants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F7AD61A-CE1B-0C20-A421-6107ECECFFBE}"/>
              </a:ext>
            </a:extLst>
          </p:cNvPr>
          <p:cNvSpPr txBox="1"/>
          <p:nvPr/>
        </p:nvSpPr>
        <p:spPr>
          <a:xfrm>
            <a:off x="2072742" y="6140218"/>
            <a:ext cx="4518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2"/>
                </a:solidFill>
              </a:rPr>
              <a:t> = CAI anonymes et intraçables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E4D14F2-D31D-DC44-C298-B5E6E9892EF8}"/>
              </a:ext>
            </a:extLst>
          </p:cNvPr>
          <p:cNvSpPr txBox="1"/>
          <p:nvPr/>
        </p:nvSpPr>
        <p:spPr>
          <a:xfrm>
            <a:off x="10446609" y="2348771"/>
            <a:ext cx="715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strike="noStrike" dirty="0">
                <a:solidFill>
                  <a:srgbClr val="2458A1"/>
                </a:solidFill>
                <a:effectLst/>
                <a:latin typeface="Apple Color Emoji"/>
              </a:rPr>
              <a:t>💪</a:t>
            </a:r>
            <a:endParaRPr lang="en-US" sz="2800" b="0" i="0" dirty="0">
              <a:solidFill>
                <a:srgbClr val="000000"/>
              </a:solidFill>
              <a:effectLst/>
              <a:latin typeface="Helvetica Neue" panose="020B060402020202020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A7AD180-E1D1-34D8-64D7-0BE892DF0818}"/>
              </a:ext>
            </a:extLst>
          </p:cNvPr>
          <p:cNvSpPr txBox="1"/>
          <p:nvPr/>
        </p:nvSpPr>
        <p:spPr>
          <a:xfrm>
            <a:off x="9730983" y="4706956"/>
            <a:ext cx="715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strike="noStrike" dirty="0">
                <a:solidFill>
                  <a:srgbClr val="2458A1"/>
                </a:solidFill>
                <a:effectLst/>
                <a:latin typeface="Apple Color Emoji"/>
              </a:rPr>
              <a:t>💪</a:t>
            </a:r>
            <a:endParaRPr lang="en-US" sz="2800" b="0" i="0" dirty="0">
              <a:solidFill>
                <a:srgbClr val="000000"/>
              </a:solidFill>
              <a:effectLst/>
              <a:latin typeface="Helvetica Neue" panose="020B060402020202020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5158CE4-C090-E897-50D2-7867E2370B45}"/>
              </a:ext>
            </a:extLst>
          </p:cNvPr>
          <p:cNvSpPr txBox="1"/>
          <p:nvPr/>
        </p:nvSpPr>
        <p:spPr>
          <a:xfrm>
            <a:off x="10171436" y="4706956"/>
            <a:ext cx="715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0" i="0" strike="noStrike" dirty="0">
                <a:solidFill>
                  <a:srgbClr val="2458A1"/>
                </a:solidFill>
                <a:effectLst/>
                <a:latin typeface="Apple Color Emoji"/>
              </a:rPr>
              <a:t>💪</a:t>
            </a:r>
            <a:endParaRPr lang="en-US" sz="2800" b="0" i="0" dirty="0">
              <a:solidFill>
                <a:srgbClr val="000000"/>
              </a:solidFill>
              <a:effectLst/>
              <a:latin typeface="Helvetica Neue" panose="020B0604020202020204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B4459B6-B894-AA10-203B-807119760212}"/>
              </a:ext>
            </a:extLst>
          </p:cNvPr>
          <p:cNvSpPr txBox="1"/>
          <p:nvPr/>
        </p:nvSpPr>
        <p:spPr>
          <a:xfrm>
            <a:off x="9114371" y="322110"/>
            <a:ext cx="2780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SOLUTION PUISSANTE</a:t>
            </a:r>
          </a:p>
          <a:p>
            <a:pPr algn="ctr"/>
            <a:r>
              <a:rPr lang="fr-FR" sz="1600" b="1" dirty="0"/>
              <a:t>GENERIQUE TOUS PAYS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3D3180E-D60D-10F9-6D05-CA5635BC7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01" y="1972971"/>
            <a:ext cx="341506" cy="341506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5F40682-97C1-3462-7C17-4EC4E5E867F2}"/>
              </a:ext>
            </a:extLst>
          </p:cNvPr>
          <p:cNvGrpSpPr/>
          <p:nvPr/>
        </p:nvGrpSpPr>
        <p:grpSpPr>
          <a:xfrm>
            <a:off x="5754902" y="4322246"/>
            <a:ext cx="396000" cy="396000"/>
            <a:chOff x="5817129" y="4163508"/>
            <a:chExt cx="519502" cy="519502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6AF9324-FCDB-C7F7-5DF4-5AA7C17DDCFF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6F4A2644-074E-C8C8-6113-786470CC9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129" y="4163508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4A7F632-7150-F425-8341-413A8D8C8827}"/>
              </a:ext>
            </a:extLst>
          </p:cNvPr>
          <p:cNvGrpSpPr/>
          <p:nvPr/>
        </p:nvGrpSpPr>
        <p:grpSpPr>
          <a:xfrm rot="5400000">
            <a:off x="5109488" y="4033856"/>
            <a:ext cx="223243" cy="250274"/>
            <a:chOff x="6864161" y="2259894"/>
            <a:chExt cx="270241" cy="382774"/>
          </a:xfrm>
        </p:grpSpPr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44836FA-60A1-C5E5-CECE-074956F97826}"/>
                </a:ext>
              </a:extLst>
            </p:cNvPr>
            <p:cNvCxnSpPr/>
            <p:nvPr/>
          </p:nvCxnSpPr>
          <p:spPr>
            <a:xfrm flipH="1">
              <a:off x="6864161" y="2260601"/>
              <a:ext cx="150862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F2B76E55-37C3-C841-BA93-A5DBB1A970A8}"/>
                </a:ext>
              </a:extLst>
            </p:cNvPr>
            <p:cNvCxnSpPr/>
            <p:nvPr/>
          </p:nvCxnSpPr>
          <p:spPr>
            <a:xfrm flipH="1">
              <a:off x="6983540" y="2274368"/>
              <a:ext cx="150862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A04C311-762A-3A24-FD64-2B7B38558431}"/>
                </a:ext>
              </a:extLst>
            </p:cNvPr>
            <p:cNvCxnSpPr/>
            <p:nvPr/>
          </p:nvCxnSpPr>
          <p:spPr>
            <a:xfrm flipH="1">
              <a:off x="6909949" y="2259894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DF520267-7E0F-B501-9AEC-6C31B9443653}"/>
                </a:ext>
              </a:extLst>
            </p:cNvPr>
            <p:cNvCxnSpPr/>
            <p:nvPr/>
          </p:nvCxnSpPr>
          <p:spPr>
            <a:xfrm flipH="1">
              <a:off x="6937855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F7392B6A-F034-0E91-D02A-A8D86CA16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489554" y="3165076"/>
            <a:ext cx="1101016" cy="108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7EF3EBF2-3C98-FCA4-B7FA-7AB4FDC66768}"/>
              </a:ext>
            </a:extLst>
          </p:cNvPr>
          <p:cNvSpPr txBox="1"/>
          <p:nvPr/>
        </p:nvSpPr>
        <p:spPr>
          <a:xfrm>
            <a:off x="6891465" y="5901195"/>
            <a:ext cx="4445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Faire tourner un "</a:t>
            </a:r>
            <a:r>
              <a:rPr lang="fr-FR" sz="1600" b="1" dirty="0" err="1"/>
              <a:t>node</a:t>
            </a:r>
            <a:r>
              <a:rPr lang="fr-FR" sz="1600" dirty="0"/>
              <a:t>" sur son PC avec le logiciel dédié pour une vraie </a:t>
            </a:r>
            <a:r>
              <a:rPr lang="fr-FR" sz="1600" b="1" dirty="0" err="1"/>
              <a:t>incensurabilité</a:t>
            </a:r>
            <a:endParaRPr lang="en-US" sz="1200" b="1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CF1541A-F2C7-AAA5-0919-9270C58374DC}"/>
              </a:ext>
            </a:extLst>
          </p:cNvPr>
          <p:cNvGrpSpPr/>
          <p:nvPr/>
        </p:nvGrpSpPr>
        <p:grpSpPr>
          <a:xfrm>
            <a:off x="7754779" y="2021496"/>
            <a:ext cx="399846" cy="244455"/>
            <a:chOff x="8263771" y="1997226"/>
            <a:chExt cx="399846" cy="24445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15D3BC9F-EC51-9F4F-2A96-79802FACE3DB}"/>
                </a:ext>
              </a:extLst>
            </p:cNvPr>
            <p:cNvGrpSpPr/>
            <p:nvPr/>
          </p:nvGrpSpPr>
          <p:grpSpPr>
            <a:xfrm>
              <a:off x="8454000" y="2022925"/>
              <a:ext cx="209617" cy="211612"/>
              <a:chOff x="8454000" y="2022925"/>
              <a:chExt cx="209617" cy="211612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0478C5D6-F222-2B76-FA9B-603D864BD3A3}"/>
                  </a:ext>
                </a:extLst>
              </p:cNvPr>
              <p:cNvSpPr/>
              <p:nvPr/>
            </p:nvSpPr>
            <p:spPr>
              <a:xfrm>
                <a:off x="8454000" y="2024919"/>
                <a:ext cx="207258" cy="20961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B1CACA55-0DC3-F787-02FB-6CB6C880FF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4000" y="2022925"/>
                <a:ext cx="209617" cy="209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671A7113-EB30-6B15-5216-CC02E819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771" y="1997226"/>
              <a:ext cx="244455" cy="244455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A112ADC-0188-592B-08E4-5E16478BF4D2}"/>
              </a:ext>
            </a:extLst>
          </p:cNvPr>
          <p:cNvGrpSpPr/>
          <p:nvPr/>
        </p:nvGrpSpPr>
        <p:grpSpPr>
          <a:xfrm>
            <a:off x="6472331" y="4839128"/>
            <a:ext cx="213718" cy="254575"/>
            <a:chOff x="6872809" y="2253316"/>
            <a:chExt cx="258711" cy="389352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C7232A87-C655-D54D-14C2-2387440FA86F}"/>
                </a:ext>
              </a:extLst>
            </p:cNvPr>
            <p:cNvCxnSpPr/>
            <p:nvPr/>
          </p:nvCxnSpPr>
          <p:spPr>
            <a:xfrm flipH="1">
              <a:off x="6872809" y="2253316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4F8926BC-A541-D4AC-3DEE-1B25C2D277DA}"/>
                </a:ext>
              </a:extLst>
            </p:cNvPr>
            <p:cNvCxnSpPr/>
            <p:nvPr/>
          </p:nvCxnSpPr>
          <p:spPr>
            <a:xfrm flipH="1">
              <a:off x="6980658" y="2274368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995F5751-0481-5528-125F-FC43AC037148}"/>
                </a:ext>
              </a:extLst>
            </p:cNvPr>
            <p:cNvCxnSpPr/>
            <p:nvPr/>
          </p:nvCxnSpPr>
          <p:spPr>
            <a:xfrm flipH="1">
              <a:off x="6923400" y="2259894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9ED1DEB4-4AD6-4A4C-5A4D-90270D0BE995}"/>
                </a:ext>
              </a:extLst>
            </p:cNvPr>
            <p:cNvCxnSpPr/>
            <p:nvPr/>
          </p:nvCxnSpPr>
          <p:spPr>
            <a:xfrm flipH="1">
              <a:off x="6928247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E79C71BA-76E2-A8DA-20C6-902FE3754597}"/>
              </a:ext>
            </a:extLst>
          </p:cNvPr>
          <p:cNvSpPr/>
          <p:nvPr/>
        </p:nvSpPr>
        <p:spPr>
          <a:xfrm>
            <a:off x="9060402" y="855751"/>
            <a:ext cx="2936670" cy="850897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En anticipation de futures décisions politico-économiques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83562E-E081-50EE-9F33-28FA35BA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02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EE945468-06E2-BEF0-4CF1-883242463FC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790412" y="3034596"/>
            <a:ext cx="7985" cy="62924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E84FC02-29D9-9B21-6CF5-B9CA34EF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20" y="72143"/>
            <a:ext cx="8612718" cy="725311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latin typeface="+mn-lt"/>
              </a:rPr>
              <a:t>Solution économique </a:t>
            </a:r>
            <a:r>
              <a:rPr lang="fr-FR" sz="2400" b="1" dirty="0"/>
              <a:t>anti-CBDC</a:t>
            </a:r>
            <a:br>
              <a:rPr lang="fr-FR" sz="2400" dirty="0"/>
            </a:br>
            <a:r>
              <a:rPr lang="fr-FR" sz="2400" dirty="0"/>
              <a:t>citoyenne et légale, indépendante des banques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101C3A-A610-427E-0926-F175F4A476AD}"/>
              </a:ext>
            </a:extLst>
          </p:cNvPr>
          <p:cNvSpPr/>
          <p:nvPr/>
        </p:nvSpPr>
        <p:spPr>
          <a:xfrm>
            <a:off x="3899948" y="2065869"/>
            <a:ext cx="1796898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wallet 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(Bitcoin, June..)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FC30483-AB41-4B5D-A06F-1658734211CD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3412975" y="2550233"/>
            <a:ext cx="486973" cy="46260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5AE86A5-14D6-4847-D897-0A97E33F09BB}"/>
              </a:ext>
            </a:extLst>
          </p:cNvPr>
          <p:cNvCxnSpPr>
            <a:cxnSpLocks/>
            <a:stCxn id="53" idx="3"/>
            <a:endCxn id="12" idx="1"/>
          </p:cNvCxnSpPr>
          <p:nvPr/>
        </p:nvCxnSpPr>
        <p:spPr>
          <a:xfrm>
            <a:off x="3361118" y="4536830"/>
            <a:ext cx="538830" cy="379775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2921BE6-E85A-BF25-B88E-48E70396AAF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95506" y="3780729"/>
            <a:ext cx="0" cy="611732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C4C1AE-BB17-DACD-2C27-BAE97760337E}"/>
              </a:ext>
            </a:extLst>
          </p:cNvPr>
          <p:cNvSpPr/>
          <p:nvPr/>
        </p:nvSpPr>
        <p:spPr>
          <a:xfrm>
            <a:off x="8158637" y="5728334"/>
            <a:ext cx="3479372" cy="85089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Evènement imposable : "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</a:rPr>
              <a:t>plu-value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 réalisée" soit un passage crypto </a:t>
            </a:r>
            <a:r>
              <a:rPr lang="fr-FR" sz="11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 €</a:t>
            </a:r>
          </a:p>
          <a:p>
            <a:pPr algn="ctr"/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Pas d'impôt si achat direct en CAI pur ?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2C32C45-F452-2E03-7E4A-09AB8C9B2B02}"/>
              </a:ext>
            </a:extLst>
          </p:cNvPr>
          <p:cNvSpPr txBox="1">
            <a:spLocks/>
          </p:cNvSpPr>
          <p:nvPr/>
        </p:nvSpPr>
        <p:spPr>
          <a:xfrm>
            <a:off x="1969757" y="854498"/>
            <a:ext cx="9556043" cy="998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latin typeface="+mn-lt"/>
                <a:cs typeface="Arial" panose="020B0604020202020204" pitchFamily="34" charset="0"/>
              </a:rPr>
              <a:t>1-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Transparence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entreprises et l'Etat (compta et fiscalité)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2- Droit à la </a:t>
            </a:r>
            <a:r>
              <a:rPr lang="fr-FR" sz="1600" b="1" dirty="0" err="1">
                <a:latin typeface="+mn-lt"/>
                <a:cs typeface="Arial" panose="020B0604020202020204" pitchFamily="34" charset="0"/>
              </a:rPr>
              <a:t>privacy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pour les citoyens (comme avec les espèces)</a:t>
            </a:r>
          </a:p>
          <a:p>
            <a:r>
              <a:rPr lang="fr-FR" sz="1600" dirty="0">
                <a:latin typeface="+mn-lt"/>
                <a:cs typeface="Arial" panose="020B0604020202020204" pitchFamily="34" charset="0"/>
              </a:rPr>
              <a:t>3- Fin des agences et frais bancaires, de la soumission au $, de l'asphyxie planche à billets</a:t>
            </a:r>
            <a:br>
              <a:rPr lang="fr-FR" sz="1600" dirty="0">
                <a:latin typeface="+mn-lt"/>
                <a:cs typeface="Arial" panose="020B0604020202020204" pitchFamily="34" charset="0"/>
              </a:rPr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4- </a:t>
            </a:r>
            <a:r>
              <a:rPr lang="fr-FR" sz="1600" b="1" dirty="0">
                <a:latin typeface="+mn-lt"/>
                <a:cs typeface="Arial" panose="020B0604020202020204" pitchFamily="34" charset="0"/>
              </a:rPr>
              <a:t>Souveraineté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 citoyenne financière totale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2F8515A-1F73-C6A5-8F75-1C92F3C461E5}"/>
              </a:ext>
            </a:extLst>
          </p:cNvPr>
          <p:cNvSpPr txBox="1">
            <a:spLocks/>
          </p:cNvSpPr>
          <p:nvPr/>
        </p:nvSpPr>
        <p:spPr>
          <a:xfrm rot="16200000">
            <a:off x="-1021248" y="5135731"/>
            <a:ext cx="2654062" cy="5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– 06/24 – 2.0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D9D5C17C-756B-14CD-64D7-E7152E0C8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241196" y="3074764"/>
            <a:ext cx="1101016" cy="108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DC22-A4C9-2265-62C4-14F96C75A5C2}"/>
              </a:ext>
            </a:extLst>
          </p:cNvPr>
          <p:cNvSpPr/>
          <p:nvPr/>
        </p:nvSpPr>
        <p:spPr>
          <a:xfrm>
            <a:off x="3899948" y="4392461"/>
            <a:ext cx="1791116" cy="104828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2"/>
                </a:solidFill>
              </a:rPr>
              <a:t>wallet CAI²</a:t>
            </a:r>
          </a:p>
          <a:p>
            <a:pPr algn="ctr"/>
            <a:r>
              <a:rPr lang="fr-FR" sz="1600" i="1" dirty="0">
                <a:solidFill>
                  <a:schemeClr val="tx1"/>
                </a:solidFill>
              </a:rPr>
              <a:t>(</a:t>
            </a:r>
            <a:r>
              <a:rPr lang="fr-FR" sz="1600" i="1" dirty="0" err="1">
                <a:solidFill>
                  <a:schemeClr val="tx1"/>
                </a:solidFill>
              </a:rPr>
              <a:t>Monero</a:t>
            </a:r>
            <a:r>
              <a:rPr lang="fr-FR" sz="1600" i="1" dirty="0">
                <a:solidFill>
                  <a:schemeClr val="tx1"/>
                </a:solidFill>
              </a:rPr>
              <a:t>, Haven </a:t>
            </a:r>
            <a:br>
              <a:rPr lang="fr-FR" sz="1600" i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via </a:t>
            </a:r>
            <a:r>
              <a:rPr lang="fr-FR" sz="1400" i="1" dirty="0" err="1">
                <a:solidFill>
                  <a:schemeClr val="tx1"/>
                </a:solidFill>
              </a:rPr>
              <a:t>CakeWallet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D8EC598-E928-D6A3-1ACF-EBBD94503295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 flipV="1">
            <a:off x="5691064" y="3028934"/>
            <a:ext cx="1504684" cy="18876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FB467-8900-51AB-033C-2746128BFCBE}"/>
              </a:ext>
            </a:extLst>
          </p:cNvPr>
          <p:cNvSpPr/>
          <p:nvPr/>
        </p:nvSpPr>
        <p:spPr>
          <a:xfrm>
            <a:off x="6285312" y="2060207"/>
            <a:ext cx="1820871" cy="96872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 2</a:t>
            </a:r>
            <a:br>
              <a:rPr lang="fr-FR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Btc</a:t>
            </a:r>
            <a:r>
              <a:rPr lang="fr-FR" sz="1400" i="1" dirty="0">
                <a:solidFill>
                  <a:schemeClr val="tx1"/>
                </a:solidFill>
              </a:rPr>
              <a:t> Lightning via </a:t>
            </a:r>
            <a:r>
              <a:rPr lang="fr-FR" sz="1400" i="1" dirty="0" err="1">
                <a:solidFill>
                  <a:schemeClr val="tx1"/>
                </a:solidFill>
              </a:rPr>
              <a:t>BlueWallet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B1BD0C-4E16-9A3C-FEF1-349E58CDC229}"/>
              </a:ext>
            </a:extLst>
          </p:cNvPr>
          <p:cNvSpPr/>
          <p:nvPr/>
        </p:nvSpPr>
        <p:spPr>
          <a:xfrm>
            <a:off x="6040672" y="3337547"/>
            <a:ext cx="1704225" cy="65687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bg1">
                    <a:lumMod val="65000"/>
                  </a:schemeClr>
                </a:solidFill>
              </a:rPr>
              <a:t>Interface rapide ? </a:t>
            </a:r>
            <a:r>
              <a:rPr lang="fr-FR" sz="1600" b="1" dirty="0">
                <a:solidFill>
                  <a:schemeClr val="accent2"/>
                </a:solidFill>
              </a:rPr>
              <a:t>CAI²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3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CAI L2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F75CC56D-193B-4992-0F97-9FE5DA1F276D}"/>
              </a:ext>
            </a:extLst>
          </p:cNvPr>
          <p:cNvGrpSpPr/>
          <p:nvPr/>
        </p:nvGrpSpPr>
        <p:grpSpPr>
          <a:xfrm rot="5400000">
            <a:off x="4680904" y="3988631"/>
            <a:ext cx="225624" cy="250274"/>
            <a:chOff x="6861279" y="2259894"/>
            <a:chExt cx="273123" cy="382774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7E57CC1E-31C3-4FF5-526B-F59734757A52}"/>
                </a:ext>
              </a:extLst>
            </p:cNvPr>
            <p:cNvCxnSpPr/>
            <p:nvPr/>
          </p:nvCxnSpPr>
          <p:spPr>
            <a:xfrm flipH="1">
              <a:off x="6861279" y="2260602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E4F22CAC-D55B-A773-EBF2-EBE5A4D01F17}"/>
                </a:ext>
              </a:extLst>
            </p:cNvPr>
            <p:cNvCxnSpPr/>
            <p:nvPr/>
          </p:nvCxnSpPr>
          <p:spPr>
            <a:xfrm flipH="1">
              <a:off x="6983540" y="2274368"/>
              <a:ext cx="150862" cy="368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62A2CEA8-D682-8CAE-81EA-6D0548A6794D}"/>
                </a:ext>
              </a:extLst>
            </p:cNvPr>
            <p:cNvCxnSpPr/>
            <p:nvPr/>
          </p:nvCxnSpPr>
          <p:spPr>
            <a:xfrm flipH="1">
              <a:off x="6909949" y="2259894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FD9334A4-CC64-DB95-994F-705BD8A16EE3}"/>
                </a:ext>
              </a:extLst>
            </p:cNvPr>
            <p:cNvCxnSpPr/>
            <p:nvPr/>
          </p:nvCxnSpPr>
          <p:spPr>
            <a:xfrm flipH="1">
              <a:off x="6937855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679960B8-F0E7-C1FB-D262-7CF579C2C5C0}"/>
              </a:ext>
            </a:extLst>
          </p:cNvPr>
          <p:cNvSpPr/>
          <p:nvPr/>
        </p:nvSpPr>
        <p:spPr>
          <a:xfrm>
            <a:off x="1371447" y="2564790"/>
            <a:ext cx="2041528" cy="896094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Service exchange</a:t>
            </a:r>
          </a:p>
          <a:p>
            <a:pPr algn="ctr"/>
            <a:r>
              <a:rPr lang="fr-FR" b="1" dirty="0">
                <a:solidFill>
                  <a:srgbClr val="C00000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1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(Relai, </a:t>
            </a:r>
            <a:r>
              <a:rPr lang="fr-FR" sz="1400" i="1" dirty="0" err="1">
                <a:solidFill>
                  <a:schemeClr val="tx1"/>
                </a:solidFill>
              </a:rPr>
              <a:t>MtPelerin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6BAC3C3-76B7-5543-AF13-C9BFFAEA897E}"/>
              </a:ext>
            </a:extLst>
          </p:cNvPr>
          <p:cNvSpPr/>
          <p:nvPr/>
        </p:nvSpPr>
        <p:spPr>
          <a:xfrm>
            <a:off x="1430718" y="3993673"/>
            <a:ext cx="1930400" cy="108631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Echange P2P</a:t>
            </a:r>
          </a:p>
          <a:p>
            <a:pPr algn="ctr"/>
            <a:r>
              <a:rPr lang="fr-FR" b="1" dirty="0">
                <a:solidFill>
                  <a:srgbClr val="C00000"/>
                </a:solidFill>
              </a:rPr>
              <a:t>€</a:t>
            </a:r>
            <a:r>
              <a:rPr lang="fr-FR" dirty="0">
                <a:solidFill>
                  <a:schemeClr val="tx1"/>
                </a:solidFill>
              </a:rPr>
              <a:t> vers </a:t>
            </a:r>
            <a:r>
              <a:rPr lang="fr-FR" b="1" dirty="0">
                <a:solidFill>
                  <a:schemeClr val="accent2"/>
                </a:solidFill>
              </a:rPr>
              <a:t>CAI²</a:t>
            </a:r>
            <a:r>
              <a:rPr lang="fr-FR" dirty="0">
                <a:solidFill>
                  <a:schemeClr val="tx1"/>
                </a:solidFill>
              </a:rPr>
              <a:t>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comme </a:t>
            </a:r>
            <a:r>
              <a:rPr lang="fr-FR" sz="1400" dirty="0" err="1">
                <a:solidFill>
                  <a:schemeClr val="tx1"/>
                </a:solidFill>
              </a:rPr>
              <a:t>Leboncoin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Haveno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E5AE2F46-BB06-BAD4-DAD3-3BCCCEF65397}"/>
              </a:ext>
            </a:extLst>
          </p:cNvPr>
          <p:cNvSpPr/>
          <p:nvPr/>
        </p:nvSpPr>
        <p:spPr>
          <a:xfrm>
            <a:off x="3908045" y="3264872"/>
            <a:ext cx="1783019" cy="65687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Conversion – swap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Trocador.app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EBC16053-6C7E-8726-892B-499B3E69A90D}"/>
              </a:ext>
            </a:extLst>
          </p:cNvPr>
          <p:cNvSpPr/>
          <p:nvPr/>
        </p:nvSpPr>
        <p:spPr>
          <a:xfrm>
            <a:off x="6214328" y="5784451"/>
            <a:ext cx="1469819" cy="36933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Wallet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59" name="Rectangle : coins arrondis 1058">
            <a:extLst>
              <a:ext uri="{FF2B5EF4-FFF2-40B4-BE49-F238E27FC236}">
                <a16:creationId xmlns:a16="http://schemas.microsoft.com/office/drawing/2014/main" id="{53ACA5C2-579D-E108-8683-3E0A050B0B2B}"/>
              </a:ext>
            </a:extLst>
          </p:cNvPr>
          <p:cNvSpPr/>
          <p:nvPr/>
        </p:nvSpPr>
        <p:spPr>
          <a:xfrm>
            <a:off x="6214328" y="6236864"/>
            <a:ext cx="1469819" cy="369332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Service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070" name="Groupe 1069">
            <a:extLst>
              <a:ext uri="{FF2B5EF4-FFF2-40B4-BE49-F238E27FC236}">
                <a16:creationId xmlns:a16="http://schemas.microsoft.com/office/drawing/2014/main" id="{3C13686E-58BB-7B5C-4EF3-3AD2A7A8B73C}"/>
              </a:ext>
            </a:extLst>
          </p:cNvPr>
          <p:cNvGrpSpPr/>
          <p:nvPr/>
        </p:nvGrpSpPr>
        <p:grpSpPr>
          <a:xfrm rot="5400000">
            <a:off x="6034780" y="4173701"/>
            <a:ext cx="194706" cy="320447"/>
            <a:chOff x="6891049" y="2181692"/>
            <a:chExt cx="235695" cy="490102"/>
          </a:xfrm>
        </p:grpSpPr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3553C4FB-4A76-F24E-0FEF-2649110022F6}"/>
                </a:ext>
              </a:extLst>
            </p:cNvPr>
            <p:cNvCxnSpPr/>
            <p:nvPr/>
          </p:nvCxnSpPr>
          <p:spPr>
            <a:xfrm flipH="1">
              <a:off x="6891049" y="2181692"/>
              <a:ext cx="150861" cy="36830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Connecteur droit 1071">
              <a:extLst>
                <a:ext uri="{FF2B5EF4-FFF2-40B4-BE49-F238E27FC236}">
                  <a16:creationId xmlns:a16="http://schemas.microsoft.com/office/drawing/2014/main" id="{70DE1218-27CD-E912-1CD6-21E0D11298A8}"/>
                </a:ext>
              </a:extLst>
            </p:cNvPr>
            <p:cNvCxnSpPr/>
            <p:nvPr/>
          </p:nvCxnSpPr>
          <p:spPr>
            <a:xfrm flipH="1">
              <a:off x="6975885" y="2303496"/>
              <a:ext cx="150859" cy="368298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Connecteur droit 1072">
              <a:extLst>
                <a:ext uri="{FF2B5EF4-FFF2-40B4-BE49-F238E27FC236}">
                  <a16:creationId xmlns:a16="http://schemas.microsoft.com/office/drawing/2014/main" id="{07BEBF34-3615-075E-2BBD-D291D6EC283F}"/>
                </a:ext>
              </a:extLst>
            </p:cNvPr>
            <p:cNvCxnSpPr/>
            <p:nvPr/>
          </p:nvCxnSpPr>
          <p:spPr>
            <a:xfrm flipH="1">
              <a:off x="6921478" y="2230758"/>
              <a:ext cx="150862" cy="36830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Connecteur droit 1073">
              <a:extLst>
                <a:ext uri="{FF2B5EF4-FFF2-40B4-BE49-F238E27FC236}">
                  <a16:creationId xmlns:a16="http://schemas.microsoft.com/office/drawing/2014/main" id="{832C7D8A-164B-B78C-3117-1ED595AB6821}"/>
                </a:ext>
              </a:extLst>
            </p:cNvPr>
            <p:cNvCxnSpPr/>
            <p:nvPr/>
          </p:nvCxnSpPr>
          <p:spPr>
            <a:xfrm flipH="1">
              <a:off x="6937855" y="2269771"/>
              <a:ext cx="150862" cy="3683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6" name="Connecteur droit 1075">
            <a:extLst>
              <a:ext uri="{FF2B5EF4-FFF2-40B4-BE49-F238E27FC236}">
                <a16:creationId xmlns:a16="http://schemas.microsoft.com/office/drawing/2014/main" id="{DA35501E-A512-3492-074B-411F034AAE02}"/>
              </a:ext>
            </a:extLst>
          </p:cNvPr>
          <p:cNvCxnSpPr/>
          <p:nvPr/>
        </p:nvCxnSpPr>
        <p:spPr>
          <a:xfrm rot="186181" flipH="1">
            <a:off x="6000005" y="2445419"/>
            <a:ext cx="124625" cy="24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DEA3FA3-9E75-71A4-F97A-EA47695A5EEF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5696846" y="2544571"/>
            <a:ext cx="588466" cy="566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3" name="Groupe 1092">
            <a:extLst>
              <a:ext uri="{FF2B5EF4-FFF2-40B4-BE49-F238E27FC236}">
                <a16:creationId xmlns:a16="http://schemas.microsoft.com/office/drawing/2014/main" id="{DF992E92-E519-6BD7-C03D-5E813C46BC42}"/>
              </a:ext>
            </a:extLst>
          </p:cNvPr>
          <p:cNvGrpSpPr/>
          <p:nvPr/>
        </p:nvGrpSpPr>
        <p:grpSpPr>
          <a:xfrm>
            <a:off x="725692" y="854498"/>
            <a:ext cx="1089314" cy="1086314"/>
            <a:chOff x="94397" y="584890"/>
            <a:chExt cx="1265003" cy="1261519"/>
          </a:xfrm>
        </p:grpSpPr>
        <p:pic>
          <p:nvPicPr>
            <p:cNvPr id="1087" name="Picture 10" descr="Bank building icon isolated on white background 593729 - Download Free ...">
              <a:extLst>
                <a:ext uri="{FF2B5EF4-FFF2-40B4-BE49-F238E27FC236}">
                  <a16:creationId xmlns:a16="http://schemas.microsoft.com/office/drawing/2014/main" id="{D83CBB86-A525-7718-9699-8A99EEB18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250" b="93000" l="9667" r="89750">
                          <a14:foregroundMark x1="77750" y1="56167" x2="69917" y2="29083"/>
                          <a14:foregroundMark x1="69917" y1="29083" x2="54417" y2="27917"/>
                          <a14:foregroundMark x1="74417" y1="42417" x2="57583" y2="23000"/>
                          <a14:foregroundMark x1="57583" y1="23000" x2="40333" y2="29500"/>
                          <a14:foregroundMark x1="40333" y1="29500" x2="33583" y2="36167"/>
                          <a14:foregroundMark x1="57333" y1="24583" x2="35917" y2="23917"/>
                          <a14:foregroundMark x1="35917" y1="23917" x2="17667" y2="38083"/>
                          <a14:foregroundMark x1="17667" y1="38083" x2="16167" y2="44083"/>
                          <a14:foregroundMark x1="36083" y1="23333" x2="19833" y2="56750"/>
                          <a14:foregroundMark x1="19833" y1="56750" x2="19833" y2="65333"/>
                          <a14:foregroundMark x1="40667" y1="27500" x2="29417" y2="70333"/>
                          <a14:foregroundMark x1="29417" y1="70333" x2="29417" y2="73667"/>
                          <a14:foregroundMark x1="76917" y1="30417" x2="78583" y2="64917"/>
                          <a14:foregroundMark x1="77333" y1="37833" x2="66000" y2="67917"/>
                          <a14:foregroundMark x1="66000" y1="67917" x2="64833" y2="45750"/>
                          <a14:foregroundMark x1="65250" y1="41583" x2="69083" y2="63833"/>
                          <a14:foregroundMark x1="69083" y1="63833" x2="78583" y2="80750"/>
                          <a14:foregroundMark x1="78583" y1="80750" x2="78583" y2="81167"/>
                          <a14:foregroundMark x1="89000" y1="82833" x2="89000" y2="82833"/>
                          <a14:foregroundMark x1="89750" y1="82833" x2="79417" y2="79500"/>
                          <a14:foregroundMark x1="77750" y1="59917" x2="79417" y2="78500"/>
                          <a14:foregroundMark x1="79417" y1="78500" x2="81917" y2="83250"/>
                          <a14:foregroundMark x1="20667" y1="67000" x2="20667" y2="79083"/>
                          <a14:foregroundMark x1="24167" y1="70000" x2="15333" y2="77000"/>
                          <a14:foregroundMark x1="19167" y1="72750" x2="17750" y2="44500"/>
                          <a14:foregroundMark x1="17917" y1="57417" x2="17917" y2="76000"/>
                          <a14:foregroundMark x1="87333" y1="79000" x2="82333" y2="74000"/>
                          <a14:foregroundMark x1="54667" y1="27083" x2="44667" y2="13583"/>
                          <a14:foregroundMark x1="45833" y1="13167" x2="40667" y2="14917"/>
                          <a14:foregroundMark x1="45083" y1="12333" x2="55417" y2="13167"/>
                          <a14:foregroundMark x1="53583" y1="92667" x2="39167" y2="92667"/>
                          <a14:foregroundMark x1="74250" y1="92000" x2="47083" y2="91000"/>
                          <a14:foregroundMark x1="80417" y1="91667" x2="66333" y2="91667"/>
                          <a14:foregroundMark x1="42250" y1="92333" x2="12750" y2="91000"/>
                          <a14:foregroundMark x1="77000" y1="93000" x2="85250" y2="91333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73" r="3009"/>
            <a:stretch/>
          </p:blipFill>
          <p:spPr bwMode="auto">
            <a:xfrm>
              <a:off x="161922" y="683791"/>
              <a:ext cx="1093751" cy="106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2" name="Croix 1091">
              <a:extLst>
                <a:ext uri="{FF2B5EF4-FFF2-40B4-BE49-F238E27FC236}">
                  <a16:creationId xmlns:a16="http://schemas.microsoft.com/office/drawing/2014/main" id="{270C517F-5A47-BBAB-2325-07ED4C9D9258}"/>
                </a:ext>
              </a:extLst>
            </p:cNvPr>
            <p:cNvSpPr/>
            <p:nvPr/>
          </p:nvSpPr>
          <p:spPr>
            <a:xfrm rot="2621755">
              <a:off x="94397" y="584890"/>
              <a:ext cx="1265003" cy="1261519"/>
            </a:xfrm>
            <a:prstGeom prst="plus">
              <a:avLst>
                <a:gd name="adj" fmla="val 47851"/>
              </a:avLst>
            </a:prstGeom>
            <a:solidFill>
              <a:srgbClr val="C00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1C9E93EE-AC0C-EAA8-E776-6AA77EC51250}"/>
              </a:ext>
            </a:extLst>
          </p:cNvPr>
          <p:cNvSpPr/>
          <p:nvPr/>
        </p:nvSpPr>
        <p:spPr>
          <a:xfrm>
            <a:off x="10042139" y="2815579"/>
            <a:ext cx="1390713" cy="97268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wallet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1600" b="1" dirty="0">
                <a:solidFill>
                  <a:schemeClr val="accent1"/>
                </a:solidFill>
              </a:rPr>
              <a:t> </a:t>
            </a: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et/ou </a:t>
            </a:r>
            <a:r>
              <a:rPr lang="fr-FR" sz="16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1"/>
                </a:solidFill>
              </a:rPr>
              <a:t> </a:t>
            </a:r>
            <a:r>
              <a:rPr lang="fr-FR" sz="1600" dirty="0">
                <a:solidFill>
                  <a:schemeClr val="tx1"/>
                </a:solidFill>
              </a:rPr>
              <a:t>pro du vendeur  </a:t>
            </a: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CakeWallet</a:t>
            </a:r>
            <a:r>
              <a:rPr lang="fr-FR" sz="1400" i="1" dirty="0">
                <a:solidFill>
                  <a:schemeClr val="tx1"/>
                </a:solidFill>
              </a:rPr>
              <a:t>, 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pic>
        <p:nvPicPr>
          <p:cNvPr id="1095" name="Picture 16" descr="Green Check Mark Logo Template Illustration Design. Vector EPS 10 ...">
            <a:extLst>
              <a:ext uri="{FF2B5EF4-FFF2-40B4-BE49-F238E27FC236}">
                <a16:creationId xmlns:a16="http://schemas.microsoft.com/office/drawing/2014/main" id="{547781C2-6E9B-5BB0-A376-E3138E56B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00" b="72250" l="29000" r="76083">
                        <a14:foregroundMark x1="41750" y1="67583" x2="48417" y2="72250"/>
                        <a14:foregroundMark x1="36500" y1="59167" x2="29083" y2="52417"/>
                        <a14:foregroundMark x1="72583" y1="31583" x2="76083" y2="2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20990" r="19548" b="22351"/>
          <a:stretch/>
        </p:blipFill>
        <p:spPr bwMode="auto">
          <a:xfrm>
            <a:off x="624714" y="4359072"/>
            <a:ext cx="551985" cy="56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Rectangle 1097">
            <a:extLst>
              <a:ext uri="{FF2B5EF4-FFF2-40B4-BE49-F238E27FC236}">
                <a16:creationId xmlns:a16="http://schemas.microsoft.com/office/drawing/2014/main" id="{E9884789-4C2C-4377-73D2-6DFDB1AC8E1C}"/>
              </a:ext>
            </a:extLst>
          </p:cNvPr>
          <p:cNvSpPr/>
          <p:nvPr/>
        </p:nvSpPr>
        <p:spPr>
          <a:xfrm>
            <a:off x="1454504" y="3551196"/>
            <a:ext cx="1935893" cy="3092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Déclarer aux impôts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1" name="Rectangle : coins arrondis 1100">
            <a:extLst>
              <a:ext uri="{FF2B5EF4-FFF2-40B4-BE49-F238E27FC236}">
                <a16:creationId xmlns:a16="http://schemas.microsoft.com/office/drawing/2014/main" id="{6161F9A5-12E9-FC15-3470-E2876747AE99}"/>
              </a:ext>
            </a:extLst>
          </p:cNvPr>
          <p:cNvSpPr/>
          <p:nvPr/>
        </p:nvSpPr>
        <p:spPr>
          <a:xfrm>
            <a:off x="9625632" y="4998377"/>
            <a:ext cx="2046118" cy="46828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Compte bancaire pro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02" name="Connecteur droit avec flèche 1101">
            <a:extLst>
              <a:ext uri="{FF2B5EF4-FFF2-40B4-BE49-F238E27FC236}">
                <a16:creationId xmlns:a16="http://schemas.microsoft.com/office/drawing/2014/main" id="{231E6E9B-9363-2B3B-BA6A-81DDC5325175}"/>
              </a:ext>
            </a:extLst>
          </p:cNvPr>
          <p:cNvCxnSpPr>
            <a:cxnSpLocks/>
            <a:stCxn id="1101" idx="0"/>
          </p:cNvCxnSpPr>
          <p:nvPr/>
        </p:nvCxnSpPr>
        <p:spPr>
          <a:xfrm flipH="1" flipV="1">
            <a:off x="10647123" y="4695439"/>
            <a:ext cx="1568" cy="3029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36D9B13F-30F7-B49E-142B-714CBFC885AD}"/>
              </a:ext>
            </a:extLst>
          </p:cNvPr>
          <p:cNvSpPr/>
          <p:nvPr/>
        </p:nvSpPr>
        <p:spPr>
          <a:xfrm>
            <a:off x="10663263" y="4720388"/>
            <a:ext cx="866850" cy="2756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>
                <a:solidFill>
                  <a:schemeClr val="accent1"/>
                </a:solidFill>
              </a:rPr>
              <a:t>Imposable</a:t>
            </a:r>
            <a:endParaRPr lang="en-US" sz="1200" i="1" dirty="0">
              <a:solidFill>
                <a:schemeClr val="accent1"/>
              </a:solidFill>
            </a:endParaRP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10C227B7-B68D-45E2-268E-123AC3CD1737}"/>
              </a:ext>
            </a:extLst>
          </p:cNvPr>
          <p:cNvSpPr/>
          <p:nvPr/>
        </p:nvSpPr>
        <p:spPr>
          <a:xfrm>
            <a:off x="9227634" y="1762301"/>
            <a:ext cx="2833511" cy="4559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1"/>
                </a:solidFill>
              </a:rPr>
              <a:t>Transparence fiscale : </a:t>
            </a:r>
            <a:r>
              <a:rPr lang="fr-FR" sz="1200" dirty="0">
                <a:solidFill>
                  <a:schemeClr val="accent1"/>
                </a:solidFill>
              </a:rPr>
              <a:t>transactions exportables avec le terminal ou la </a:t>
            </a:r>
            <a:r>
              <a:rPr lang="fr-FR" sz="1200" dirty="0" err="1">
                <a:solidFill>
                  <a:schemeClr val="accent1"/>
                </a:solidFill>
              </a:rPr>
              <a:t>viewkey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FFA562-9629-3AE8-ED9B-EA0BFFD941D8}"/>
              </a:ext>
            </a:extLst>
          </p:cNvPr>
          <p:cNvSpPr/>
          <p:nvPr/>
        </p:nvSpPr>
        <p:spPr>
          <a:xfrm>
            <a:off x="9803604" y="4104902"/>
            <a:ext cx="1837005" cy="59053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Compte crypto pro</a:t>
            </a:r>
            <a:br>
              <a:rPr lang="fr-FR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(Kraken,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StackinSat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579C7A8-BFDB-F08C-3386-E4800E49E548}"/>
              </a:ext>
            </a:extLst>
          </p:cNvPr>
          <p:cNvSpPr txBox="1"/>
          <p:nvPr/>
        </p:nvSpPr>
        <p:spPr>
          <a:xfrm>
            <a:off x="1139771" y="5759854"/>
            <a:ext cx="43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= cryptoactifs autonomes et indépendants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30EDE6-4BB0-CA14-275C-72E553B6958F}"/>
              </a:ext>
            </a:extLst>
          </p:cNvPr>
          <p:cNvSpPr txBox="1"/>
          <p:nvPr/>
        </p:nvSpPr>
        <p:spPr>
          <a:xfrm>
            <a:off x="1136014" y="6038865"/>
            <a:ext cx="4518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2"/>
                </a:solidFill>
              </a:rPr>
              <a:t> = CAI anonymes et intraçables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62CE9FD-9000-7CF2-DF73-105CF69FD3B4}"/>
              </a:ext>
            </a:extLst>
          </p:cNvPr>
          <p:cNvCxnSpPr>
            <a:cxnSpLocks/>
          </p:cNvCxnSpPr>
          <p:nvPr/>
        </p:nvCxnSpPr>
        <p:spPr>
          <a:xfrm>
            <a:off x="10636430" y="3810289"/>
            <a:ext cx="0" cy="29461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3" name="Picture 16">
            <a:extLst>
              <a:ext uri="{FF2B5EF4-FFF2-40B4-BE49-F238E27FC236}">
                <a16:creationId xmlns:a16="http://schemas.microsoft.com/office/drawing/2014/main" id="{F6CEE770-42CA-0039-BF8C-73AA0009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89778" l="9778" r="91111">
                        <a14:foregroundMark x1="85333" y1="41778" x2="21333" y2="7556"/>
                        <a14:foregroundMark x1="21333" y1="7556" x2="17333" y2="7556"/>
                        <a14:foregroundMark x1="21778" y1="38222" x2="83556" y2="32000"/>
                        <a14:foregroundMark x1="83556" y1="32000" x2="65333" y2="19556"/>
                        <a14:foregroundMark x1="78222" y1="39556" x2="32444" y2="23556"/>
                        <a14:foregroundMark x1="85778" y1="33333" x2="52889" y2="18667"/>
                        <a14:foregroundMark x1="91111" y1="37333" x2="78222" y2="12444"/>
                        <a14:foregroundMark x1="14222" y1="36889" x2="23556" y2="9333"/>
                        <a14:foregroundMark x1="21778" y1="34222" x2="32000" y2="8889"/>
                        <a14:foregroundMark x1="21778" y1="59556" x2="65333" y2="66222"/>
                        <a14:foregroundMark x1="79556" y1="66667" x2="31556" y2="70222"/>
                        <a14:foregroundMark x1="67556" y1="72000" x2="35111" y2="55556"/>
                        <a14:foregroundMark x1="50222" y1="20444" x2="53778" y2="13778"/>
                        <a14:foregroundMark x1="78667" y1="68444" x2="56000" y2="59111"/>
                        <a14:foregroundMark x1="75111" y1="57333" x2="45333" y2="56444"/>
                        <a14:foregroundMark x1="81778" y1="59556" x2="15111" y2="59556"/>
                        <a14:foregroundMark x1="15556" y1="88000" x2="85333" y2="87556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116" y="867694"/>
            <a:ext cx="799820" cy="79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18" descr="Brunette, caissier, vendeur. Beau, client, brunette, assister à ...">
            <a:extLst>
              <a:ext uri="{FF2B5EF4-FFF2-40B4-BE49-F238E27FC236}">
                <a16:creationId xmlns:a16="http://schemas.microsoft.com/office/drawing/2014/main" id="{D1716910-5F27-6D75-A391-56DC9DF14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3" b="92871" l="1411" r="96976">
                        <a14:foregroundMark x1="74798" y1="90559" x2="5242" y2="82852"/>
                        <a14:foregroundMark x1="96976" y1="85164" x2="10282" y2="86320"/>
                        <a14:foregroundMark x1="10282" y1="86320" x2="10282" y2="86320"/>
                        <a14:foregroundMark x1="94556" y1="86898" x2="18952" y2="92871"/>
                        <a14:foregroundMark x1="18952" y1="92871" x2="18952" y2="92871"/>
                        <a14:foregroundMark x1="62298" y1="13487" x2="61694" y2="385"/>
                        <a14:foregroundMark x1="69153" y1="26397" x2="61089" y2="5010"/>
                        <a14:foregroundMark x1="84073" y1="83430" x2="18952" y2="79191"/>
                        <a14:foregroundMark x1="85887" y1="76301" x2="17540" y2="75723"/>
                        <a14:foregroundMark x1="23185" y1="78035" x2="2823" y2="76879"/>
                        <a14:foregroundMark x1="20766" y1="85164" x2="1411" y2="80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46" y="1039582"/>
            <a:ext cx="790877" cy="82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ZoneTexte 1085">
            <a:extLst>
              <a:ext uri="{FF2B5EF4-FFF2-40B4-BE49-F238E27FC236}">
                <a16:creationId xmlns:a16="http://schemas.microsoft.com/office/drawing/2014/main" id="{DFA43810-B505-259A-D1C1-2E4FD9820725}"/>
              </a:ext>
            </a:extLst>
          </p:cNvPr>
          <p:cNvSpPr txBox="1"/>
          <p:nvPr/>
        </p:nvSpPr>
        <p:spPr>
          <a:xfrm>
            <a:off x="8305654" y="2042871"/>
            <a:ext cx="9054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1"/>
                </a:solidFill>
              </a:rPr>
              <a:t>Dépense tracée</a:t>
            </a:r>
            <a:br>
              <a:rPr lang="fr-FR" sz="1400" dirty="0">
                <a:solidFill>
                  <a:schemeClr val="accent1"/>
                </a:solidFill>
              </a:rPr>
            </a:b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D1808048-EFC0-F4E8-8B71-1036ABE266FB}"/>
              </a:ext>
            </a:extLst>
          </p:cNvPr>
          <p:cNvSpPr/>
          <p:nvPr/>
        </p:nvSpPr>
        <p:spPr>
          <a:xfrm>
            <a:off x="11396218" y="4042346"/>
            <a:ext cx="866850" cy="2756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accent1"/>
                </a:solidFill>
              </a:rPr>
              <a:t>KYB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8A920243-45F8-6F2B-9094-02FFC25E2C09}"/>
              </a:ext>
            </a:extLst>
          </p:cNvPr>
          <p:cNvSpPr/>
          <p:nvPr/>
        </p:nvSpPr>
        <p:spPr>
          <a:xfrm>
            <a:off x="9055104" y="241940"/>
            <a:ext cx="3189091" cy="5028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</a:rPr>
              <a:t>Pas un conseil en investissement</a:t>
            </a:r>
            <a:br>
              <a:rPr lang="fr-FR" sz="1400" i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Se référer aux lois de votre pays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116" name="ZoneTexte 1115">
            <a:extLst>
              <a:ext uri="{FF2B5EF4-FFF2-40B4-BE49-F238E27FC236}">
                <a16:creationId xmlns:a16="http://schemas.microsoft.com/office/drawing/2014/main" id="{1F4602DB-92D9-69C4-9A12-1E9A261D13BA}"/>
              </a:ext>
            </a:extLst>
          </p:cNvPr>
          <p:cNvSpPr txBox="1"/>
          <p:nvPr/>
        </p:nvSpPr>
        <p:spPr>
          <a:xfrm rot="18428718">
            <a:off x="5823225" y="4266054"/>
            <a:ext cx="12325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chemeClr val="accent2"/>
                </a:solidFill>
              </a:rPr>
              <a:t>Echange anonyme</a:t>
            </a:r>
          </a:p>
          <a:p>
            <a:pPr algn="ctr"/>
            <a:r>
              <a:rPr lang="fr-FR" sz="1050" dirty="0">
                <a:solidFill>
                  <a:schemeClr val="accent2"/>
                </a:solidFill>
              </a:rPr>
              <a:t>et </a:t>
            </a:r>
            <a:r>
              <a:rPr lang="fr-FR" sz="1050" b="1" dirty="0">
                <a:solidFill>
                  <a:schemeClr val="accent2"/>
                </a:solidFill>
              </a:rPr>
              <a:t>intraçable</a:t>
            </a:r>
            <a:endParaRPr lang="en-US" sz="1050" b="1" dirty="0">
              <a:solidFill>
                <a:schemeClr val="accent2"/>
              </a:solidFill>
            </a:endParaRPr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9743C784-C0DC-52B7-3FD2-B262A091FBFC}"/>
              </a:ext>
            </a:extLst>
          </p:cNvPr>
          <p:cNvSpPr/>
          <p:nvPr/>
        </p:nvSpPr>
        <p:spPr>
          <a:xfrm>
            <a:off x="915418" y="6385610"/>
            <a:ext cx="4391741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 hybride CAI-CAI² avec choix (LTC ?) n'est pas souhaitable</a:t>
            </a:r>
            <a:b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car erreurs humaines et donc ennuis sous répression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9FE23D-841E-4F6A-F7CF-D130540C25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98" y="1961682"/>
            <a:ext cx="341506" cy="34150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09537B0-36A9-D9C9-F01E-9E102DC0770C}"/>
              </a:ext>
            </a:extLst>
          </p:cNvPr>
          <p:cNvGrpSpPr/>
          <p:nvPr/>
        </p:nvGrpSpPr>
        <p:grpSpPr>
          <a:xfrm>
            <a:off x="5276888" y="4175489"/>
            <a:ext cx="396000" cy="396000"/>
            <a:chOff x="5817129" y="4163508"/>
            <a:chExt cx="519502" cy="51950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145CA055-713E-65A2-05BA-C50B296D4B3F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66E13248-AB98-32B5-B639-E1E7900A5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129" y="4163508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D902144-2FFF-E216-8824-9D3A8FC43038}"/>
              </a:ext>
            </a:extLst>
          </p:cNvPr>
          <p:cNvGrpSpPr/>
          <p:nvPr/>
        </p:nvGrpSpPr>
        <p:grpSpPr>
          <a:xfrm>
            <a:off x="7848888" y="1987377"/>
            <a:ext cx="399846" cy="244455"/>
            <a:chOff x="8263771" y="1997226"/>
            <a:chExt cx="399846" cy="244455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8672DA79-B503-A5A2-4E3F-7EC883ECFE8D}"/>
                </a:ext>
              </a:extLst>
            </p:cNvPr>
            <p:cNvGrpSpPr/>
            <p:nvPr/>
          </p:nvGrpSpPr>
          <p:grpSpPr>
            <a:xfrm>
              <a:off x="8454000" y="2022925"/>
              <a:ext cx="209617" cy="211612"/>
              <a:chOff x="8454000" y="2022925"/>
              <a:chExt cx="209617" cy="211612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1221508-4F15-D94E-4FBB-EA66F19A1E55}"/>
                  </a:ext>
                </a:extLst>
              </p:cNvPr>
              <p:cNvSpPr/>
              <p:nvPr/>
            </p:nvSpPr>
            <p:spPr>
              <a:xfrm>
                <a:off x="8454000" y="2024919"/>
                <a:ext cx="207258" cy="20961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21A685F9-26C2-A09E-2918-325911350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4000" y="2022925"/>
                <a:ext cx="209617" cy="209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676625A9-E855-8BBC-E725-61AD2E113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771" y="1997226"/>
              <a:ext cx="244455" cy="244455"/>
            </a:xfrm>
            <a:prstGeom prst="rect">
              <a:avLst/>
            </a:prstGeom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3C53DAD6-817E-A359-871E-7487E53C3F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497" y="2735795"/>
            <a:ext cx="287489" cy="287489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7E4301D3-DD6B-4707-3E8C-2C3D1C338422}"/>
              </a:ext>
            </a:extLst>
          </p:cNvPr>
          <p:cNvGrpSpPr/>
          <p:nvPr/>
        </p:nvGrpSpPr>
        <p:grpSpPr>
          <a:xfrm>
            <a:off x="11725156" y="4441488"/>
            <a:ext cx="212667" cy="212667"/>
            <a:chOff x="5824621" y="4162882"/>
            <a:chExt cx="519502" cy="519502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E98EEAA-2B50-F1FB-3909-0ED0C8F636DE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BCD2171C-8AB9-0615-7F1F-A995E7F49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621" y="4162882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40DB3091-210D-1DDD-4C60-316A57DC4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695" y="4277891"/>
            <a:ext cx="206128" cy="20612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E2A216D-A5E6-3FC0-55FA-5A84B3D1B832}"/>
              </a:ext>
            </a:extLst>
          </p:cNvPr>
          <p:cNvSpPr/>
          <p:nvPr/>
        </p:nvSpPr>
        <p:spPr>
          <a:xfrm>
            <a:off x="11603704" y="4536711"/>
            <a:ext cx="451047" cy="2756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...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1D5992-D298-3BD2-D103-3EE92DE5DF74}"/>
              </a:ext>
            </a:extLst>
          </p:cNvPr>
          <p:cNvSpPr txBox="1"/>
          <p:nvPr/>
        </p:nvSpPr>
        <p:spPr>
          <a:xfrm>
            <a:off x="11668327" y="5057790"/>
            <a:ext cx="35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€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28" name="Connecteur droit 1027">
            <a:extLst>
              <a:ext uri="{FF2B5EF4-FFF2-40B4-BE49-F238E27FC236}">
                <a16:creationId xmlns:a16="http://schemas.microsoft.com/office/drawing/2014/main" id="{752663DF-7165-DCD3-F218-8DE42E45A406}"/>
              </a:ext>
            </a:extLst>
          </p:cNvPr>
          <p:cNvCxnSpPr>
            <a:cxnSpLocks/>
          </p:cNvCxnSpPr>
          <p:nvPr/>
        </p:nvCxnSpPr>
        <p:spPr>
          <a:xfrm flipH="1">
            <a:off x="3507472" y="4669567"/>
            <a:ext cx="237176" cy="1056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Image 1033">
            <a:extLst>
              <a:ext uri="{FF2B5EF4-FFF2-40B4-BE49-F238E27FC236}">
                <a16:creationId xmlns:a16="http://schemas.microsoft.com/office/drawing/2014/main" id="{56B33BB8-F707-2CA5-0F77-15D89CEC211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246" b="90580" l="9585" r="90735">
                        <a14:foregroundMark x1="73482" y1="26449" x2="25559" y2="24275"/>
                        <a14:foregroundMark x1="79872" y1="75000" x2="29393" y2="75362"/>
                        <a14:foregroundMark x1="29393" y1="75362" x2="15016" y2="60870"/>
                        <a14:foregroundMark x1="15016" y1="60870" x2="14377" y2="59783"/>
                        <a14:foregroundMark x1="91054" y1="74638" x2="87540" y2="76087"/>
                        <a14:foregroundMark x1="76997" y1="89130" x2="76038" y2="90580"/>
                        <a14:foregroundMark x1="79553" y1="60870" x2="75719" y2="57609"/>
                        <a14:foregroundMark x1="27796" y1="9420" x2="28435" y2="7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6038" y="3616083"/>
            <a:ext cx="318063" cy="280464"/>
          </a:xfrm>
          <a:prstGeom prst="rect">
            <a:avLst/>
          </a:prstGeom>
        </p:spPr>
      </p:pic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08FDB0BE-30D4-8B49-08E9-50FDD392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55</a:t>
            </a:fld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D296907-211E-6F53-C45A-5A98B743368A}"/>
              </a:ext>
            </a:extLst>
          </p:cNvPr>
          <p:cNvSpPr txBox="1"/>
          <p:nvPr/>
        </p:nvSpPr>
        <p:spPr>
          <a:xfrm>
            <a:off x="6723762" y="4641026"/>
            <a:ext cx="12066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rgbClr val="ED7D31"/>
                </a:solidFill>
              </a:rPr>
              <a:t>Dépense intraçable</a:t>
            </a:r>
            <a:endParaRPr lang="en-US" sz="1600" dirty="0">
              <a:solidFill>
                <a:srgbClr val="ED7D3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6499389-BF9A-6F00-FAE2-5CDDA94E9BD6}"/>
              </a:ext>
            </a:extLst>
          </p:cNvPr>
          <p:cNvSpPr txBox="1"/>
          <p:nvPr/>
        </p:nvSpPr>
        <p:spPr>
          <a:xfrm>
            <a:off x="8315143" y="4355854"/>
            <a:ext cx="826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</a:rPr>
              <a:t>TVA</a:t>
            </a:r>
            <a:endParaRPr lang="en-US" sz="1400" dirty="0">
              <a:solidFill>
                <a:srgbClr val="ED7D31"/>
              </a:solidFill>
            </a:endParaRPr>
          </a:p>
        </p:txBody>
      </p: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1D4FE550-F97E-B8A3-A542-34D4904CEB42}"/>
              </a:ext>
            </a:extLst>
          </p:cNvPr>
          <p:cNvCxnSpPr>
            <a:cxnSpLocks/>
            <a:stCxn id="16" idx="3"/>
            <a:endCxn id="1038" idx="0"/>
          </p:cNvCxnSpPr>
          <p:nvPr/>
        </p:nvCxnSpPr>
        <p:spPr>
          <a:xfrm>
            <a:off x="8106183" y="2544571"/>
            <a:ext cx="724788" cy="774748"/>
          </a:xfrm>
          <a:prstGeom prst="bentConnector2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093DCDF1-DC87-B949-D6D6-A256A93B8010}"/>
              </a:ext>
            </a:extLst>
          </p:cNvPr>
          <p:cNvCxnSpPr>
            <a:cxnSpLocks/>
            <a:stCxn id="12" idx="3"/>
            <a:endCxn id="1038" idx="2"/>
          </p:cNvCxnSpPr>
          <p:nvPr/>
        </p:nvCxnSpPr>
        <p:spPr>
          <a:xfrm flipV="1">
            <a:off x="5691064" y="4292001"/>
            <a:ext cx="3139907" cy="624604"/>
          </a:xfrm>
          <a:prstGeom prst="bentConnector2">
            <a:avLst/>
          </a:prstGeom>
          <a:ln w="38100">
            <a:solidFill>
              <a:srgbClr val="ED7D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71C64793-E91D-CA78-C5BA-E9FA774A0E10}"/>
              </a:ext>
            </a:extLst>
          </p:cNvPr>
          <p:cNvSpPr txBox="1"/>
          <p:nvPr/>
        </p:nvSpPr>
        <p:spPr>
          <a:xfrm>
            <a:off x="8246375" y="2731420"/>
            <a:ext cx="1213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 </a:t>
            </a:r>
            <a:r>
              <a:rPr lang="fr-FR" sz="1600" dirty="0">
                <a:solidFill>
                  <a:schemeClr val="accent1"/>
                </a:solidFill>
              </a:rPr>
              <a:t>TVA</a:t>
            </a:r>
            <a:endParaRPr lang="en-US" sz="1600" dirty="0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9406707-BB69-D6F1-817E-CE842656FC0D}"/>
              </a:ext>
            </a:extLst>
          </p:cNvPr>
          <p:cNvSpPr/>
          <p:nvPr/>
        </p:nvSpPr>
        <p:spPr>
          <a:xfrm>
            <a:off x="8251331" y="3319319"/>
            <a:ext cx="1159279" cy="972682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Terminal de paiement (POS) </a:t>
            </a:r>
            <a:r>
              <a:rPr lang="fr-FR" sz="1200" i="1" dirty="0">
                <a:solidFill>
                  <a:schemeClr val="tx1"/>
                </a:solidFill>
              </a:rPr>
              <a:t>(</a:t>
            </a:r>
            <a:r>
              <a:rPr lang="fr-FR" sz="1200" i="1" dirty="0" err="1">
                <a:solidFill>
                  <a:schemeClr val="tx1"/>
                </a:solidFill>
              </a:rPr>
              <a:t>Bitrequest</a:t>
            </a:r>
            <a:r>
              <a:rPr lang="fr-FR" sz="1200" i="1" dirty="0">
                <a:solidFill>
                  <a:schemeClr val="tx1"/>
                </a:solidFill>
              </a:rPr>
              <a:t>, ..)</a:t>
            </a:r>
            <a:endParaRPr lang="en-US" sz="1400" i="1" dirty="0">
              <a:solidFill>
                <a:schemeClr val="tx1"/>
              </a:solidFill>
            </a:endParaRPr>
          </a:p>
        </p:txBody>
      </p:sp>
      <p:cxnSp>
        <p:nvCxnSpPr>
          <p:cNvPr id="1052" name="Connecteur : en angle 1051">
            <a:extLst>
              <a:ext uri="{FF2B5EF4-FFF2-40B4-BE49-F238E27FC236}">
                <a16:creationId xmlns:a16="http://schemas.microsoft.com/office/drawing/2014/main" id="{222C6398-840C-F37D-2E52-11C88A82650A}"/>
              </a:ext>
            </a:extLst>
          </p:cNvPr>
          <p:cNvCxnSpPr>
            <a:cxnSpLocks/>
            <a:stCxn id="1038" idx="3"/>
            <a:endCxn id="1094" idx="1"/>
          </p:cNvCxnSpPr>
          <p:nvPr/>
        </p:nvCxnSpPr>
        <p:spPr>
          <a:xfrm flipV="1">
            <a:off x="9410610" y="3301920"/>
            <a:ext cx="631529" cy="503740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5" name="Groupe 1054">
            <a:extLst>
              <a:ext uri="{FF2B5EF4-FFF2-40B4-BE49-F238E27FC236}">
                <a16:creationId xmlns:a16="http://schemas.microsoft.com/office/drawing/2014/main" id="{71E70B97-BC7C-C74A-3F5D-32912CC27C56}"/>
              </a:ext>
            </a:extLst>
          </p:cNvPr>
          <p:cNvGrpSpPr/>
          <p:nvPr/>
        </p:nvGrpSpPr>
        <p:grpSpPr>
          <a:xfrm>
            <a:off x="11463992" y="2714831"/>
            <a:ext cx="326138" cy="326138"/>
            <a:chOff x="5817129" y="4163508"/>
            <a:chExt cx="519502" cy="519502"/>
          </a:xfrm>
        </p:grpSpPr>
        <p:sp>
          <p:nvSpPr>
            <p:cNvPr id="1056" name="Ellipse 1055">
              <a:extLst>
                <a:ext uri="{FF2B5EF4-FFF2-40B4-BE49-F238E27FC236}">
                  <a16:creationId xmlns:a16="http://schemas.microsoft.com/office/drawing/2014/main" id="{6AC17DC3-A6FE-D23D-9202-B9BD70A70FC3}"/>
                </a:ext>
              </a:extLst>
            </p:cNvPr>
            <p:cNvSpPr/>
            <p:nvPr/>
          </p:nvSpPr>
          <p:spPr>
            <a:xfrm>
              <a:off x="5872160" y="4209167"/>
              <a:ext cx="429580" cy="434472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7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A2DD2E9C-4A1A-BE00-3821-EC5BF159A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129" y="4163508"/>
              <a:ext cx="519502" cy="51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1980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9FDEFA-0F16-D58E-6DC0-6E930684431A}"/>
              </a:ext>
            </a:extLst>
          </p:cNvPr>
          <p:cNvSpPr/>
          <p:nvPr/>
        </p:nvSpPr>
        <p:spPr>
          <a:xfrm>
            <a:off x="1212108" y="2571913"/>
            <a:ext cx="1796898" cy="10929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 CAI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600" i="1" dirty="0">
                <a:solidFill>
                  <a:schemeClr val="tx1"/>
                </a:solidFill>
              </a:rPr>
              <a:t>(Bitcoin, June..)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2" descr="Communities, Including Families And Youth - Family Get Together Logo , Free Transparent Clipart ...">
            <a:extLst>
              <a:ext uri="{FF2B5EF4-FFF2-40B4-BE49-F238E27FC236}">
                <a16:creationId xmlns:a16="http://schemas.microsoft.com/office/drawing/2014/main" id="{319DA864-3CB4-E720-3830-FD2807DC8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36" b="75524" l="29889" r="69889">
                        <a14:foregroundMark x1="42444" y1="28392" x2="42444" y2="31189"/>
                        <a14:foregroundMark x1="57000" y1="28811" x2="54111" y2="27133"/>
                        <a14:foregroundMark x1="43778" y1="25874" x2="42000" y2="24336"/>
                        <a14:foregroundMark x1="36444" y1="50350" x2="38444" y2="53287"/>
                        <a14:foregroundMark x1="33000" y1="50769" x2="31333" y2="53986"/>
                        <a14:foregroundMark x1="29889" y1="55524" x2="31889" y2="53846"/>
                        <a14:foregroundMark x1="40556" y1="72308" x2="40222" y2="75664"/>
                        <a14:foregroundMark x1="44111" y1="73986" x2="42889" y2="75245"/>
                        <a14:foregroundMark x1="66000" y1="53986" x2="69889" y2="5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22457" r="26415" b="21898"/>
          <a:stretch/>
        </p:blipFill>
        <p:spPr bwMode="auto">
          <a:xfrm>
            <a:off x="2436906" y="1465698"/>
            <a:ext cx="981839" cy="96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E37596-7D63-F9E1-091D-3161BDC22A42}"/>
              </a:ext>
            </a:extLst>
          </p:cNvPr>
          <p:cNvSpPr/>
          <p:nvPr/>
        </p:nvSpPr>
        <p:spPr>
          <a:xfrm>
            <a:off x="1212108" y="3889850"/>
            <a:ext cx="1796898" cy="96872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z="2000" b="1" dirty="0">
                <a:solidFill>
                  <a:schemeClr val="accent2"/>
                </a:solidFill>
              </a:rPr>
              <a:t>CAI²</a:t>
            </a:r>
          </a:p>
          <a:p>
            <a:pPr algn="ctr"/>
            <a:r>
              <a:rPr lang="fr-FR" sz="1600" i="1" dirty="0">
                <a:solidFill>
                  <a:schemeClr val="tx1"/>
                </a:solidFill>
              </a:rPr>
              <a:t>(Monero, </a:t>
            </a:r>
            <a:r>
              <a:rPr lang="fr-FR" sz="1600" i="1" dirty="0" err="1">
                <a:solidFill>
                  <a:schemeClr val="tx1"/>
                </a:solidFill>
              </a:rPr>
              <a:t>Dero</a:t>
            </a:r>
            <a:r>
              <a:rPr lang="fr-FR" sz="1600" i="1" dirty="0">
                <a:solidFill>
                  <a:schemeClr val="tx1"/>
                </a:solidFill>
              </a:rPr>
              <a:t>..</a:t>
            </a:r>
            <a:br>
              <a:rPr lang="fr-FR" sz="1600" i="1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via </a:t>
            </a:r>
            <a:r>
              <a:rPr lang="fr-FR" sz="1400" i="1" dirty="0" err="1">
                <a:solidFill>
                  <a:schemeClr val="tx1"/>
                </a:solidFill>
              </a:rPr>
              <a:t>CakeWallet</a:t>
            </a:r>
            <a:r>
              <a:rPr lang="fr-FR" sz="1400" i="1" dirty="0">
                <a:solidFill>
                  <a:schemeClr val="tx1"/>
                </a:solidFill>
              </a:rPr>
              <a:t>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BD115-7D4E-CD56-B535-7CE4EF0710F5}"/>
              </a:ext>
            </a:extLst>
          </p:cNvPr>
          <p:cNvSpPr/>
          <p:nvPr/>
        </p:nvSpPr>
        <p:spPr>
          <a:xfrm>
            <a:off x="3009007" y="2571913"/>
            <a:ext cx="1622262" cy="109290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 2</a:t>
            </a:r>
            <a:br>
              <a:rPr lang="fr-FR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Btc</a:t>
            </a:r>
            <a:r>
              <a:rPr lang="fr-FR" sz="1400" i="1" dirty="0">
                <a:solidFill>
                  <a:schemeClr val="tx1"/>
                </a:solidFill>
              </a:rPr>
              <a:t> Lightning via Phoenix,..)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B5814A8-7EA1-10D3-313B-E2AAD916914B}"/>
              </a:ext>
            </a:extLst>
          </p:cNvPr>
          <p:cNvSpPr/>
          <p:nvPr/>
        </p:nvSpPr>
        <p:spPr>
          <a:xfrm>
            <a:off x="1212108" y="5329145"/>
            <a:ext cx="3457090" cy="5940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Compte bancaire perso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F2D1892-216C-621C-B1D5-2B4BE9281303}"/>
              </a:ext>
            </a:extLst>
          </p:cNvPr>
          <p:cNvSpPr/>
          <p:nvPr/>
        </p:nvSpPr>
        <p:spPr>
          <a:xfrm>
            <a:off x="6155153" y="5258652"/>
            <a:ext cx="2046118" cy="7001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Compte bancaire pro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B01DFBD-E497-E8D1-2145-CD8FB0426B90}"/>
              </a:ext>
            </a:extLst>
          </p:cNvPr>
          <p:cNvGrpSpPr/>
          <p:nvPr/>
        </p:nvGrpSpPr>
        <p:grpSpPr>
          <a:xfrm>
            <a:off x="9786661" y="1466291"/>
            <a:ext cx="1423890" cy="999439"/>
            <a:chOff x="5845944" y="3172337"/>
            <a:chExt cx="1423890" cy="999439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33077FB6-50A3-6E61-617A-535285CAD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56" b="89778" l="9778" r="91111">
                          <a14:foregroundMark x1="85333" y1="41778" x2="21333" y2="7556"/>
                          <a14:foregroundMark x1="21333" y1="7556" x2="17333" y2="7556"/>
                          <a14:foregroundMark x1="21778" y1="38222" x2="83556" y2="32000"/>
                          <a14:foregroundMark x1="83556" y1="32000" x2="65333" y2="19556"/>
                          <a14:foregroundMark x1="78222" y1="39556" x2="32444" y2="23556"/>
                          <a14:foregroundMark x1="85778" y1="33333" x2="52889" y2="18667"/>
                          <a14:foregroundMark x1="91111" y1="37333" x2="78222" y2="12444"/>
                          <a14:foregroundMark x1="14222" y1="36889" x2="23556" y2="9333"/>
                          <a14:foregroundMark x1="21778" y1="34222" x2="32000" y2="8889"/>
                          <a14:foregroundMark x1="21778" y1="59556" x2="65333" y2="66222"/>
                          <a14:foregroundMark x1="79556" y1="66667" x2="31556" y2="70222"/>
                          <a14:foregroundMark x1="67556" y1="72000" x2="35111" y2="55556"/>
                          <a14:foregroundMark x1="50222" y1="20444" x2="53778" y2="13778"/>
                          <a14:foregroundMark x1="78667" y1="68444" x2="56000" y2="59111"/>
                          <a14:foregroundMark x1="75111" y1="57333" x2="45333" y2="56444"/>
                          <a14:foregroundMark x1="81778" y1="59556" x2="15111" y2="59556"/>
                          <a14:foregroundMark x1="15556" y1="88000" x2="85333" y2="87556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014" y="3172337"/>
              <a:ext cx="799820" cy="799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Brunette, caissier, vendeur. Beau, client, brunette, assister à ...">
              <a:extLst>
                <a:ext uri="{FF2B5EF4-FFF2-40B4-BE49-F238E27FC236}">
                  <a16:creationId xmlns:a16="http://schemas.microsoft.com/office/drawing/2014/main" id="{B20A53A2-BD33-1668-00F3-0CE04BAF6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3" b="92871" l="1411" r="96976">
                          <a14:foregroundMark x1="74798" y1="90559" x2="5242" y2="82852"/>
                          <a14:foregroundMark x1="96976" y1="85164" x2="10282" y2="86320"/>
                          <a14:foregroundMark x1="10282" y1="86320" x2="10282" y2="86320"/>
                          <a14:foregroundMark x1="94556" y1="86898" x2="18952" y2="92871"/>
                          <a14:foregroundMark x1="18952" y1="92871" x2="18952" y2="92871"/>
                          <a14:foregroundMark x1="62298" y1="13487" x2="61694" y2="385"/>
                          <a14:foregroundMark x1="69153" y1="26397" x2="61089" y2="5010"/>
                          <a14:foregroundMark x1="84073" y1="83430" x2="18952" y2="79191"/>
                          <a14:foregroundMark x1="85887" y1="76301" x2="17540" y2="75723"/>
                          <a14:foregroundMark x1="23185" y1="78035" x2="2823" y2="76879"/>
                          <a14:foregroundMark x1="20766" y1="85164" x2="1411" y2="8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944" y="3344225"/>
              <a:ext cx="790877" cy="8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C059F0BE-543B-C82E-170C-B18DA8560414}"/>
              </a:ext>
            </a:extLst>
          </p:cNvPr>
          <p:cNvSpPr txBox="1"/>
          <p:nvPr/>
        </p:nvSpPr>
        <p:spPr>
          <a:xfrm>
            <a:off x="2297810" y="942206"/>
            <a:ext cx="11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Citoyen</a:t>
            </a:r>
            <a:endParaRPr lang="en-US" sz="24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315391-FFC5-301F-CB19-302A575E0D21}"/>
              </a:ext>
            </a:extLst>
          </p:cNvPr>
          <p:cNvSpPr txBox="1"/>
          <p:nvPr/>
        </p:nvSpPr>
        <p:spPr>
          <a:xfrm>
            <a:off x="6172160" y="930095"/>
            <a:ext cx="2001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Commerce A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CF834-6F1D-A91A-09A2-8C86E3AC5A8A}"/>
              </a:ext>
            </a:extLst>
          </p:cNvPr>
          <p:cNvSpPr/>
          <p:nvPr/>
        </p:nvSpPr>
        <p:spPr>
          <a:xfrm>
            <a:off x="6161432" y="2586977"/>
            <a:ext cx="2042409" cy="106585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 pro 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sz="2000" b="1" dirty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  </a:t>
            </a:r>
            <a:r>
              <a:rPr lang="fr-FR" sz="1400" i="1" dirty="0">
                <a:solidFill>
                  <a:schemeClr val="tx1"/>
                </a:solidFill>
              </a:rPr>
              <a:t>(Phoenix </a:t>
            </a:r>
            <a:r>
              <a:rPr lang="fr-FR" sz="1400" i="1" dirty="0" err="1">
                <a:solidFill>
                  <a:schemeClr val="tx1"/>
                </a:solidFill>
              </a:rPr>
              <a:t>Wallet</a:t>
            </a:r>
            <a:r>
              <a:rPr lang="fr-FR" sz="1400" i="1" dirty="0">
                <a:solidFill>
                  <a:schemeClr val="tx1"/>
                </a:solidFill>
              </a:rPr>
              <a:t>, 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37B8D37-9737-38D4-C78A-1049FA27F8F0}"/>
              </a:ext>
            </a:extLst>
          </p:cNvPr>
          <p:cNvSpPr/>
          <p:nvPr/>
        </p:nvSpPr>
        <p:spPr>
          <a:xfrm>
            <a:off x="9530332" y="5269941"/>
            <a:ext cx="2160090" cy="70657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Compte bancaire pro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B629B4-6B77-8869-9EB5-85331A6ED83F}"/>
              </a:ext>
            </a:extLst>
          </p:cNvPr>
          <p:cNvSpPr/>
          <p:nvPr/>
        </p:nvSpPr>
        <p:spPr>
          <a:xfrm>
            <a:off x="9530332" y="3883297"/>
            <a:ext cx="2160090" cy="893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Compte épargne crypto pro</a:t>
            </a:r>
            <a:br>
              <a:rPr lang="fr-FR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(Kraken, </a:t>
            </a:r>
            <a:r>
              <a:rPr lang="fr-FR" sz="1400" i="1" dirty="0" err="1">
                <a:solidFill>
                  <a:schemeClr val="bg1">
                    <a:lumMod val="65000"/>
                  </a:schemeClr>
                </a:solidFill>
              </a:rPr>
              <a:t>StackinSat</a:t>
            </a:r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..)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488D4E-7516-AD0E-F798-FF58367AE8B9}"/>
              </a:ext>
            </a:extLst>
          </p:cNvPr>
          <p:cNvSpPr txBox="1"/>
          <p:nvPr/>
        </p:nvSpPr>
        <p:spPr>
          <a:xfrm>
            <a:off x="9409954" y="907174"/>
            <a:ext cx="2001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Commerce B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B746BA-14B1-80DD-8CD0-EF38A0BE27D5}"/>
              </a:ext>
            </a:extLst>
          </p:cNvPr>
          <p:cNvSpPr/>
          <p:nvPr/>
        </p:nvSpPr>
        <p:spPr>
          <a:xfrm>
            <a:off x="9536611" y="2586978"/>
            <a:ext cx="2160090" cy="10658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wallet pro</a:t>
            </a:r>
            <a:br>
              <a:rPr lang="fr-FR" sz="2000" dirty="0">
                <a:solidFill>
                  <a:schemeClr val="tx1"/>
                </a:solidFill>
              </a:rPr>
            </a:b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 / </a:t>
            </a:r>
            <a:r>
              <a:rPr lang="fr-FR" sz="2000" b="1" dirty="0">
                <a:solidFill>
                  <a:schemeClr val="accent2"/>
                </a:solidFill>
              </a:rPr>
              <a:t>CAI²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(Phoenix, </a:t>
            </a:r>
            <a:r>
              <a:rPr lang="fr-FR" sz="1400" i="1" dirty="0" err="1">
                <a:solidFill>
                  <a:schemeClr val="tx1"/>
                </a:solidFill>
              </a:rPr>
              <a:t>CakeWallet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5928972-A9AE-5F9B-2188-E14FB1425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987" y="1432299"/>
            <a:ext cx="1284234" cy="10674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E5FBF70-9E90-548A-9C39-5C723E3DC705}"/>
              </a:ext>
            </a:extLst>
          </p:cNvPr>
          <p:cNvSpPr/>
          <p:nvPr/>
        </p:nvSpPr>
        <p:spPr>
          <a:xfrm rot="16200000">
            <a:off x="5317484" y="2803870"/>
            <a:ext cx="1065853" cy="632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Layer2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9" name="Flèche : double flèche horizontale 28">
            <a:extLst>
              <a:ext uri="{FF2B5EF4-FFF2-40B4-BE49-F238E27FC236}">
                <a16:creationId xmlns:a16="http://schemas.microsoft.com/office/drawing/2014/main" id="{BECE54F8-AF95-ABC8-6633-CBCC4332D7A8}"/>
              </a:ext>
            </a:extLst>
          </p:cNvPr>
          <p:cNvSpPr/>
          <p:nvPr/>
        </p:nvSpPr>
        <p:spPr>
          <a:xfrm>
            <a:off x="8540631" y="5559960"/>
            <a:ext cx="632065" cy="180622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èche : double flèche horizontale 30">
            <a:extLst>
              <a:ext uri="{FF2B5EF4-FFF2-40B4-BE49-F238E27FC236}">
                <a16:creationId xmlns:a16="http://schemas.microsoft.com/office/drawing/2014/main" id="{229772C9-5075-1EE7-B9B3-8490EA3E60A7}"/>
              </a:ext>
            </a:extLst>
          </p:cNvPr>
          <p:cNvSpPr/>
          <p:nvPr/>
        </p:nvSpPr>
        <p:spPr>
          <a:xfrm>
            <a:off x="4832228" y="3056276"/>
            <a:ext cx="522741" cy="168083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èche : double flèche horizontale 31">
            <a:extLst>
              <a:ext uri="{FF2B5EF4-FFF2-40B4-BE49-F238E27FC236}">
                <a16:creationId xmlns:a16="http://schemas.microsoft.com/office/drawing/2014/main" id="{B906D085-6B33-D15F-EC4D-E1F8335BA6B5}"/>
              </a:ext>
            </a:extLst>
          </p:cNvPr>
          <p:cNvSpPr/>
          <p:nvPr/>
        </p:nvSpPr>
        <p:spPr>
          <a:xfrm>
            <a:off x="8322798" y="3077605"/>
            <a:ext cx="451491" cy="180621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 : double flèche horizontale 32">
            <a:extLst>
              <a:ext uri="{FF2B5EF4-FFF2-40B4-BE49-F238E27FC236}">
                <a16:creationId xmlns:a16="http://schemas.microsoft.com/office/drawing/2014/main" id="{F42F534D-5BAF-1220-118F-B465591CCACC}"/>
              </a:ext>
            </a:extLst>
          </p:cNvPr>
          <p:cNvSpPr/>
          <p:nvPr/>
        </p:nvSpPr>
        <p:spPr>
          <a:xfrm>
            <a:off x="4916235" y="5516878"/>
            <a:ext cx="522741" cy="168083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FBF0973-3A30-A7C4-D980-6A3D9B7E1503}"/>
              </a:ext>
            </a:extLst>
          </p:cNvPr>
          <p:cNvSpPr/>
          <p:nvPr/>
        </p:nvSpPr>
        <p:spPr>
          <a:xfrm rot="16200000">
            <a:off x="5483299" y="5370301"/>
            <a:ext cx="844292" cy="49941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 instant.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24EAB9-53CB-CE39-B5D0-91471F5A0003}"/>
              </a:ext>
            </a:extLst>
          </p:cNvPr>
          <p:cNvSpPr/>
          <p:nvPr/>
        </p:nvSpPr>
        <p:spPr>
          <a:xfrm>
            <a:off x="842562" y="5091418"/>
            <a:ext cx="88272" cy="111651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072EFF-00B2-0E78-6452-28DEA8694EAF}"/>
              </a:ext>
            </a:extLst>
          </p:cNvPr>
          <p:cNvSpPr/>
          <p:nvPr/>
        </p:nvSpPr>
        <p:spPr>
          <a:xfrm>
            <a:off x="831302" y="2497027"/>
            <a:ext cx="88272" cy="1080000"/>
          </a:xfrm>
          <a:prstGeom prst="rect">
            <a:avLst/>
          </a:prstGeom>
          <a:solidFill>
            <a:srgbClr val="EFB51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E28A3D5-8D2D-A619-4A89-3EE6556079FD}"/>
              </a:ext>
            </a:extLst>
          </p:cNvPr>
          <p:cNvSpPr txBox="1"/>
          <p:nvPr/>
        </p:nvSpPr>
        <p:spPr>
          <a:xfrm rot="16200000">
            <a:off x="-54735" y="5370088"/>
            <a:ext cx="1198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Avant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1E9414B-76D9-57E4-29B3-B618E928B6BC}"/>
              </a:ext>
            </a:extLst>
          </p:cNvPr>
          <p:cNvSpPr txBox="1"/>
          <p:nvPr/>
        </p:nvSpPr>
        <p:spPr>
          <a:xfrm rot="16200000">
            <a:off x="-322335" y="2888412"/>
            <a:ext cx="1684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Actuellement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E5AADFF-900F-F8D2-3068-F930CC5DA2F3}"/>
              </a:ext>
            </a:extLst>
          </p:cNvPr>
          <p:cNvSpPr txBox="1"/>
          <p:nvPr/>
        </p:nvSpPr>
        <p:spPr>
          <a:xfrm>
            <a:off x="3309956" y="10312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Avenir économique citoyen et légal,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indépendant des banques et anti-CBDC</a:t>
            </a:r>
            <a:endParaRPr lang="en-US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393669C-0D74-DFDC-4969-663D759BB1E1}"/>
              </a:ext>
            </a:extLst>
          </p:cNvPr>
          <p:cNvSpPr txBox="1"/>
          <p:nvPr/>
        </p:nvSpPr>
        <p:spPr>
          <a:xfrm>
            <a:off x="10104245" y="4716164"/>
            <a:ext cx="1333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Facultatif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82F93A-DC74-D841-62D2-DBEE21373F81}"/>
              </a:ext>
            </a:extLst>
          </p:cNvPr>
          <p:cNvSpPr/>
          <p:nvPr/>
        </p:nvSpPr>
        <p:spPr>
          <a:xfrm>
            <a:off x="842562" y="3883297"/>
            <a:ext cx="88272" cy="936000"/>
          </a:xfrm>
          <a:prstGeom prst="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6186391-1FDD-892C-D305-1FBA3340D611}"/>
              </a:ext>
            </a:extLst>
          </p:cNvPr>
          <p:cNvSpPr txBox="1"/>
          <p:nvPr/>
        </p:nvSpPr>
        <p:spPr>
          <a:xfrm rot="16200000">
            <a:off x="-183726" y="4196831"/>
            <a:ext cx="1441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</a:rPr>
              <a:t>Direction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1C7C332-ACF6-3FB8-F2BD-1B6F369564FB}"/>
              </a:ext>
            </a:extLst>
          </p:cNvPr>
          <p:cNvSpPr txBox="1"/>
          <p:nvPr/>
        </p:nvSpPr>
        <p:spPr>
          <a:xfrm>
            <a:off x="3090254" y="4393045"/>
            <a:ext cx="1333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Anonyme &amp;</a:t>
            </a:r>
          </a:p>
          <a:p>
            <a:r>
              <a:rPr lang="fr-FR" sz="1400" dirty="0"/>
              <a:t>intraçable</a:t>
            </a:r>
            <a:endParaRPr lang="en-US" sz="14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5564287-B300-DA9B-9CAA-C57026DE652C}"/>
              </a:ext>
            </a:extLst>
          </p:cNvPr>
          <p:cNvSpPr txBox="1"/>
          <p:nvPr/>
        </p:nvSpPr>
        <p:spPr>
          <a:xfrm>
            <a:off x="2298219" y="6336115"/>
            <a:ext cx="43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CAI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4">
                    <a:lumMod val="75000"/>
                  </a:schemeClr>
                </a:solidFill>
              </a:rPr>
              <a:t>= cryptoactif autonome et indépendant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44FC43D-BA5F-619A-B830-7A19FFBB1D9A}"/>
              </a:ext>
            </a:extLst>
          </p:cNvPr>
          <p:cNvSpPr txBox="1"/>
          <p:nvPr/>
        </p:nvSpPr>
        <p:spPr>
          <a:xfrm>
            <a:off x="6666990" y="6345410"/>
            <a:ext cx="4518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</a:rPr>
              <a:t>CAI²</a:t>
            </a:r>
            <a:r>
              <a:rPr lang="fr-FR" sz="1600" b="1" dirty="0">
                <a:solidFill>
                  <a:schemeClr val="accent2"/>
                </a:solidFill>
              </a:rPr>
              <a:t> = CAI anonyme et intraçable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4CB7410D-75B1-8946-4DC6-B85196E9F886}"/>
              </a:ext>
            </a:extLst>
          </p:cNvPr>
          <p:cNvSpPr txBox="1">
            <a:spLocks/>
          </p:cNvSpPr>
          <p:nvPr/>
        </p:nvSpPr>
        <p:spPr>
          <a:xfrm>
            <a:off x="196105" y="69143"/>
            <a:ext cx="1726769" cy="752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>
                <a:solidFill>
                  <a:schemeClr val="bg1">
                    <a:lumMod val="65000"/>
                  </a:schemeClr>
                </a:solidFill>
              </a:rPr>
              <a:t>@SortieDeBanque 06/24 – 2,0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2B3124A-E166-43C1-3B7F-30CB30A9121F}"/>
              </a:ext>
            </a:extLst>
          </p:cNvPr>
          <p:cNvSpPr/>
          <p:nvPr/>
        </p:nvSpPr>
        <p:spPr>
          <a:xfrm rot="16200000">
            <a:off x="8694203" y="2804048"/>
            <a:ext cx="1065853" cy="63206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CAI Layer2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7C0198-2971-C153-81C7-BB4A5F6D8D3C}"/>
              </a:ext>
            </a:extLst>
          </p:cNvPr>
          <p:cNvSpPr txBox="1"/>
          <p:nvPr/>
        </p:nvSpPr>
        <p:spPr>
          <a:xfrm>
            <a:off x="4879624" y="5186560"/>
            <a:ext cx="6827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CB ou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fr-F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SEPA </a:t>
            </a:r>
            <a:endParaRPr lang="en-US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8230D6-3241-34F8-F182-5736F1520BC3}"/>
              </a:ext>
            </a:extLst>
          </p:cNvPr>
          <p:cNvSpPr txBox="1"/>
          <p:nvPr/>
        </p:nvSpPr>
        <p:spPr>
          <a:xfrm>
            <a:off x="4679972" y="2755772"/>
            <a:ext cx="8057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flash QR</a:t>
            </a:r>
          </a:p>
          <a:p>
            <a:pPr algn="ctr"/>
            <a:endParaRPr lang="fr-F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b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réception</a:t>
            </a:r>
            <a:endParaRPr lang="en-US" sz="12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E69328-5D8D-391A-2B75-7ADDAD37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AEFF2C-FBDA-7093-B273-4A7D5EADBCC0}"/>
              </a:ext>
            </a:extLst>
          </p:cNvPr>
          <p:cNvSpPr/>
          <p:nvPr/>
        </p:nvSpPr>
        <p:spPr>
          <a:xfrm>
            <a:off x="6155153" y="3912201"/>
            <a:ext cx="1998358" cy="86918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solidFill>
                  <a:schemeClr val="tx1"/>
                </a:solidFill>
              </a:rPr>
              <a:t>wallet</a:t>
            </a:r>
            <a:r>
              <a:rPr lang="fr-FR" sz="2000" dirty="0">
                <a:solidFill>
                  <a:schemeClr val="tx1"/>
                </a:solidFill>
              </a:rPr>
              <a:t> pro </a:t>
            </a:r>
            <a:r>
              <a:rPr lang="fr-FR" sz="2000" b="1" dirty="0">
                <a:solidFill>
                  <a:schemeClr val="accent2"/>
                </a:solidFill>
              </a:rPr>
              <a:t>CAI²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1400" i="1" dirty="0">
                <a:solidFill>
                  <a:schemeClr val="tx1"/>
                </a:solidFill>
              </a:rPr>
              <a:t>(</a:t>
            </a:r>
            <a:r>
              <a:rPr lang="fr-FR" sz="1400" i="1" dirty="0" err="1">
                <a:solidFill>
                  <a:schemeClr val="tx1"/>
                </a:solidFill>
              </a:rPr>
              <a:t>CakeWallet</a:t>
            </a:r>
            <a:r>
              <a:rPr lang="fr-FR" sz="1400" i="1" dirty="0">
                <a:solidFill>
                  <a:schemeClr val="tx1"/>
                </a:solidFill>
              </a:rPr>
              <a:t>,..)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ECBB59-02D7-D231-9ECD-46C68812431C}"/>
              </a:ext>
            </a:extLst>
          </p:cNvPr>
          <p:cNvSpPr txBox="1"/>
          <p:nvPr/>
        </p:nvSpPr>
        <p:spPr>
          <a:xfrm>
            <a:off x="4459311" y="3938002"/>
            <a:ext cx="80570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flash QR</a:t>
            </a:r>
          </a:p>
          <a:p>
            <a:pPr algn="ctr"/>
            <a:endParaRPr lang="fr-FR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b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réception</a:t>
            </a:r>
            <a:endParaRPr lang="en-US" sz="1200" dirty="0"/>
          </a:p>
        </p:txBody>
      </p:sp>
      <p:sp>
        <p:nvSpPr>
          <p:cNvPr id="22" name="Flèche : double flèche horizontale 21">
            <a:extLst>
              <a:ext uri="{FF2B5EF4-FFF2-40B4-BE49-F238E27FC236}">
                <a16:creationId xmlns:a16="http://schemas.microsoft.com/office/drawing/2014/main" id="{D9634B47-731A-3AE5-F1A0-F73A660E3C01}"/>
              </a:ext>
            </a:extLst>
          </p:cNvPr>
          <p:cNvSpPr/>
          <p:nvPr/>
        </p:nvSpPr>
        <p:spPr>
          <a:xfrm>
            <a:off x="3090254" y="4207980"/>
            <a:ext cx="2971882" cy="209048"/>
          </a:xfrm>
          <a:prstGeom prst="left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227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F25AB-0F84-5F7A-868A-C5CF72C5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362"/>
            <a:ext cx="10109200" cy="1201738"/>
          </a:xfrm>
        </p:spPr>
        <p:txBody>
          <a:bodyPr>
            <a:normAutofit/>
          </a:bodyPr>
          <a:lstStyle/>
          <a:p>
            <a:r>
              <a:rPr lang="fr-FR" sz="3400" dirty="0"/>
              <a:t>Sécession numérique – paiement en Bitcoin /</a:t>
            </a:r>
            <a:r>
              <a:rPr lang="fr-FR" sz="3400" dirty="0" err="1"/>
              <a:t>Monero</a:t>
            </a:r>
            <a:br>
              <a:rPr lang="fr-FR" sz="3400" dirty="0"/>
            </a:br>
            <a:r>
              <a:rPr lang="fr-FR" sz="2800" b="1" dirty="0"/>
              <a:t>Services en ligne anonymes et résilients</a:t>
            </a:r>
            <a:endParaRPr lang="en-US" sz="34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F677DD-72F2-DD6D-2DE9-D2B69F44F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689" y="1781705"/>
            <a:ext cx="10848622" cy="4842933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VPN : </a:t>
            </a:r>
            <a:r>
              <a:rPr lang="fr-FR" dirty="0">
                <a:hlinkClick r:id="rId2"/>
              </a:rPr>
              <a:t>https://kycnot.me/services?type=VPN</a:t>
            </a:r>
            <a:endParaRPr lang="fr-FR" dirty="0"/>
          </a:p>
          <a:p>
            <a:pPr marL="0" indent="0">
              <a:buNone/>
            </a:pPr>
            <a:r>
              <a:rPr lang="fr-FR" sz="2000" dirty="0" err="1"/>
              <a:t>Azire</a:t>
            </a:r>
            <a:r>
              <a:rPr lang="fr-FR" sz="2000" dirty="0"/>
              <a:t> VPN / IVPN / </a:t>
            </a:r>
            <a:r>
              <a:rPr lang="fr-FR" sz="2000" dirty="0" err="1"/>
              <a:t>Mullvad</a:t>
            </a:r>
            <a:r>
              <a:rPr lang="fr-FR" sz="2000" dirty="0"/>
              <a:t> / Njal.la / Cryptoho.st / Bitcoin VPS </a:t>
            </a:r>
            <a:r>
              <a:rPr lang="fr-FR" sz="2000" dirty="0" err="1"/>
              <a:t>list</a:t>
            </a:r>
            <a:endParaRPr lang="fr-FR" sz="2000" dirty="0"/>
          </a:p>
          <a:p>
            <a:r>
              <a:rPr lang="fr-FR" dirty="0" err="1"/>
              <a:t>Reception</a:t>
            </a:r>
            <a:r>
              <a:rPr lang="fr-FR" dirty="0"/>
              <a:t> de SMS (inscriptions) : </a:t>
            </a:r>
            <a:r>
              <a:rPr lang="fr-FR" dirty="0">
                <a:hlinkClick r:id="rId3"/>
              </a:rPr>
              <a:t>https://kycnot.me/services?type=SMS</a:t>
            </a:r>
            <a:endParaRPr lang="fr-FR" dirty="0"/>
          </a:p>
          <a:p>
            <a:pPr marL="0" indent="0">
              <a:buNone/>
            </a:pPr>
            <a:r>
              <a:rPr lang="fr-FR" sz="2000" dirty="0" err="1"/>
              <a:t>JuicySMS</a:t>
            </a:r>
            <a:endParaRPr lang="fr-FR" sz="2000" dirty="0"/>
          </a:p>
          <a:p>
            <a:r>
              <a:rPr lang="fr-FR" dirty="0"/>
              <a:t>SIM : </a:t>
            </a:r>
            <a:r>
              <a:rPr lang="fr-FR" sz="2200" dirty="0" err="1"/>
              <a:t>AnonCards</a:t>
            </a:r>
            <a:r>
              <a:rPr lang="fr-FR" sz="2200" dirty="0"/>
              <a:t> </a:t>
            </a:r>
            <a:r>
              <a:rPr lang="fr-FR" dirty="0"/>
              <a:t>   </a:t>
            </a:r>
          </a:p>
          <a:p>
            <a:r>
              <a:rPr lang="fr-FR" dirty="0"/>
              <a:t>e-SIM – N° de tél : </a:t>
            </a:r>
            <a:r>
              <a:rPr lang="fr-FR" sz="2400" dirty="0" err="1"/>
              <a:t>Silent.link</a:t>
            </a:r>
            <a:r>
              <a:rPr lang="fr-FR" sz="2400" dirty="0"/>
              <a:t> / </a:t>
            </a:r>
            <a:r>
              <a:rPr lang="fr-FR" sz="2400" dirty="0" err="1"/>
              <a:t>AnonCards</a:t>
            </a:r>
            <a:r>
              <a:rPr lang="fr-FR" sz="2400" dirty="0"/>
              <a:t> </a:t>
            </a:r>
            <a:br>
              <a:rPr lang="fr-FR" sz="2200" dirty="0"/>
            </a:br>
            <a:endParaRPr lang="fr-FR" sz="2200" dirty="0"/>
          </a:p>
          <a:p>
            <a:r>
              <a:rPr lang="fr-FR" dirty="0" err="1"/>
              <a:t>LeBonCoin</a:t>
            </a:r>
            <a:r>
              <a:rPr lang="fr-FR" dirty="0"/>
              <a:t> en paiements </a:t>
            </a:r>
            <a:r>
              <a:rPr lang="fr-FR" dirty="0" err="1"/>
              <a:t>Monero</a:t>
            </a:r>
            <a:r>
              <a:rPr lang="fr-FR" dirty="0"/>
              <a:t> :  </a:t>
            </a:r>
            <a:r>
              <a:rPr lang="fr-FR" b="1" dirty="0"/>
              <a:t>BiteJo.com</a:t>
            </a:r>
          </a:p>
          <a:p>
            <a:r>
              <a:rPr lang="fr-FR" dirty="0"/>
              <a:t>Carte </a:t>
            </a:r>
            <a:r>
              <a:rPr lang="fr-FR" dirty="0" err="1"/>
              <a:t>Maps</a:t>
            </a:r>
            <a:r>
              <a:rPr lang="fr-FR" dirty="0"/>
              <a:t> hors ligne open source : appli </a:t>
            </a:r>
            <a:r>
              <a:rPr lang="fr-FR" b="1" dirty="0" err="1"/>
              <a:t>OSMand</a:t>
            </a:r>
            <a:r>
              <a:rPr lang="fr-FR" b="1" dirty="0"/>
              <a:t>  (</a:t>
            </a:r>
            <a:r>
              <a:rPr lang="fr-FR" b="1" dirty="0" err="1"/>
              <a:t>OpenStreetMap</a:t>
            </a:r>
            <a:r>
              <a:rPr lang="fr-FR" b="1" dirty="0"/>
              <a:t>)</a:t>
            </a:r>
            <a:br>
              <a:rPr lang="fr-FR" b="1" dirty="0"/>
            </a:br>
            <a:r>
              <a:rPr lang="fr-FR" dirty="0"/>
              <a:t>puis téléchargez vos régions. Remplace Google et Waze !</a:t>
            </a:r>
          </a:p>
          <a:p>
            <a:endParaRPr lang="fr-FR" dirty="0"/>
          </a:p>
          <a:p>
            <a:r>
              <a:rPr lang="fr-FR" dirty="0"/>
              <a:t>Nom de domaine pour site (NDD) : </a:t>
            </a:r>
          </a:p>
          <a:p>
            <a:pPr marL="0" indent="0">
              <a:buNone/>
            </a:pPr>
            <a:r>
              <a:rPr lang="fr-FR" sz="2200" dirty="0"/>
              <a:t>Njal.la / </a:t>
            </a:r>
            <a:r>
              <a:rPr lang="fr-FR" sz="2200" dirty="0" err="1"/>
              <a:t>IncogNet</a:t>
            </a:r>
            <a:endParaRPr lang="fr-FR" sz="2200" dirty="0"/>
          </a:p>
          <a:p>
            <a:r>
              <a:rPr lang="fr-FR" dirty="0"/>
              <a:t>Héberger un site incensurable (VPS) : </a:t>
            </a:r>
            <a:r>
              <a:rPr lang="fr-FR" dirty="0">
                <a:hlinkClick r:id="rId4"/>
              </a:rPr>
              <a:t>https://kycnot.me/services?type=VPS</a:t>
            </a:r>
            <a:endParaRPr lang="fr-FR" dirty="0"/>
          </a:p>
          <a:p>
            <a:pPr marL="0" indent="0">
              <a:buNone/>
            </a:pPr>
            <a:r>
              <a:rPr lang="en-US" sz="2000" dirty="0"/>
              <a:t>Bitcoin VPS list / </a:t>
            </a:r>
            <a:r>
              <a:rPr lang="en-US" sz="2000" dirty="0" err="1"/>
              <a:t>Hostiko</a:t>
            </a:r>
            <a:r>
              <a:rPr lang="en-US" sz="2000" dirty="0"/>
              <a:t> / Cryptoho.st / Njal.la / </a:t>
            </a:r>
            <a:r>
              <a:rPr lang="en-US" sz="2000" dirty="0" err="1"/>
              <a:t>IncogNET</a:t>
            </a:r>
            <a:r>
              <a:rPr lang="en-US" sz="2000" dirty="0"/>
              <a:t> / </a:t>
            </a:r>
            <a:r>
              <a:rPr lang="en-US" sz="2000" dirty="0" err="1"/>
              <a:t>AnyCOLO</a:t>
            </a:r>
            <a:r>
              <a:rPr lang="en-US" sz="2000" dirty="0"/>
              <a:t> / NiceVPS.net / Servers Guru </a:t>
            </a:r>
          </a:p>
          <a:p>
            <a:pPr marL="0" indent="0">
              <a:buNone/>
            </a:pPr>
            <a:r>
              <a:rPr lang="en-US" sz="2000" dirty="0"/>
              <a:t>............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01D7D-F900-EF02-ABC8-65EA7D26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86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A2F03B6-963D-F6A1-97A6-342F82D3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5" y="4286992"/>
            <a:ext cx="1658535" cy="162561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2EA7618-94DA-1FEC-5963-58FC53D8245C}"/>
              </a:ext>
            </a:extLst>
          </p:cNvPr>
          <p:cNvSpPr txBox="1"/>
          <p:nvPr/>
        </p:nvSpPr>
        <p:spPr>
          <a:xfrm>
            <a:off x="1327755" y="467317"/>
            <a:ext cx="61299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1"/>
                </a:solidFill>
              </a:rPr>
              <a:t>Nous sommes 5000 </a:t>
            </a:r>
            <a:br>
              <a:rPr lang="fr-FR" sz="3600" b="1" dirty="0">
                <a:solidFill>
                  <a:schemeClr val="accent1"/>
                </a:solidFill>
              </a:rPr>
            </a:br>
            <a:r>
              <a:rPr lang="fr-FR" sz="3600" b="1" dirty="0">
                <a:solidFill>
                  <a:schemeClr val="accent1"/>
                </a:solidFill>
              </a:rPr>
              <a:t>sur Twitter !</a:t>
            </a:r>
            <a:endParaRPr lang="fr-FR" sz="3200" dirty="0">
              <a:solidFill>
                <a:schemeClr val="accent1"/>
              </a:solidFill>
            </a:endParaRPr>
          </a:p>
          <a:p>
            <a:pPr algn="ctr"/>
            <a:r>
              <a:rPr lang="fr-FR" sz="3200" dirty="0">
                <a:solidFill>
                  <a:schemeClr val="accent1"/>
                </a:solidFill>
              </a:rPr>
              <a:t>Merci pour votre confiance 🙏</a:t>
            </a:r>
            <a:br>
              <a:rPr lang="fr-FR" sz="3600" dirty="0">
                <a:solidFill>
                  <a:schemeClr val="accent1"/>
                </a:solidFill>
              </a:rPr>
            </a:br>
            <a:br>
              <a:rPr lang="fr-FR" sz="3600" dirty="0">
                <a:solidFill>
                  <a:schemeClr val="accent1"/>
                </a:solidFill>
              </a:rPr>
            </a:br>
            <a:r>
              <a:rPr lang="fr-FR" sz="2800" dirty="0">
                <a:solidFill>
                  <a:schemeClr val="accent1"/>
                </a:solidFill>
              </a:rPr>
              <a:t>Nous donnons des </a:t>
            </a:r>
            <a:r>
              <a:rPr lang="fr-FR" sz="2800" b="1" dirty="0">
                <a:solidFill>
                  <a:schemeClr val="accent1"/>
                </a:solidFill>
              </a:rPr>
              <a:t>ATELIERS </a:t>
            </a:r>
            <a:r>
              <a:rPr lang="fr-FR" sz="2800" dirty="0">
                <a:solidFill>
                  <a:schemeClr val="accent1"/>
                </a:solidFill>
              </a:rPr>
              <a:t>en </a:t>
            </a:r>
            <a:r>
              <a:rPr lang="fr-FR" sz="2800" dirty="0" err="1">
                <a:solidFill>
                  <a:schemeClr val="accent1"/>
                </a:solidFill>
              </a:rPr>
              <a:t>visio</a:t>
            </a:r>
            <a:r>
              <a:rPr lang="fr-FR" sz="2800" dirty="0">
                <a:solidFill>
                  <a:schemeClr val="accent1"/>
                </a:solidFill>
              </a:rPr>
              <a:t> (Zoom ou </a:t>
            </a:r>
            <a:r>
              <a:rPr lang="fr-FR" sz="2800" dirty="0" err="1">
                <a:solidFill>
                  <a:schemeClr val="accent1"/>
                </a:solidFill>
              </a:rPr>
              <a:t>Jitsi</a:t>
            </a:r>
            <a:r>
              <a:rPr lang="fr-FR" sz="2800" dirty="0">
                <a:solidFill>
                  <a:schemeClr val="accent1"/>
                </a:solidFill>
              </a:rPr>
              <a:t>) pour aider </a:t>
            </a:r>
            <a:br>
              <a:rPr lang="fr-FR" sz="2800" dirty="0">
                <a:solidFill>
                  <a:schemeClr val="accent1"/>
                </a:solidFill>
              </a:rPr>
            </a:br>
            <a:r>
              <a:rPr lang="fr-FR" sz="2800" dirty="0">
                <a:solidFill>
                  <a:schemeClr val="accent1"/>
                </a:solidFill>
              </a:rPr>
              <a:t>chacun de vous ! </a:t>
            </a:r>
            <a:r>
              <a:rPr lang="fr-FR" sz="2800" b="1" dirty="0">
                <a:solidFill>
                  <a:schemeClr val="accent1"/>
                </a:solidFill>
              </a:rPr>
              <a:t>#Bitcoin #Monero</a:t>
            </a:r>
            <a:br>
              <a:rPr lang="fr-FR" sz="2800" dirty="0">
                <a:solidFill>
                  <a:schemeClr val="accent1"/>
                </a:solidFill>
              </a:rPr>
            </a:br>
            <a:r>
              <a:rPr lang="fr-FR" sz="2000" dirty="0">
                <a:solidFill>
                  <a:schemeClr val="accent1"/>
                </a:solidFill>
              </a:rPr>
              <a:t> </a:t>
            </a:r>
            <a:br>
              <a:rPr lang="fr-FR" sz="2800" dirty="0">
                <a:solidFill>
                  <a:schemeClr val="accent1"/>
                </a:solidFill>
              </a:rPr>
            </a:br>
            <a:r>
              <a:rPr lang="fr-FR" sz="2800" dirty="0">
                <a:solidFill>
                  <a:schemeClr val="accent1"/>
                </a:solidFill>
              </a:rPr>
              <a:t>  Voir sur notre Telegram :   </a:t>
            </a:r>
            <a:r>
              <a:rPr lang="fr-FR" sz="2800" u="sng" dirty="0">
                <a:solidFill>
                  <a:schemeClr val="accent1"/>
                </a:solidFill>
              </a:rPr>
              <a:t>t.me/</a:t>
            </a:r>
            <a:r>
              <a:rPr lang="fr-FR" sz="2800" u="sng" dirty="0" err="1">
                <a:solidFill>
                  <a:schemeClr val="accent1"/>
                </a:solidFill>
              </a:rPr>
              <a:t>SortieDeBanque</a:t>
            </a:r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7E712FB-15C2-AE1B-A1C4-EEEE29F0C8B5}"/>
              </a:ext>
            </a:extLst>
          </p:cNvPr>
          <p:cNvSpPr/>
          <p:nvPr/>
        </p:nvSpPr>
        <p:spPr>
          <a:xfrm>
            <a:off x="843148" y="225630"/>
            <a:ext cx="6868735" cy="6283803"/>
          </a:xfrm>
          <a:prstGeom prst="roundRect">
            <a:avLst>
              <a:gd name="adj" fmla="val 13703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A06EA8B-FA8F-80BC-4DAB-942B28612DDD}"/>
              </a:ext>
            </a:extLst>
          </p:cNvPr>
          <p:cNvSpPr txBox="1"/>
          <p:nvPr/>
        </p:nvSpPr>
        <p:spPr>
          <a:xfrm>
            <a:off x="2347840" y="5871492"/>
            <a:ext cx="4278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</a:rPr>
              <a:t>Nous sommes un collectif apartisan et bénévole</a:t>
            </a:r>
            <a:br>
              <a:rPr lang="fr-FR" sz="1600" dirty="0">
                <a:solidFill>
                  <a:schemeClr val="accent1"/>
                </a:solidFill>
              </a:rPr>
            </a:br>
            <a:r>
              <a:rPr lang="fr-FR" sz="1600" dirty="0">
                <a:solidFill>
                  <a:schemeClr val="accent1"/>
                </a:solidFill>
              </a:rPr>
              <a:t>Toujours pas un conseil en investissement</a:t>
            </a:r>
            <a:endParaRPr lang="en-US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8031AD2-FD86-A581-60B8-14A6EC13850A}"/>
              </a:ext>
            </a:extLst>
          </p:cNvPr>
          <p:cNvSpPr txBox="1"/>
          <p:nvPr/>
        </p:nvSpPr>
        <p:spPr>
          <a:xfrm>
            <a:off x="8286296" y="3244334"/>
            <a:ext cx="306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</a:rPr>
              <a:t>18 mars 2023 – 20 Juin 2024</a:t>
            </a:r>
            <a:endParaRPr lang="en-US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5B2F792D-5038-A0B4-B5FC-81055B67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13" y="225630"/>
            <a:ext cx="3477792" cy="308900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AB6135-B026-E0B1-86BA-09C6540E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58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E1144F-8265-F0F8-1CBB-744C6E880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45"/>
          <a:stretch/>
        </p:blipFill>
        <p:spPr>
          <a:xfrm>
            <a:off x="8186342" y="3636615"/>
            <a:ext cx="3152362" cy="30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5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51AF3B1-E340-267D-F376-FD3F1A5EDF8F}"/>
              </a:ext>
            </a:extLst>
          </p:cNvPr>
          <p:cNvSpPr/>
          <p:nvPr/>
        </p:nvSpPr>
        <p:spPr>
          <a:xfrm>
            <a:off x="3942832" y="1461558"/>
            <a:ext cx="4320000" cy="4320000"/>
          </a:xfrm>
          <a:prstGeom prst="ellipse">
            <a:avLst/>
          </a:prstGeom>
          <a:solidFill>
            <a:srgbClr val="D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E50E894-63E2-59EC-BEA2-1F1C0A42CF57}"/>
              </a:ext>
            </a:extLst>
          </p:cNvPr>
          <p:cNvSpPr/>
          <p:nvPr/>
        </p:nvSpPr>
        <p:spPr>
          <a:xfrm>
            <a:off x="4114735" y="1642040"/>
            <a:ext cx="3977687" cy="3977687"/>
          </a:xfrm>
          <a:prstGeom prst="ellipse">
            <a:avLst/>
          </a:prstGeom>
          <a:solidFill>
            <a:srgbClr val="32579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 fon xmr">
            <a:extLst>
              <a:ext uri="{FF2B5EF4-FFF2-40B4-BE49-F238E27FC236}">
                <a16:creationId xmlns:a16="http://schemas.microsoft.com/office/drawing/2014/main" id="{3C5CFCCD-9DF5-9525-9AF2-029AFAB8B0DE}"/>
              </a:ext>
            </a:extLst>
          </p:cNvPr>
          <p:cNvSpPr/>
          <p:nvPr/>
        </p:nvSpPr>
        <p:spPr>
          <a:xfrm>
            <a:off x="6317452" y="3607032"/>
            <a:ext cx="1170000" cy="117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 fon btc">
            <a:extLst>
              <a:ext uri="{FF2B5EF4-FFF2-40B4-BE49-F238E27FC236}">
                <a16:creationId xmlns:a16="http://schemas.microsoft.com/office/drawing/2014/main" id="{C8E885A3-3F36-E49C-4CCB-E39243D05DA7}"/>
              </a:ext>
            </a:extLst>
          </p:cNvPr>
          <p:cNvSpPr/>
          <p:nvPr/>
        </p:nvSpPr>
        <p:spPr>
          <a:xfrm>
            <a:off x="4850602" y="3612622"/>
            <a:ext cx="1170000" cy="117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 btc">
            <a:extLst>
              <a:ext uri="{FF2B5EF4-FFF2-40B4-BE49-F238E27FC236}">
                <a16:creationId xmlns:a16="http://schemas.microsoft.com/office/drawing/2014/main" id="{4AF08671-D0BA-5CD1-52E0-7F51BDD6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20" y="3625322"/>
            <a:ext cx="1155493" cy="11554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22BC9DD-E516-4A9D-A199-8015EB0A10B0}"/>
              </a:ext>
            </a:extLst>
          </p:cNvPr>
          <p:cNvSpPr txBox="1"/>
          <p:nvPr/>
        </p:nvSpPr>
        <p:spPr>
          <a:xfrm>
            <a:off x="4450210" y="1726224"/>
            <a:ext cx="3429197" cy="18621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br>
              <a:rPr lang="fr-FR" sz="3600" b="1" dirty="0">
                <a:solidFill>
                  <a:schemeClr val="bg1"/>
                </a:solidFill>
              </a:rPr>
            </a:br>
            <a:r>
              <a:rPr lang="fr-FR" sz="5200" b="1" dirty="0">
                <a:solidFill>
                  <a:schemeClr val="bg1"/>
                </a:solidFill>
              </a:rPr>
              <a:t>Sortie de Banque</a:t>
            </a:r>
            <a:endParaRPr lang="en-US" sz="5200" b="1" dirty="0">
              <a:solidFill>
                <a:schemeClr val="bg1"/>
              </a:solidFill>
            </a:endParaRPr>
          </a:p>
        </p:txBody>
      </p:sp>
      <p:pic>
        <p:nvPicPr>
          <p:cNvPr id="3074" name="Picture 2 xmr" descr="Logo, logos, monero icon - Free download on Iconfinder">
            <a:extLst>
              <a:ext uri="{FF2B5EF4-FFF2-40B4-BE49-F238E27FC236}">
                <a16:creationId xmlns:a16="http://schemas.microsoft.com/office/drawing/2014/main" id="{DA72E187-4083-EECA-5A9E-6D11A118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89844" l="9961" r="90625">
                        <a14:foregroundMark x1="58398" y1="70703" x2="47852" y2="78516"/>
                        <a14:foregroundMark x1="90625" y1="55859" x2="89844" y2="45703"/>
                        <a14:foregroundMark x1="10156" y1="54102" x2="10352" y2="46484"/>
                        <a14:foregroundMark x1="11719" y1="61914" x2="10156" y2="58398"/>
                        <a14:foregroundMark x1="52344" y1="12109" x2="52734" y2="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75" y="3525365"/>
            <a:ext cx="1370852" cy="13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23591CC-4D02-1094-A625-AC56E6490DDC}"/>
              </a:ext>
            </a:extLst>
          </p:cNvPr>
          <p:cNvSpPr txBox="1"/>
          <p:nvPr/>
        </p:nvSpPr>
        <p:spPr>
          <a:xfrm>
            <a:off x="5632026" y="1842775"/>
            <a:ext cx="13708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Collectif</a:t>
            </a:r>
            <a:r>
              <a:rPr lang="fr-FR" sz="2000" b="1" dirty="0">
                <a:solidFill>
                  <a:srgbClr val="1F4E79"/>
                </a:solidFill>
              </a:rPr>
              <a:t>.</a:t>
            </a:r>
            <a:endParaRPr lang="en-US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24B1673-8D1E-A1F4-42CF-3979AE2D62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6836" y1="26984" x2="72881" y2="37037"/>
                        <a14:foregroundMark x1="64972" y1="21164" x2="62712" y2="32804"/>
                        <a14:foregroundMark x1="53107" y1="18519" x2="49718" y2="33333"/>
                        <a14:foregroundMark x1="37288" y1="13757" x2="41808" y2="17989"/>
                      </a14:backgroundRemoval>
                    </a14:imgEffect>
                    <a14:imgEffect>
                      <a14:brightnessContrast bright="19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39" y="4750052"/>
            <a:ext cx="891165" cy="95158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FE72035-8180-76E0-54B1-2E81E85369C1}"/>
              </a:ext>
            </a:extLst>
          </p:cNvPr>
          <p:cNvSpPr txBox="1"/>
          <p:nvPr/>
        </p:nvSpPr>
        <p:spPr>
          <a:xfrm>
            <a:off x="526704" y="532367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7" action="ppaction://hlinkfile"/>
              </a:rPr>
              <a:t>@SortieDeBanque</a:t>
            </a:r>
            <a:r>
              <a:rPr lang="en-US" sz="1800" dirty="0"/>
              <a:t>   on Twitter  (FR)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8" action="ppaction://hlinkfile"/>
              </a:rPr>
              <a:t>t.me/</a:t>
            </a:r>
            <a:r>
              <a:rPr lang="en-US" sz="1800" dirty="0" err="1">
                <a:hlinkClick r:id="rId8" action="ppaction://hlinkfile"/>
              </a:rPr>
              <a:t>SortieDeBanque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9"/>
              </a:rPr>
              <a:t>youtube.com/@sortiedebanque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10"/>
              </a:rPr>
              <a:t>odysee.com/@SortieDeBanque</a:t>
            </a:r>
            <a:endParaRPr lang="en-US" sz="1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2CDE24-D378-AE7D-D30F-19EA27C1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9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667DFEB-E70C-0278-72C1-35368B4D7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3603" y="0"/>
            <a:ext cx="958857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584BD7-C529-BA7C-C932-EBE92127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3603" y="450165"/>
            <a:ext cx="9473065" cy="6407835"/>
          </a:xfrm>
          <a:prstGeom prst="rect">
            <a:avLst/>
          </a:prstGeom>
        </p:spPr>
      </p:pic>
      <p:sp>
        <p:nvSpPr>
          <p:cNvPr id="9" name="ZoneTexte 8">
            <a:hlinkClick r:id="rId4"/>
            <a:extLst>
              <a:ext uri="{FF2B5EF4-FFF2-40B4-BE49-F238E27FC236}">
                <a16:creationId xmlns:a16="http://schemas.microsoft.com/office/drawing/2014/main" id="{7FBAB3C5-851D-C0E0-F7CB-716C38636E11}"/>
              </a:ext>
            </a:extLst>
          </p:cNvPr>
          <p:cNvSpPr txBox="1"/>
          <p:nvPr/>
        </p:nvSpPr>
        <p:spPr>
          <a:xfrm>
            <a:off x="5701880" y="4647586"/>
            <a:ext cx="6098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https://www.blockchaincenter.net/en/bitcoin-rainbow-chart/</a:t>
            </a:r>
            <a:endParaRPr lang="en-US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9778567-04AA-22CD-9F90-432D9B0F9ECF}"/>
              </a:ext>
            </a:extLst>
          </p:cNvPr>
          <p:cNvSpPr txBox="1"/>
          <p:nvPr/>
        </p:nvSpPr>
        <p:spPr>
          <a:xfrm>
            <a:off x="118093" y="1582340"/>
            <a:ext cx="20036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Annoncé mort au moins 13 fois...</a:t>
            </a:r>
          </a:p>
          <a:p>
            <a:endParaRPr lang="fr-FR" dirty="0"/>
          </a:p>
          <a:p>
            <a:r>
              <a:rPr lang="fr-FR" dirty="0"/>
              <a:t>En réalité </a:t>
            </a:r>
            <a:r>
              <a:rPr lang="en-US" dirty="0"/>
              <a:t>Bitcoin </a:t>
            </a:r>
            <a:r>
              <a:rPr lang="en-US" dirty="0" err="1"/>
              <a:t>jusqu'ici</a:t>
            </a:r>
            <a:r>
              <a:rPr lang="en-US" dirty="0"/>
              <a:t> 2023 :</a:t>
            </a:r>
            <a:br>
              <a:rPr lang="en-US" dirty="0"/>
            </a:br>
            <a:r>
              <a:rPr lang="en-US" dirty="0"/>
              <a:t>+90% /an pendant 13 </a:t>
            </a:r>
            <a:r>
              <a:rPr lang="en-US" dirty="0" err="1"/>
              <a:t>ans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moyenne</a:t>
            </a:r>
            <a:endParaRPr lang="en-US" dirty="0"/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b="1" dirty="0" err="1"/>
              <a:t>fonctionne</a:t>
            </a:r>
            <a:r>
              <a:rPr lang="en-US" b="1" dirty="0"/>
              <a:t> 7j/7 et 24h/24 !</a:t>
            </a:r>
          </a:p>
          <a:p>
            <a:endParaRPr lang="en-US" dirty="0"/>
          </a:p>
          <a:p>
            <a:r>
              <a:rPr lang="en-US" b="1" dirty="0"/>
              <a:t>Pas un conseil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investissement</a:t>
            </a:r>
            <a:r>
              <a:rPr lang="en-US" b="1" dirty="0"/>
              <a:t> !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0940E5-4BB7-65CA-9DA7-22EE230E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7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D879B098-F70A-DF47-0113-6C2DF590F6A3}"/>
              </a:ext>
            </a:extLst>
          </p:cNvPr>
          <p:cNvSpPr/>
          <p:nvPr/>
        </p:nvSpPr>
        <p:spPr>
          <a:xfrm>
            <a:off x="932109" y="2095665"/>
            <a:ext cx="1278154" cy="4357510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154" h="4357510">
                <a:moveTo>
                  <a:pt x="1278154" y="4357510"/>
                </a:moveTo>
                <a:cubicBezTo>
                  <a:pt x="1275332" y="4007554"/>
                  <a:pt x="1272509" y="3736622"/>
                  <a:pt x="1266865" y="3217334"/>
                </a:cubicBezTo>
                <a:cubicBezTo>
                  <a:pt x="1261221" y="2698046"/>
                  <a:pt x="371279" y="2605852"/>
                  <a:pt x="160553" y="2190044"/>
                </a:cubicBezTo>
                <a:cubicBezTo>
                  <a:pt x="-50173" y="1774236"/>
                  <a:pt x="10034" y="1168400"/>
                  <a:pt x="2509" y="722489"/>
                </a:cubicBezTo>
                <a:cubicBezTo>
                  <a:pt x="17562" y="141111"/>
                  <a:pt x="2510" y="340548"/>
                  <a:pt x="13799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1477A6-A72C-5661-7266-8A21E232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65" y="0"/>
            <a:ext cx="9248906" cy="991283"/>
          </a:xfrm>
        </p:spPr>
        <p:txBody>
          <a:bodyPr>
            <a:noAutofit/>
          </a:bodyPr>
          <a:lstStyle/>
          <a:p>
            <a:pPr algn="ctr"/>
            <a:r>
              <a:rPr lang="fr-FR" sz="3600" dirty="0"/>
              <a:t>Stockage de documents et vidéos - incensurable</a:t>
            </a:r>
            <a:endParaRPr lang="en-US" sz="36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68BDF72-D86B-B589-85FD-AD6568FFD2BB}"/>
              </a:ext>
            </a:extLst>
          </p:cNvPr>
          <p:cNvSpPr txBox="1">
            <a:spLocks/>
          </p:cNvSpPr>
          <p:nvPr/>
        </p:nvSpPr>
        <p:spPr>
          <a:xfrm>
            <a:off x="10561987" y="4432095"/>
            <a:ext cx="2181185" cy="223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/>
              <a:t>Tor    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IPFS  </a:t>
            </a:r>
            <a:br>
              <a:rPr lang="fr-FR" sz="1600" dirty="0"/>
            </a:br>
            <a:r>
              <a:rPr lang="fr-FR" sz="1600" dirty="0"/>
              <a:t>= décentralisé</a:t>
            </a:r>
            <a:br>
              <a:rPr lang="fr-FR" sz="1600" dirty="0"/>
            </a:br>
            <a:r>
              <a:rPr lang="fr-FR" sz="1600" dirty="0" err="1"/>
              <a:t>navig</a:t>
            </a:r>
            <a:r>
              <a:rPr lang="fr-FR" sz="1600" dirty="0"/>
              <a:t>. Brave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Torrent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I2P / PGP</a:t>
            </a:r>
            <a:endParaRPr lang="fr-FR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84EC35-B4A6-63BE-E03C-409B7FF58BA9}"/>
              </a:ext>
            </a:extLst>
          </p:cNvPr>
          <p:cNvSpPr txBox="1"/>
          <p:nvPr/>
        </p:nvSpPr>
        <p:spPr>
          <a:xfrm>
            <a:off x="1248269" y="1946928"/>
            <a:ext cx="25625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bg2">
                    <a:lumMod val="50000"/>
                  </a:schemeClr>
                </a:solidFill>
              </a:rPr>
              <a:t>       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getsession.org</a:t>
            </a: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métadata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D437629-F389-1E78-CE26-82D250216E95}"/>
              </a:ext>
            </a:extLst>
          </p:cNvPr>
          <p:cNvSpPr txBox="1"/>
          <p:nvPr/>
        </p:nvSpPr>
        <p:spPr>
          <a:xfrm>
            <a:off x="1347643" y="4041997"/>
            <a:ext cx="2309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chiffré mais centralisé donc censurable et n° de tél visible !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3DE4478-23E1-223B-BE48-62EFD1C9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46" b="88506" l="8562" r="92466">
                        <a14:foregroundMark x1="9589" y1="28736" x2="8904" y2="41379"/>
                        <a14:foregroundMark x1="14726" y1="34483" x2="15753" y2="49425"/>
                        <a14:foregroundMark x1="31849" y1="34483" x2="33219" y2="55172"/>
                        <a14:foregroundMark x1="44178" y1="33333" x2="44178" y2="54023"/>
                        <a14:foregroundMark x1="53082" y1="42529" x2="56507" y2="48276"/>
                        <a14:foregroundMark x1="60274" y1="35632" x2="59932" y2="52874"/>
                        <a14:foregroundMark x1="66096" y1="41379" x2="64041" y2="45977"/>
                        <a14:foregroundMark x1="73288" y1="33333" x2="71918" y2="45977"/>
                        <a14:foregroundMark x1="79110" y1="43678" x2="79795" y2="58621"/>
                        <a14:foregroundMark x1="86986" y1="43678" x2="88014" y2="56322"/>
                        <a14:foregroundMark x1="92466" y1="55172" x2="92123" y2="44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91" y="5197218"/>
            <a:ext cx="1696232" cy="5053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5E1BDE3-5C87-5E86-4736-917700FBD293}"/>
              </a:ext>
            </a:extLst>
          </p:cNvPr>
          <p:cNvSpPr txBox="1"/>
          <p:nvPr/>
        </p:nvSpPr>
        <p:spPr>
          <a:xfrm>
            <a:off x="6482019" y="5195549"/>
            <a:ext cx="14292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Résilience niveau 1</a:t>
            </a:r>
            <a:br>
              <a:rPr lang="fr-FR" b="1" dirty="0">
                <a:solidFill>
                  <a:schemeClr val="accent2"/>
                </a:solidFill>
              </a:rPr>
            </a:br>
            <a:r>
              <a:rPr lang="fr-FR" sz="1600" dirty="0">
                <a:solidFill>
                  <a:schemeClr val="accent2"/>
                </a:solidFill>
              </a:rPr>
              <a:t>déjà censuré en 2022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4BDBD6-EBB9-E2E2-E2A1-22D2061519AC}"/>
              </a:ext>
            </a:extLst>
          </p:cNvPr>
          <p:cNvSpPr txBox="1"/>
          <p:nvPr/>
        </p:nvSpPr>
        <p:spPr>
          <a:xfrm>
            <a:off x="2368309" y="5904031"/>
            <a:ext cx="2056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Messagerie</a:t>
            </a:r>
            <a:b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et groupes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AD705A3-A89C-D5E7-B0A9-94630AE51397}"/>
              </a:ext>
            </a:extLst>
          </p:cNvPr>
          <p:cNvSpPr txBox="1"/>
          <p:nvPr/>
        </p:nvSpPr>
        <p:spPr>
          <a:xfrm>
            <a:off x="4526037" y="5881772"/>
            <a:ext cx="1851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Groupes et arborescences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4649CA9-701A-DAC0-20FE-C9BFD6F1E2E1}"/>
              </a:ext>
            </a:extLst>
          </p:cNvPr>
          <p:cNvGrpSpPr/>
          <p:nvPr/>
        </p:nvGrpSpPr>
        <p:grpSpPr>
          <a:xfrm>
            <a:off x="5312788" y="2043807"/>
            <a:ext cx="2201260" cy="478275"/>
            <a:chOff x="4591289" y="2355893"/>
            <a:chExt cx="2201260" cy="478275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DDF84E59-6756-4492-CADF-B9D2DDE2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065" y="2355893"/>
              <a:ext cx="974770" cy="478275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774810A-0A9F-11F1-A6B5-BDB846F56F5F}"/>
                </a:ext>
              </a:extLst>
            </p:cNvPr>
            <p:cNvSpPr txBox="1"/>
            <p:nvPr/>
          </p:nvSpPr>
          <p:spPr>
            <a:xfrm>
              <a:off x="4591289" y="2412903"/>
              <a:ext cx="22012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Réseau              .</a:t>
              </a:r>
              <a:r>
                <a:rPr lang="fr-FR" sz="16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58707E85-A87E-31C2-3E8E-0856D5892CDF}"/>
              </a:ext>
            </a:extLst>
          </p:cNvPr>
          <p:cNvSpPr txBox="1"/>
          <p:nvPr/>
        </p:nvSpPr>
        <p:spPr>
          <a:xfrm>
            <a:off x="5055947" y="2392632"/>
            <a:ext cx="256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décentralisé, chiffré, </a:t>
            </a:r>
            <a:b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métadata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incensurable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6535842-00BE-620B-3DCA-6630C68FC817}"/>
              </a:ext>
            </a:extLst>
          </p:cNvPr>
          <p:cNvSpPr txBox="1"/>
          <p:nvPr/>
        </p:nvSpPr>
        <p:spPr>
          <a:xfrm>
            <a:off x="2901837" y="3449858"/>
            <a:ext cx="714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org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04D8365-9A51-6BFD-A634-2A3D2705E7A4}"/>
              </a:ext>
            </a:extLst>
          </p:cNvPr>
          <p:cNvSpPr/>
          <p:nvPr/>
        </p:nvSpPr>
        <p:spPr>
          <a:xfrm flipH="1">
            <a:off x="6493906" y="2281439"/>
            <a:ext cx="1278154" cy="4176888"/>
          </a:xfrm>
          <a:custGeom>
            <a:avLst/>
            <a:gdLst>
              <a:gd name="connsiteX0" fmla="*/ 1425369 w 1509309"/>
              <a:gd name="connsiteY0" fmla="*/ 5251128 h 5251128"/>
              <a:gd name="connsiteX1" fmla="*/ 1402791 w 1509309"/>
              <a:gd name="connsiteY1" fmla="*/ 3862595 h 5251128"/>
              <a:gd name="connsiteX2" fmla="*/ 375502 w 1509309"/>
              <a:gd name="connsiteY2" fmla="*/ 2744995 h 5251128"/>
              <a:gd name="connsiteX3" fmla="*/ 48124 w 1509309"/>
              <a:gd name="connsiteY3" fmla="*/ 1164550 h 5251128"/>
              <a:gd name="connsiteX4" fmla="*/ 59413 w 1509309"/>
              <a:gd name="connsiteY4" fmla="*/ 1795 h 5251128"/>
              <a:gd name="connsiteX0" fmla="*/ 1425369 w 1486204"/>
              <a:gd name="connsiteY0" fmla="*/ 5251128 h 5251128"/>
              <a:gd name="connsiteX1" fmla="*/ 1357636 w 1486204"/>
              <a:gd name="connsiteY1" fmla="*/ 3704551 h 5251128"/>
              <a:gd name="connsiteX2" fmla="*/ 375502 w 1486204"/>
              <a:gd name="connsiteY2" fmla="*/ 2744995 h 5251128"/>
              <a:gd name="connsiteX3" fmla="*/ 48124 w 1486204"/>
              <a:gd name="connsiteY3" fmla="*/ 1164550 h 5251128"/>
              <a:gd name="connsiteX4" fmla="*/ 59413 w 1486204"/>
              <a:gd name="connsiteY4" fmla="*/ 1795 h 5251128"/>
              <a:gd name="connsiteX0" fmla="*/ 1425369 w 1450933"/>
              <a:gd name="connsiteY0" fmla="*/ 5251128 h 5251128"/>
              <a:gd name="connsiteX1" fmla="*/ 1357636 w 1450933"/>
              <a:gd name="connsiteY1" fmla="*/ 3704551 h 5251128"/>
              <a:gd name="connsiteX2" fmla="*/ 375502 w 1450933"/>
              <a:gd name="connsiteY2" fmla="*/ 2744995 h 5251128"/>
              <a:gd name="connsiteX3" fmla="*/ 48124 w 1450933"/>
              <a:gd name="connsiteY3" fmla="*/ 1164550 h 5251128"/>
              <a:gd name="connsiteX4" fmla="*/ 59413 w 1450933"/>
              <a:gd name="connsiteY4" fmla="*/ 1795 h 5251128"/>
              <a:gd name="connsiteX0" fmla="*/ 1425369 w 1425369"/>
              <a:gd name="connsiteY0" fmla="*/ 5251128 h 5251128"/>
              <a:gd name="connsiteX1" fmla="*/ 1357636 w 1425369"/>
              <a:gd name="connsiteY1" fmla="*/ 3704551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26417"/>
              <a:gd name="connsiteY0" fmla="*/ 5251128 h 5251128"/>
              <a:gd name="connsiteX1" fmla="*/ 1414080 w 1426417"/>
              <a:gd name="connsiteY1" fmla="*/ 3749707 h 5251128"/>
              <a:gd name="connsiteX2" fmla="*/ 375502 w 1426417"/>
              <a:gd name="connsiteY2" fmla="*/ 2744995 h 5251128"/>
              <a:gd name="connsiteX3" fmla="*/ 48124 w 1426417"/>
              <a:gd name="connsiteY3" fmla="*/ 1164550 h 5251128"/>
              <a:gd name="connsiteX4" fmla="*/ 59413 w 1426417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32773"/>
              <a:gd name="connsiteY0" fmla="*/ 5251128 h 5251128"/>
              <a:gd name="connsiteX1" fmla="*/ 1414080 w 1432773"/>
              <a:gd name="connsiteY1" fmla="*/ 3749707 h 5251128"/>
              <a:gd name="connsiteX2" fmla="*/ 375502 w 1432773"/>
              <a:gd name="connsiteY2" fmla="*/ 2744995 h 5251128"/>
              <a:gd name="connsiteX3" fmla="*/ 48124 w 1432773"/>
              <a:gd name="connsiteY3" fmla="*/ 1164550 h 5251128"/>
              <a:gd name="connsiteX4" fmla="*/ 59413 w 1432773"/>
              <a:gd name="connsiteY4" fmla="*/ 1795 h 5251128"/>
              <a:gd name="connsiteX0" fmla="*/ 1425369 w 1425369"/>
              <a:gd name="connsiteY0" fmla="*/ 5251128 h 5251128"/>
              <a:gd name="connsiteX1" fmla="*/ 1414080 w 1425369"/>
              <a:gd name="connsiteY1" fmla="*/ 3749707 h 5251128"/>
              <a:gd name="connsiteX2" fmla="*/ 375502 w 1425369"/>
              <a:gd name="connsiteY2" fmla="*/ 2744995 h 5251128"/>
              <a:gd name="connsiteX3" fmla="*/ 48124 w 1425369"/>
              <a:gd name="connsiteY3" fmla="*/ 1164550 h 5251128"/>
              <a:gd name="connsiteX4" fmla="*/ 59413 w 1425369"/>
              <a:gd name="connsiteY4" fmla="*/ 1795 h 5251128"/>
              <a:gd name="connsiteX0" fmla="*/ 1425369 w 1494221"/>
              <a:gd name="connsiteY0" fmla="*/ 4889883 h 4889883"/>
              <a:gd name="connsiteX1" fmla="*/ 1414080 w 1494221"/>
              <a:gd name="connsiteY1" fmla="*/ 3749707 h 4889883"/>
              <a:gd name="connsiteX2" fmla="*/ 375502 w 1494221"/>
              <a:gd name="connsiteY2" fmla="*/ 2744995 h 4889883"/>
              <a:gd name="connsiteX3" fmla="*/ 48124 w 1494221"/>
              <a:gd name="connsiteY3" fmla="*/ 1164550 h 4889883"/>
              <a:gd name="connsiteX4" fmla="*/ 59413 w 1494221"/>
              <a:gd name="connsiteY4" fmla="*/ 1795 h 4889883"/>
              <a:gd name="connsiteX0" fmla="*/ 1425369 w 1434311"/>
              <a:gd name="connsiteY0" fmla="*/ 4889883 h 4889883"/>
              <a:gd name="connsiteX1" fmla="*/ 1414080 w 1434311"/>
              <a:gd name="connsiteY1" fmla="*/ 3749707 h 4889883"/>
              <a:gd name="connsiteX2" fmla="*/ 375502 w 1434311"/>
              <a:gd name="connsiteY2" fmla="*/ 2744995 h 4889883"/>
              <a:gd name="connsiteX3" fmla="*/ 48124 w 1434311"/>
              <a:gd name="connsiteY3" fmla="*/ 1164550 h 4889883"/>
              <a:gd name="connsiteX4" fmla="*/ 59413 w 1434311"/>
              <a:gd name="connsiteY4" fmla="*/ 1795 h 4889883"/>
              <a:gd name="connsiteX0" fmla="*/ 1425369 w 1425369"/>
              <a:gd name="connsiteY0" fmla="*/ 4889883 h 4889883"/>
              <a:gd name="connsiteX1" fmla="*/ 1414080 w 1425369"/>
              <a:gd name="connsiteY1" fmla="*/ 3749707 h 4889883"/>
              <a:gd name="connsiteX2" fmla="*/ 375502 w 1425369"/>
              <a:gd name="connsiteY2" fmla="*/ 2744995 h 4889883"/>
              <a:gd name="connsiteX3" fmla="*/ 48124 w 1425369"/>
              <a:gd name="connsiteY3" fmla="*/ 1164550 h 4889883"/>
              <a:gd name="connsiteX4" fmla="*/ 59413 w 1425369"/>
              <a:gd name="connsiteY4" fmla="*/ 1795 h 4889883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347488 w 1397355"/>
              <a:gd name="connsiteY2" fmla="*/ 2744811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471220"/>
              <a:gd name="connsiteY0" fmla="*/ 4889699 h 4889699"/>
              <a:gd name="connsiteX1" fmla="*/ 1386066 w 1471220"/>
              <a:gd name="connsiteY1" fmla="*/ 3749523 h 4889699"/>
              <a:gd name="connsiteX2" fmla="*/ 279754 w 1471220"/>
              <a:gd name="connsiteY2" fmla="*/ 2722233 h 4889699"/>
              <a:gd name="connsiteX3" fmla="*/ 121710 w 1471220"/>
              <a:gd name="connsiteY3" fmla="*/ 1254678 h 4889699"/>
              <a:gd name="connsiteX4" fmla="*/ 31399 w 1471220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97355 w 1397355"/>
              <a:gd name="connsiteY0" fmla="*/ 4889699 h 4889699"/>
              <a:gd name="connsiteX1" fmla="*/ 1386066 w 1397355"/>
              <a:gd name="connsiteY1" fmla="*/ 3749523 h 4889699"/>
              <a:gd name="connsiteX2" fmla="*/ 279754 w 1397355"/>
              <a:gd name="connsiteY2" fmla="*/ 2722233 h 4889699"/>
              <a:gd name="connsiteX3" fmla="*/ 121710 w 1397355"/>
              <a:gd name="connsiteY3" fmla="*/ 1254678 h 4889699"/>
              <a:gd name="connsiteX4" fmla="*/ 31399 w 1397355"/>
              <a:gd name="connsiteY4" fmla="*/ 1611 h 4889699"/>
              <a:gd name="connsiteX0" fmla="*/ 1389869 w 1389869"/>
              <a:gd name="connsiteY0" fmla="*/ 4889961 h 4889961"/>
              <a:gd name="connsiteX1" fmla="*/ 1378580 w 1389869"/>
              <a:gd name="connsiteY1" fmla="*/ 3749785 h 4889961"/>
              <a:gd name="connsiteX2" fmla="*/ 272268 w 1389869"/>
              <a:gd name="connsiteY2" fmla="*/ 2722495 h 4889961"/>
              <a:gd name="connsiteX3" fmla="*/ 114224 w 1389869"/>
              <a:gd name="connsiteY3" fmla="*/ 1254940 h 4889961"/>
              <a:gd name="connsiteX4" fmla="*/ 23913 w 1389869"/>
              <a:gd name="connsiteY4" fmla="*/ 1873 h 4889961"/>
              <a:gd name="connsiteX0" fmla="*/ 1304076 w 1304076"/>
              <a:gd name="connsiteY0" fmla="*/ 4901222 h 4901222"/>
              <a:gd name="connsiteX1" fmla="*/ 1292787 w 1304076"/>
              <a:gd name="connsiteY1" fmla="*/ 3761046 h 4901222"/>
              <a:gd name="connsiteX2" fmla="*/ 186475 w 1304076"/>
              <a:gd name="connsiteY2" fmla="*/ 2733756 h 4901222"/>
              <a:gd name="connsiteX3" fmla="*/ 28431 w 1304076"/>
              <a:gd name="connsiteY3" fmla="*/ 1266201 h 4901222"/>
              <a:gd name="connsiteX4" fmla="*/ 39720 w 1304076"/>
              <a:gd name="connsiteY4" fmla="*/ 1845 h 4901222"/>
              <a:gd name="connsiteX0" fmla="*/ 1312640 w 1312640"/>
              <a:gd name="connsiteY0" fmla="*/ 4889962 h 4889962"/>
              <a:gd name="connsiteX1" fmla="*/ 1301351 w 1312640"/>
              <a:gd name="connsiteY1" fmla="*/ 3749786 h 4889962"/>
              <a:gd name="connsiteX2" fmla="*/ 195039 w 1312640"/>
              <a:gd name="connsiteY2" fmla="*/ 2722496 h 4889962"/>
              <a:gd name="connsiteX3" fmla="*/ 36995 w 1312640"/>
              <a:gd name="connsiteY3" fmla="*/ 1254941 h 4889962"/>
              <a:gd name="connsiteX4" fmla="*/ 36996 w 1312640"/>
              <a:gd name="connsiteY4" fmla="*/ 1874 h 4889962"/>
              <a:gd name="connsiteX0" fmla="*/ 1278547 w 1278547"/>
              <a:gd name="connsiteY0" fmla="*/ 4888088 h 4888088"/>
              <a:gd name="connsiteX1" fmla="*/ 1267258 w 1278547"/>
              <a:gd name="connsiteY1" fmla="*/ 3747912 h 4888088"/>
              <a:gd name="connsiteX2" fmla="*/ 160946 w 1278547"/>
              <a:gd name="connsiteY2" fmla="*/ 2720622 h 4888088"/>
              <a:gd name="connsiteX3" fmla="*/ 2902 w 1278547"/>
              <a:gd name="connsiteY3" fmla="*/ 1253067 h 4888088"/>
              <a:gd name="connsiteX4" fmla="*/ 2903 w 1278547"/>
              <a:gd name="connsiteY4" fmla="*/ 0 h 4888088"/>
              <a:gd name="connsiteX0" fmla="*/ 1275645 w 1275645"/>
              <a:gd name="connsiteY0" fmla="*/ 4357510 h 4357510"/>
              <a:gd name="connsiteX1" fmla="*/ 1264356 w 1275645"/>
              <a:gd name="connsiteY1" fmla="*/ 3217334 h 4357510"/>
              <a:gd name="connsiteX2" fmla="*/ 158044 w 1275645"/>
              <a:gd name="connsiteY2" fmla="*/ 2190044 h 4357510"/>
              <a:gd name="connsiteX3" fmla="*/ 0 w 1275645"/>
              <a:gd name="connsiteY3" fmla="*/ 722489 h 4357510"/>
              <a:gd name="connsiteX4" fmla="*/ 11290 w 1275645"/>
              <a:gd name="connsiteY4" fmla="*/ 0 h 4357510"/>
              <a:gd name="connsiteX0" fmla="*/ 1278154 w 1278154"/>
              <a:gd name="connsiteY0" fmla="*/ 4357510 h 4357510"/>
              <a:gd name="connsiteX1" fmla="*/ 1266865 w 1278154"/>
              <a:gd name="connsiteY1" fmla="*/ 3217334 h 4357510"/>
              <a:gd name="connsiteX2" fmla="*/ 160553 w 1278154"/>
              <a:gd name="connsiteY2" fmla="*/ 2190044 h 4357510"/>
              <a:gd name="connsiteX3" fmla="*/ 2509 w 1278154"/>
              <a:gd name="connsiteY3" fmla="*/ 722489 h 4357510"/>
              <a:gd name="connsiteX4" fmla="*/ 13799 w 1278154"/>
              <a:gd name="connsiteY4" fmla="*/ 0 h 4357510"/>
              <a:gd name="connsiteX0" fmla="*/ 1278154 w 1278154"/>
              <a:gd name="connsiteY0" fmla="*/ 4176888 h 4176888"/>
              <a:gd name="connsiteX1" fmla="*/ 1266865 w 1278154"/>
              <a:gd name="connsiteY1" fmla="*/ 3036712 h 4176888"/>
              <a:gd name="connsiteX2" fmla="*/ 160553 w 1278154"/>
              <a:gd name="connsiteY2" fmla="*/ 2009422 h 4176888"/>
              <a:gd name="connsiteX3" fmla="*/ 2509 w 1278154"/>
              <a:gd name="connsiteY3" fmla="*/ 541867 h 4176888"/>
              <a:gd name="connsiteX4" fmla="*/ 13799 w 1278154"/>
              <a:gd name="connsiteY4" fmla="*/ 0 h 417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154" h="4176888">
                <a:moveTo>
                  <a:pt x="1278154" y="4176888"/>
                </a:moveTo>
                <a:cubicBezTo>
                  <a:pt x="1275332" y="3826932"/>
                  <a:pt x="1272509" y="3556000"/>
                  <a:pt x="1266865" y="3036712"/>
                </a:cubicBezTo>
                <a:cubicBezTo>
                  <a:pt x="1261221" y="2517424"/>
                  <a:pt x="371279" y="2425230"/>
                  <a:pt x="160553" y="2009422"/>
                </a:cubicBezTo>
                <a:cubicBezTo>
                  <a:pt x="-50173" y="1593614"/>
                  <a:pt x="10034" y="987778"/>
                  <a:pt x="2509" y="541867"/>
                </a:cubicBezTo>
                <a:cubicBezTo>
                  <a:pt x="17562" y="-39511"/>
                  <a:pt x="2510" y="340548"/>
                  <a:pt x="13799" y="0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9DBA669-52AE-E330-4A1E-636637182139}"/>
              </a:ext>
            </a:extLst>
          </p:cNvPr>
          <p:cNvSpPr txBox="1"/>
          <p:nvPr/>
        </p:nvSpPr>
        <p:spPr>
          <a:xfrm>
            <a:off x="7819116" y="1601409"/>
            <a:ext cx="19119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6"/>
                </a:solidFill>
              </a:rPr>
              <a:t>Résilience niveau 3</a:t>
            </a:r>
          </a:p>
          <a:p>
            <a:pPr algn="ctr"/>
            <a:r>
              <a:rPr lang="fr-FR" sz="1600" dirty="0">
                <a:solidFill>
                  <a:schemeClr val="accent6"/>
                </a:solidFill>
              </a:rPr>
              <a:t>Anonyme, décentralisé</a:t>
            </a:r>
          </a:p>
          <a:p>
            <a:pPr algn="ctr"/>
            <a:r>
              <a:rPr lang="fr-FR" sz="1600" b="1" dirty="0">
                <a:solidFill>
                  <a:schemeClr val="accent6"/>
                </a:solidFill>
              </a:rPr>
              <a:t>Incensurable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D0D2269-BEFA-DEE1-BD3C-70BA6D82E420}"/>
              </a:ext>
            </a:extLst>
          </p:cNvPr>
          <p:cNvSpPr txBox="1"/>
          <p:nvPr/>
        </p:nvSpPr>
        <p:spPr>
          <a:xfrm>
            <a:off x="2210614" y="717893"/>
            <a:ext cx="4981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Tant qu'Internet fonctionne. Sinon, passage au </a:t>
            </a:r>
            <a:b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talkie-walkie radio et RDV à heure et point fixé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858F23E-61BB-112F-A379-7A38AAB8A911}"/>
              </a:ext>
            </a:extLst>
          </p:cNvPr>
          <p:cNvSpPr txBox="1"/>
          <p:nvPr/>
        </p:nvSpPr>
        <p:spPr>
          <a:xfrm rot="5400000">
            <a:off x="-12419" y="5896895"/>
            <a:ext cx="22796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SortieDeBanque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SortieElec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V1 2023 </a:t>
            </a:r>
            <a:endParaRPr lang="en-US" sz="11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44FB90C-13B0-F0DD-2376-C383579C6744}"/>
              </a:ext>
            </a:extLst>
          </p:cNvPr>
          <p:cNvSpPr txBox="1"/>
          <p:nvPr/>
        </p:nvSpPr>
        <p:spPr>
          <a:xfrm>
            <a:off x="7801373" y="3344749"/>
            <a:ext cx="19667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75000"/>
                  </a:schemeClr>
                </a:solidFill>
              </a:rPr>
              <a:t>Résilience niveau 2</a:t>
            </a:r>
          </a:p>
          <a:p>
            <a:pPr algn="ctr"/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Très difficile à stopper</a:t>
            </a:r>
            <a:br>
              <a:rPr lang="fr-FR" sz="16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(contenu légal évidemment)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42BEDDD-0134-1F89-B162-EC7384B69AFA}"/>
              </a:ext>
            </a:extLst>
          </p:cNvPr>
          <p:cNvSpPr txBox="1"/>
          <p:nvPr/>
        </p:nvSpPr>
        <p:spPr>
          <a:xfrm>
            <a:off x="7815359" y="5720816"/>
            <a:ext cx="181045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DISQUE-DUR</a:t>
            </a:r>
            <a:b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F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solaire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coupures</a:t>
            </a:r>
            <a:endParaRPr lang="en-US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1EE8DD-079F-8EF3-DF60-DEB0CC3B4AC1}"/>
              </a:ext>
            </a:extLst>
          </p:cNvPr>
          <p:cNvSpPr txBox="1"/>
          <p:nvPr/>
        </p:nvSpPr>
        <p:spPr>
          <a:xfrm>
            <a:off x="1653554" y="1531836"/>
            <a:ext cx="983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IPFS</a:t>
            </a:r>
            <a:endParaRPr lang="en-US" sz="36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95BB1C4-FA57-D91C-F18B-E3BE3AD96D5A}"/>
              </a:ext>
            </a:extLst>
          </p:cNvPr>
          <p:cNvSpPr txBox="1"/>
          <p:nvPr/>
        </p:nvSpPr>
        <p:spPr>
          <a:xfrm>
            <a:off x="1329967" y="2885483"/>
            <a:ext cx="2409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/>
              <a:t>BitTorrent</a:t>
            </a:r>
            <a:endParaRPr lang="en-US" sz="36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FC69AB-A96A-95E6-787F-6D05422F7952}"/>
              </a:ext>
            </a:extLst>
          </p:cNvPr>
          <p:cNvSpPr txBox="1"/>
          <p:nvPr/>
        </p:nvSpPr>
        <p:spPr>
          <a:xfrm>
            <a:off x="1605307" y="3479311"/>
            <a:ext cx="2409656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fr-FR" sz="3600" b="1" dirty="0"/>
              <a:t>LBRY</a:t>
            </a:r>
            <a:endParaRPr lang="en-US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886992-67E6-A593-5F61-6DFA6A2D14B1}"/>
              </a:ext>
            </a:extLst>
          </p:cNvPr>
          <p:cNvSpPr txBox="1"/>
          <p:nvPr/>
        </p:nvSpPr>
        <p:spPr>
          <a:xfrm>
            <a:off x="5172572" y="1539229"/>
            <a:ext cx="2409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PGP / I2P</a:t>
            </a:r>
            <a:endParaRPr lang="en-US" sz="3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9B77BC8-624D-A863-7C09-571557F3C780}"/>
              </a:ext>
            </a:extLst>
          </p:cNvPr>
          <p:cNvSpPr txBox="1"/>
          <p:nvPr/>
        </p:nvSpPr>
        <p:spPr>
          <a:xfrm>
            <a:off x="2303584" y="4780661"/>
            <a:ext cx="2409656" cy="120032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fr-FR" sz="3600" b="1" dirty="0" err="1"/>
              <a:t>Odysee</a:t>
            </a:r>
            <a:br>
              <a:rPr lang="fr-FR" sz="3600" b="1" dirty="0"/>
            </a:br>
            <a:r>
              <a:rPr lang="fr-FR" sz="3600" b="1" dirty="0"/>
              <a:t>Rumble</a:t>
            </a:r>
            <a:endParaRPr lang="en-US" sz="36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4AD0598-FCF0-A5F4-1403-9D62A9915417}"/>
              </a:ext>
            </a:extLst>
          </p:cNvPr>
          <p:cNvSpPr txBox="1"/>
          <p:nvPr/>
        </p:nvSpPr>
        <p:spPr>
          <a:xfrm>
            <a:off x="2878532" y="1539229"/>
            <a:ext cx="1136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/>
              <a:t>Tor</a:t>
            </a:r>
            <a:endParaRPr lang="en-US" sz="3600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15B19BF-6B05-5E00-CCA8-8BDC0CE1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76755F39-F72A-DB16-C2F1-B2ACAE56DB2E}"/>
              </a:ext>
            </a:extLst>
          </p:cNvPr>
          <p:cNvSpPr/>
          <p:nvPr/>
        </p:nvSpPr>
        <p:spPr>
          <a:xfrm>
            <a:off x="6269693" y="4629801"/>
            <a:ext cx="2715416" cy="1208738"/>
          </a:xfrm>
          <a:prstGeom prst="roundRect">
            <a:avLst>
              <a:gd name="adj" fmla="val 1250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A33EE33D-1E80-E1F7-3D5D-A946E5328BA6}"/>
              </a:ext>
            </a:extLst>
          </p:cNvPr>
          <p:cNvSpPr/>
          <p:nvPr/>
        </p:nvSpPr>
        <p:spPr>
          <a:xfrm>
            <a:off x="6245080" y="2220263"/>
            <a:ext cx="2715416" cy="1208738"/>
          </a:xfrm>
          <a:prstGeom prst="roundRect">
            <a:avLst>
              <a:gd name="adj" fmla="val 1250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073C31-FC13-5EC8-AD96-9BAE4721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8</a:t>
            </a:fld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F3E6A29-75ED-B073-0E9D-F6BE51FDD5F5}"/>
              </a:ext>
            </a:extLst>
          </p:cNvPr>
          <p:cNvGrpSpPr/>
          <p:nvPr/>
        </p:nvGrpSpPr>
        <p:grpSpPr>
          <a:xfrm>
            <a:off x="7359610" y="3536829"/>
            <a:ext cx="1941376" cy="1064754"/>
            <a:chOff x="6874506" y="1416851"/>
            <a:chExt cx="2176260" cy="1193577"/>
          </a:xfrm>
        </p:grpSpPr>
        <p:pic>
          <p:nvPicPr>
            <p:cNvPr id="4" name="Picture 10" descr="Cake Wallet - Cypher Market">
              <a:extLst>
                <a:ext uri="{FF2B5EF4-FFF2-40B4-BE49-F238E27FC236}">
                  <a16:creationId xmlns:a16="http://schemas.microsoft.com/office/drawing/2014/main" id="{013518ED-8D07-96BE-58AA-E95C6C3AD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560" y="1416851"/>
              <a:ext cx="775085" cy="775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5AE90CB-B3FE-D101-EE6C-E80617C6FEEF}"/>
                </a:ext>
              </a:extLst>
            </p:cNvPr>
            <p:cNvSpPr txBox="1"/>
            <p:nvPr/>
          </p:nvSpPr>
          <p:spPr>
            <a:xfrm>
              <a:off x="6874506" y="1747895"/>
              <a:ext cx="2176260" cy="8625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/>
                <a:t>App</a:t>
              </a:r>
              <a:br>
                <a:rPr lang="fr-FR" sz="2400" b="1" dirty="0"/>
              </a:br>
              <a:r>
                <a:rPr lang="fr-FR" sz="2400" b="1" dirty="0"/>
                <a:t>Cake Wallet</a:t>
              </a:r>
              <a:endParaRPr lang="en-US" sz="2400" b="1" dirty="0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7F202214-E860-A26B-AB6B-A033A019FDE3}"/>
              </a:ext>
            </a:extLst>
          </p:cNvPr>
          <p:cNvSpPr txBox="1"/>
          <p:nvPr/>
        </p:nvSpPr>
        <p:spPr>
          <a:xfrm>
            <a:off x="239173" y="3132858"/>
            <a:ext cx="14783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Eviter Lightning et préférer Monero pour raison de </a:t>
            </a:r>
            <a:r>
              <a:rPr lang="fr-FR" sz="1100" dirty="0" err="1">
                <a:solidFill>
                  <a:schemeClr val="accent5">
                    <a:lumMod val="75000"/>
                  </a:schemeClr>
                </a:solidFill>
              </a:rPr>
              <a:t>privacy</a:t>
            </a: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 &amp; souveraineté à venir des </a:t>
            </a:r>
            <a:r>
              <a:rPr lang="fr-FR" sz="1100" dirty="0" err="1">
                <a:solidFill>
                  <a:schemeClr val="accent5">
                    <a:lumMod val="75000"/>
                  </a:schemeClr>
                </a:solidFill>
              </a:rPr>
              <a:t>noeuds</a:t>
            </a: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 publics</a:t>
            </a:r>
            <a:br>
              <a:rPr lang="fr-FR" sz="11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1100" dirty="0">
                <a:solidFill>
                  <a:schemeClr val="accent5">
                    <a:lumMod val="75000"/>
                  </a:schemeClr>
                </a:solidFill>
              </a:rPr>
              <a:t>+ loi de Gresham</a:t>
            </a:r>
            <a:endParaRPr lang="en-US" sz="11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ADFD6F3-2F24-F8EE-3C1F-9EB48CE7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5758" y="5522341"/>
            <a:ext cx="850385" cy="8097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91C5A50-56BA-B203-AEB9-87D7430319F4}"/>
              </a:ext>
            </a:extLst>
          </p:cNvPr>
          <p:cNvSpPr txBox="1"/>
          <p:nvPr/>
        </p:nvSpPr>
        <p:spPr>
          <a:xfrm>
            <a:off x="3367395" y="1176931"/>
            <a:ext cx="221044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Terminal de paiement  (POS)</a:t>
            </a:r>
          </a:p>
          <a:p>
            <a:pPr marL="0" indent="0" algn="ctr">
              <a:buNone/>
            </a:pPr>
            <a:r>
              <a:rPr lang="fr-FR" dirty="0"/>
              <a:t>du </a:t>
            </a:r>
            <a:r>
              <a:rPr lang="fr-FR" dirty="0" err="1"/>
              <a:t>prop</a:t>
            </a:r>
            <a:r>
              <a:rPr lang="fr-FR" dirty="0"/>
              <a:t>. et des salariés + relevés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5A12C9D-DEE8-27B8-AD4E-82DC324538D7}"/>
              </a:ext>
            </a:extLst>
          </p:cNvPr>
          <p:cNvSpPr txBox="1"/>
          <p:nvPr/>
        </p:nvSpPr>
        <p:spPr>
          <a:xfrm>
            <a:off x="6359199" y="1144433"/>
            <a:ext cx="25364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Portefeuilles  = "compte bancaire"</a:t>
            </a:r>
          </a:p>
          <a:p>
            <a:pPr marL="0" indent="0" algn="ctr">
              <a:buNone/>
            </a:pPr>
            <a:r>
              <a:rPr lang="fr-FR" sz="2000" dirty="0"/>
              <a:t>du propriétaire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CEF2918-A179-F5D6-FBF7-08A3243C3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52" y="2382392"/>
            <a:ext cx="922480" cy="92248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D2E51E4-3A7A-5F64-6E6C-429B8F72C900}"/>
              </a:ext>
            </a:extLst>
          </p:cNvPr>
          <p:cNvGrpSpPr/>
          <p:nvPr/>
        </p:nvGrpSpPr>
        <p:grpSpPr>
          <a:xfrm>
            <a:off x="1287000" y="4671652"/>
            <a:ext cx="1051740" cy="1051739"/>
            <a:chOff x="7750744" y="1393962"/>
            <a:chExt cx="1090015" cy="1090015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37EDEF9-ABF4-56E6-2EA0-232EF8269C77}"/>
                </a:ext>
              </a:extLst>
            </p:cNvPr>
            <p:cNvSpPr/>
            <p:nvPr/>
          </p:nvSpPr>
          <p:spPr>
            <a:xfrm>
              <a:off x="7832142" y="1469449"/>
              <a:ext cx="929791" cy="936433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EFE7E2BB-F43D-2225-D20E-BF0D4EF59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744" y="139396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AD8A6DB0-F033-7509-F191-09B50846C1C9}"/>
              </a:ext>
            </a:extLst>
          </p:cNvPr>
          <p:cNvSpPr txBox="1"/>
          <p:nvPr/>
        </p:nvSpPr>
        <p:spPr>
          <a:xfrm>
            <a:off x="3197263" y="6314797"/>
            <a:ext cx="2550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Démo</a:t>
            </a:r>
            <a:r>
              <a:rPr lang="en-US" sz="1400" dirty="0"/>
              <a:t> : </a:t>
            </a:r>
            <a:r>
              <a:rPr lang="en-US" sz="1400" dirty="0">
                <a:hlinkClick r:id="rId9"/>
              </a:rPr>
              <a:t>bitrequest.io/brewery/</a:t>
            </a:r>
            <a:endParaRPr lang="en-US" sz="1400" dirty="0"/>
          </a:p>
        </p:txBody>
      </p:sp>
      <p:sp>
        <p:nvSpPr>
          <p:cNvPr id="41" name="Flèche : bas 40">
            <a:extLst>
              <a:ext uri="{FF2B5EF4-FFF2-40B4-BE49-F238E27FC236}">
                <a16:creationId xmlns:a16="http://schemas.microsoft.com/office/drawing/2014/main" id="{91188DC6-A12D-CE25-439E-76BF7A69AE1B}"/>
              </a:ext>
            </a:extLst>
          </p:cNvPr>
          <p:cNvSpPr/>
          <p:nvPr/>
        </p:nvSpPr>
        <p:spPr>
          <a:xfrm>
            <a:off x="1652567" y="3493595"/>
            <a:ext cx="363812" cy="984246"/>
          </a:xfrm>
          <a:prstGeom prst="downArrow">
            <a:avLst>
              <a:gd name="adj1" fmla="val 50000"/>
              <a:gd name="adj2" fmla="val 10585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5672F189-D7F4-DE86-9160-78F80F187EC4}"/>
              </a:ext>
            </a:extLst>
          </p:cNvPr>
          <p:cNvGrpSpPr/>
          <p:nvPr/>
        </p:nvGrpSpPr>
        <p:grpSpPr>
          <a:xfrm>
            <a:off x="3221918" y="2511719"/>
            <a:ext cx="2442248" cy="2925783"/>
            <a:chOff x="2929522" y="3922950"/>
            <a:chExt cx="2566549" cy="2866085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F00B35EA-44E6-214C-9683-7EC9F1044209}"/>
                </a:ext>
              </a:extLst>
            </p:cNvPr>
            <p:cNvSpPr/>
            <p:nvPr/>
          </p:nvSpPr>
          <p:spPr>
            <a:xfrm>
              <a:off x="2929522" y="3922950"/>
              <a:ext cx="2566549" cy="2866085"/>
            </a:xfrm>
            <a:prstGeom prst="roundRect">
              <a:avLst>
                <a:gd name="adj" fmla="val 12507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itre 1">
              <a:extLst>
                <a:ext uri="{FF2B5EF4-FFF2-40B4-BE49-F238E27FC236}">
                  <a16:creationId xmlns:a16="http://schemas.microsoft.com/office/drawing/2014/main" id="{078675E0-404A-415B-230E-E4FA7685CC9C}"/>
                </a:ext>
              </a:extLst>
            </p:cNvPr>
            <p:cNvSpPr txBox="1">
              <a:spLocks/>
            </p:cNvSpPr>
            <p:nvPr/>
          </p:nvSpPr>
          <p:spPr>
            <a:xfrm>
              <a:off x="2965851" y="4254769"/>
              <a:ext cx="2466976" cy="6127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3600" b="1" dirty="0" err="1">
                  <a:solidFill>
                    <a:schemeClr val="bg2">
                      <a:lumMod val="50000"/>
                    </a:schemeClr>
                  </a:solidFill>
                </a:rPr>
                <a:t>bitrequest</a:t>
              </a:r>
              <a:endParaRPr lang="en-US" sz="3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01F77CD-2B48-B848-E180-86EDA98EF4D4}"/>
                </a:ext>
              </a:extLst>
            </p:cNvPr>
            <p:cNvSpPr txBox="1"/>
            <p:nvPr/>
          </p:nvSpPr>
          <p:spPr>
            <a:xfrm>
              <a:off x="3077905" y="4705759"/>
              <a:ext cx="230412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>
                  <a:solidFill>
                    <a:srgbClr val="DA9100"/>
                  </a:solidFill>
                </a:rPr>
                <a:t>Accept</a:t>
              </a:r>
              <a:r>
                <a:rPr lang="fr-FR" sz="1600" dirty="0">
                  <a:solidFill>
                    <a:srgbClr val="DA9100"/>
                  </a:solidFill>
                </a:rPr>
                <a:t> crypto </a:t>
              </a:r>
              <a:r>
                <a:rPr lang="fr-FR" sz="1600" dirty="0" err="1">
                  <a:solidFill>
                    <a:srgbClr val="DA9100"/>
                  </a:solidFill>
                </a:rPr>
                <a:t>anywhere</a:t>
              </a:r>
              <a:endParaRPr lang="en-US" sz="1600" dirty="0">
                <a:solidFill>
                  <a:srgbClr val="DA9100"/>
                </a:solidFill>
              </a:endParaRPr>
            </a:p>
          </p:txBody>
        </p:sp>
      </p:grpSp>
      <p:pic>
        <p:nvPicPr>
          <p:cNvPr id="50" name="Image 49">
            <a:extLst>
              <a:ext uri="{FF2B5EF4-FFF2-40B4-BE49-F238E27FC236}">
                <a16:creationId xmlns:a16="http://schemas.microsoft.com/office/drawing/2014/main" id="{986643E6-6492-5F0D-7DC9-068E535B74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354" y="5522342"/>
            <a:ext cx="792621" cy="780050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2FC077-C96A-8B6C-635C-8BA268B1346D}"/>
              </a:ext>
            </a:extLst>
          </p:cNvPr>
          <p:cNvGrpSpPr/>
          <p:nvPr/>
        </p:nvGrpSpPr>
        <p:grpSpPr>
          <a:xfrm>
            <a:off x="6589991" y="4733316"/>
            <a:ext cx="1051740" cy="1051739"/>
            <a:chOff x="7750744" y="1393962"/>
            <a:chExt cx="1090015" cy="1090015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0BF3507-1B9B-4ECD-009A-F11461601433}"/>
                </a:ext>
              </a:extLst>
            </p:cNvPr>
            <p:cNvSpPr/>
            <p:nvPr/>
          </p:nvSpPr>
          <p:spPr>
            <a:xfrm>
              <a:off x="7832142" y="1469449"/>
              <a:ext cx="929791" cy="936433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23249216-E2B6-A989-872A-3C3911488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744" y="139396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136B18B7-501A-A13D-563B-5AE95B5D3B79}"/>
              </a:ext>
            </a:extLst>
          </p:cNvPr>
          <p:cNvSpPr txBox="1"/>
          <p:nvPr/>
        </p:nvSpPr>
        <p:spPr>
          <a:xfrm>
            <a:off x="844755" y="1354978"/>
            <a:ext cx="198257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Client</a:t>
            </a:r>
          </a:p>
          <a:p>
            <a:pPr marL="0" indent="0" algn="ctr">
              <a:buNone/>
            </a:pPr>
            <a:r>
              <a:rPr lang="fr-FR" dirty="0"/>
              <a:t>peu importe l'app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CBF8FA8-7473-BF9A-4FAB-2B9228975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08" y="2368824"/>
            <a:ext cx="922480" cy="922480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1E2A8326-9D6E-1634-1A58-939FF23D5A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415" y="3657754"/>
            <a:ext cx="1309088" cy="1442467"/>
          </a:xfrm>
          <a:prstGeom prst="rect">
            <a:avLst/>
          </a:prstGeom>
        </p:spPr>
      </p:pic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BAA4B5CB-4366-9ABE-4025-0D59EDC15D79}"/>
              </a:ext>
            </a:extLst>
          </p:cNvPr>
          <p:cNvSpPr/>
          <p:nvPr/>
        </p:nvSpPr>
        <p:spPr>
          <a:xfrm rot="16200000">
            <a:off x="4261259" y="1072111"/>
            <a:ext cx="272884" cy="3367099"/>
          </a:xfrm>
          <a:prstGeom prst="downArrow">
            <a:avLst>
              <a:gd name="adj1" fmla="val 50000"/>
              <a:gd name="adj2" fmla="val 84905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lèche : bas 58">
            <a:extLst>
              <a:ext uri="{FF2B5EF4-FFF2-40B4-BE49-F238E27FC236}">
                <a16:creationId xmlns:a16="http://schemas.microsoft.com/office/drawing/2014/main" id="{604B0941-BBA8-0C35-859A-61E4C7B355FF}"/>
              </a:ext>
            </a:extLst>
          </p:cNvPr>
          <p:cNvSpPr/>
          <p:nvPr/>
        </p:nvSpPr>
        <p:spPr>
          <a:xfrm rot="16200000">
            <a:off x="4232440" y="3452283"/>
            <a:ext cx="449283" cy="3485861"/>
          </a:xfrm>
          <a:prstGeom prst="downArrow">
            <a:avLst>
              <a:gd name="adj1" fmla="val 50000"/>
              <a:gd name="adj2" fmla="val 65859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èche : bas 64">
            <a:extLst>
              <a:ext uri="{FF2B5EF4-FFF2-40B4-BE49-F238E27FC236}">
                <a16:creationId xmlns:a16="http://schemas.microsoft.com/office/drawing/2014/main" id="{01B1AABA-7695-DD6B-E280-E0B1AB8DD744}"/>
              </a:ext>
            </a:extLst>
          </p:cNvPr>
          <p:cNvSpPr/>
          <p:nvPr/>
        </p:nvSpPr>
        <p:spPr>
          <a:xfrm rot="10800000">
            <a:off x="6792370" y="3537603"/>
            <a:ext cx="363812" cy="984246"/>
          </a:xfrm>
          <a:prstGeom prst="downArrow">
            <a:avLst>
              <a:gd name="adj1" fmla="val 50000"/>
              <a:gd name="adj2" fmla="val 10585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8D941E6-E155-3B92-9EBD-D715C7512BAC}"/>
              </a:ext>
            </a:extLst>
          </p:cNvPr>
          <p:cNvSpPr txBox="1"/>
          <p:nvPr/>
        </p:nvSpPr>
        <p:spPr>
          <a:xfrm>
            <a:off x="7709102" y="2490065"/>
            <a:ext cx="109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Epargne Pro</a:t>
            </a:r>
            <a:endParaRPr lang="en-US" b="1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6643BF53-1FAE-95D4-977C-B0B7C437DFAC}"/>
              </a:ext>
            </a:extLst>
          </p:cNvPr>
          <p:cNvSpPr txBox="1"/>
          <p:nvPr/>
        </p:nvSpPr>
        <p:spPr>
          <a:xfrm>
            <a:off x="5867594" y="3883328"/>
            <a:ext cx="1005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5">
                    <a:lumMod val="75000"/>
                  </a:schemeClr>
                </a:solidFill>
              </a:rPr>
              <a:t>Conversion en 3 clics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6FE9CCC-9A7A-4A16-B851-EC4C25E6C650}"/>
              </a:ext>
            </a:extLst>
          </p:cNvPr>
          <p:cNvSpPr txBox="1"/>
          <p:nvPr/>
        </p:nvSpPr>
        <p:spPr>
          <a:xfrm>
            <a:off x="7680784" y="4802346"/>
            <a:ext cx="125139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"Cash" intraçable</a:t>
            </a:r>
          </a:p>
          <a:p>
            <a:pPr algn="ctr"/>
            <a:r>
              <a:rPr lang="fr-FR" sz="1400" dirty="0"/>
              <a:t>et 0,01€ frais</a:t>
            </a:r>
            <a:endParaRPr lang="en-US" sz="1400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5D72F21-E53A-4D07-B803-EAF6C3F1F00A}"/>
              </a:ext>
            </a:extLst>
          </p:cNvPr>
          <p:cNvSpPr txBox="1"/>
          <p:nvPr/>
        </p:nvSpPr>
        <p:spPr>
          <a:xfrm>
            <a:off x="3291164" y="6496803"/>
            <a:ext cx="2268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9"/>
              </a:rPr>
              <a:t>bitrequest.io</a:t>
            </a:r>
            <a:r>
              <a:rPr lang="en-US" sz="1400" dirty="0"/>
              <a:t>  </a:t>
            </a:r>
            <a:r>
              <a:rPr lang="en-US" sz="1200" dirty="0"/>
              <a:t>PC/tab/</a:t>
            </a:r>
            <a:r>
              <a:rPr lang="en-US" sz="1200" dirty="0" err="1"/>
              <a:t>tél</a:t>
            </a:r>
            <a:endParaRPr lang="en-US" sz="1200" dirty="0"/>
          </a:p>
        </p:txBody>
      </p:sp>
      <p:sp>
        <p:nvSpPr>
          <p:cNvPr id="74" name="Flèche : bas 73">
            <a:extLst>
              <a:ext uri="{FF2B5EF4-FFF2-40B4-BE49-F238E27FC236}">
                <a16:creationId xmlns:a16="http://schemas.microsoft.com/office/drawing/2014/main" id="{AED2B27A-37FF-1EC1-6093-D713F3CBB5DE}"/>
              </a:ext>
            </a:extLst>
          </p:cNvPr>
          <p:cNvSpPr/>
          <p:nvPr/>
        </p:nvSpPr>
        <p:spPr>
          <a:xfrm rot="16200000">
            <a:off x="9165355" y="2454893"/>
            <a:ext cx="495349" cy="663161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F8AD36C9-961C-7AFD-8035-B0FA8F0C7B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104" y="1918906"/>
            <a:ext cx="1002665" cy="432969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346072D3-ECC7-FB17-6071-77004E0FD5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96" y="1924766"/>
            <a:ext cx="572555" cy="586520"/>
          </a:xfrm>
          <a:prstGeom prst="rect">
            <a:avLst/>
          </a:prstGeom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93B98BCC-9112-EB2D-4135-AA4B0A053E00}"/>
              </a:ext>
            </a:extLst>
          </p:cNvPr>
          <p:cNvSpPr txBox="1"/>
          <p:nvPr/>
        </p:nvSpPr>
        <p:spPr>
          <a:xfrm>
            <a:off x="10321993" y="2222281"/>
            <a:ext cx="175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App ou site Bitrefill.com</a:t>
            </a:r>
            <a:endParaRPr lang="en-US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FB2C78A-A012-5B4D-BD7E-00D22D443155}"/>
              </a:ext>
            </a:extLst>
          </p:cNvPr>
          <p:cNvSpPr txBox="1"/>
          <p:nvPr/>
        </p:nvSpPr>
        <p:spPr>
          <a:xfrm>
            <a:off x="9300986" y="1385280"/>
            <a:ext cx="2536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Dépenser </a:t>
            </a:r>
            <a:r>
              <a:rPr lang="fr-FR" sz="2000" dirty="0"/>
              <a:t>en pro</a:t>
            </a:r>
          </a:p>
        </p:txBody>
      </p:sp>
      <p:sp>
        <p:nvSpPr>
          <p:cNvPr id="79" name="Flèche : bas 78">
            <a:extLst>
              <a:ext uri="{FF2B5EF4-FFF2-40B4-BE49-F238E27FC236}">
                <a16:creationId xmlns:a16="http://schemas.microsoft.com/office/drawing/2014/main" id="{D100B56D-ED94-24B3-DD52-26C57B240ABD}"/>
              </a:ext>
            </a:extLst>
          </p:cNvPr>
          <p:cNvSpPr/>
          <p:nvPr/>
        </p:nvSpPr>
        <p:spPr>
          <a:xfrm rot="16200000">
            <a:off x="9188453" y="4825173"/>
            <a:ext cx="495349" cy="663161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33CB1C25-59F2-C11C-3AC7-6518A1BD2E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68" y="5210406"/>
            <a:ext cx="1251394" cy="530148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08279C89-B208-4394-69E1-DCF6B1CA8D15}"/>
              </a:ext>
            </a:extLst>
          </p:cNvPr>
          <p:cNvSpPr txBox="1"/>
          <p:nvPr/>
        </p:nvSpPr>
        <p:spPr>
          <a:xfrm>
            <a:off x="9534393" y="5747514"/>
            <a:ext cx="2268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Site </a:t>
            </a:r>
            <a:r>
              <a:rPr lang="fr-FR" sz="1400" dirty="0">
                <a:hlinkClick r:id="rId16"/>
              </a:rPr>
              <a:t>Yo-crypto.com</a:t>
            </a:r>
            <a:endParaRPr lang="fr-FR" sz="1400" dirty="0"/>
          </a:p>
          <a:p>
            <a:pPr algn="ctr"/>
            <a:r>
              <a:rPr lang="fr-FR" sz="1400" dirty="0"/>
              <a:t>= tout le high-tech</a:t>
            </a:r>
          </a:p>
          <a:p>
            <a:pPr algn="ctr"/>
            <a:r>
              <a:rPr lang="fr-FR" sz="1400" dirty="0"/>
              <a:t>et  </a:t>
            </a:r>
            <a:r>
              <a:rPr lang="fr-FR" sz="1400" dirty="0">
                <a:hlinkClick r:id="rId17"/>
              </a:rPr>
              <a:t>Monezon.com</a:t>
            </a:r>
            <a:endParaRPr lang="fr-FR" sz="1400" dirty="0"/>
          </a:p>
          <a:p>
            <a:pPr algn="ctr"/>
            <a:r>
              <a:rPr lang="fr-FR" sz="1400" dirty="0"/>
              <a:t>= Amazon payé en Monero</a:t>
            </a:r>
            <a:endParaRPr lang="en-US" sz="140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DB846FB-686E-9F7D-9061-9BB3A150586F}"/>
              </a:ext>
            </a:extLst>
          </p:cNvPr>
          <p:cNvSpPr txBox="1"/>
          <p:nvPr/>
        </p:nvSpPr>
        <p:spPr>
          <a:xfrm>
            <a:off x="1141497" y="6246929"/>
            <a:ext cx="1982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V2 – 25/05/2024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B40003B5-A8FB-A412-805B-B4DF5D4F107A}"/>
              </a:ext>
            </a:extLst>
          </p:cNvPr>
          <p:cNvSpPr txBox="1"/>
          <p:nvPr/>
        </p:nvSpPr>
        <p:spPr>
          <a:xfrm>
            <a:off x="10219362" y="3206563"/>
            <a:ext cx="17510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Ou revendre en € avec </a:t>
            </a:r>
            <a:r>
              <a:rPr lang="fr-FR" b="1" dirty="0" err="1"/>
              <a:t>Relai.app</a:t>
            </a:r>
            <a:endParaRPr lang="en-US" sz="1600" b="1" dirty="0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71170EF9-995D-F19C-1C5A-0C1A7EB2CA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01" y="3230793"/>
            <a:ext cx="584430" cy="584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B60D4A89-4B01-8881-247C-4A06AA5D433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6868" y="4596168"/>
            <a:ext cx="1028016" cy="53558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D42AFEBE-0D3F-7ADF-A38A-A7F22961E6DD}"/>
              </a:ext>
            </a:extLst>
          </p:cNvPr>
          <p:cNvSpPr txBox="1"/>
          <p:nvPr/>
        </p:nvSpPr>
        <p:spPr>
          <a:xfrm>
            <a:off x="11094884" y="4579920"/>
            <a:ext cx="4727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?</a:t>
            </a:r>
            <a:endParaRPr lang="en-US" sz="3200" b="1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EE570BD-F055-6D75-5EED-101CFA77EA39}"/>
              </a:ext>
            </a:extLst>
          </p:cNvPr>
          <p:cNvSpPr txBox="1"/>
          <p:nvPr/>
        </p:nvSpPr>
        <p:spPr>
          <a:xfrm>
            <a:off x="9876686" y="4246167"/>
            <a:ext cx="234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Revendre en € 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463B99-62B8-A465-5B32-8356439D8236}"/>
              </a:ext>
            </a:extLst>
          </p:cNvPr>
          <p:cNvSpPr txBox="1"/>
          <p:nvPr/>
        </p:nvSpPr>
        <p:spPr>
          <a:xfrm>
            <a:off x="9739013" y="2542917"/>
            <a:ext cx="2215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Ou refacturer BTC vers € avec </a:t>
            </a:r>
            <a:r>
              <a:rPr lang="fr-FR" b="1" dirty="0"/>
              <a:t>Bity.com</a:t>
            </a:r>
            <a:endParaRPr lang="en-US" sz="1600" b="1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15C56D0-D8BD-DCAC-A4E1-CA258686CAA8}"/>
              </a:ext>
            </a:extLst>
          </p:cNvPr>
          <p:cNvSpPr txBox="1">
            <a:spLocks/>
          </p:cNvSpPr>
          <p:nvPr/>
        </p:nvSpPr>
        <p:spPr>
          <a:xfrm>
            <a:off x="802662" y="62241"/>
            <a:ext cx="10515600" cy="1041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Commerçants – logiciel caisse souverain</a:t>
            </a:r>
            <a:br>
              <a:rPr lang="fr-FR" sz="3200" dirty="0"/>
            </a:br>
            <a:r>
              <a:rPr lang="fr-FR" sz="2000" dirty="0"/>
              <a:t>Code 100% libre et ouvert !  Incensurable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849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 : coins arrondis 110">
            <a:extLst>
              <a:ext uri="{FF2B5EF4-FFF2-40B4-BE49-F238E27FC236}">
                <a16:creationId xmlns:a16="http://schemas.microsoft.com/office/drawing/2014/main" id="{696DFB57-8BAC-3151-05BA-8AEDDF97DF36}"/>
              </a:ext>
            </a:extLst>
          </p:cNvPr>
          <p:cNvSpPr/>
          <p:nvPr/>
        </p:nvSpPr>
        <p:spPr>
          <a:xfrm>
            <a:off x="4456267" y="1509771"/>
            <a:ext cx="5848485" cy="4552272"/>
          </a:xfrm>
          <a:prstGeom prst="roundRect">
            <a:avLst>
              <a:gd name="adj" fmla="val 6567"/>
            </a:avLst>
          </a:prstGeom>
          <a:solidFill>
            <a:schemeClr val="bg1"/>
          </a:solidFill>
          <a:ln w="3175">
            <a:solidFill>
              <a:srgbClr val="94A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64D2C9E1-0DEC-D508-BE85-B2F4DF6591BC}"/>
              </a:ext>
            </a:extLst>
          </p:cNvPr>
          <p:cNvSpPr/>
          <p:nvPr/>
        </p:nvSpPr>
        <p:spPr>
          <a:xfrm>
            <a:off x="1033927" y="2347308"/>
            <a:ext cx="3064186" cy="3714735"/>
          </a:xfrm>
          <a:prstGeom prst="roundRect">
            <a:avLst>
              <a:gd name="adj" fmla="val 8172"/>
            </a:avLst>
          </a:prstGeom>
          <a:solidFill>
            <a:schemeClr val="bg1"/>
          </a:solidFill>
          <a:ln w="3175">
            <a:solidFill>
              <a:srgbClr val="94A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Icône De Sécurité Logo Sécurisé Symbole De Sécurité. Coffre-fort Avec  Verrouillage De Code Isolé, Conception Minimale. Illustration. Clip Art  Libres De Droits, Svg, Vecteurs Et Illustration. Image 54419956">
            <a:extLst>
              <a:ext uri="{FF2B5EF4-FFF2-40B4-BE49-F238E27FC236}">
                <a16:creationId xmlns:a16="http://schemas.microsoft.com/office/drawing/2014/main" id="{D7BDD6F4-A678-FDBE-E21F-29427740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36" y="3158312"/>
            <a:ext cx="669739" cy="62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00E9B3-AB99-9D44-B482-14825CF7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42032-26C2-4DC2-87E1-07B729082538}" type="slidenum">
              <a:rPr lang="en-US" smtClean="0"/>
              <a:t>9</a:t>
            </a:fld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F3E6A29-75ED-B073-0E9D-F6BE51FDD5F5}"/>
              </a:ext>
            </a:extLst>
          </p:cNvPr>
          <p:cNvGrpSpPr/>
          <p:nvPr/>
        </p:nvGrpSpPr>
        <p:grpSpPr>
          <a:xfrm>
            <a:off x="7669411" y="2388501"/>
            <a:ext cx="2658267" cy="503045"/>
            <a:chOff x="7693935" y="1455005"/>
            <a:chExt cx="2979889" cy="563908"/>
          </a:xfrm>
        </p:grpSpPr>
        <p:pic>
          <p:nvPicPr>
            <p:cNvPr id="4" name="Picture 10" descr="Cake Wallet - Cypher Market">
              <a:extLst>
                <a:ext uri="{FF2B5EF4-FFF2-40B4-BE49-F238E27FC236}">
                  <a16:creationId xmlns:a16="http://schemas.microsoft.com/office/drawing/2014/main" id="{013518ED-8D07-96BE-58AA-E95C6C3AD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935" y="1464370"/>
              <a:ext cx="554543" cy="55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5AE90CB-B3FE-D101-EE6C-E80617C6FEEF}"/>
                </a:ext>
              </a:extLst>
            </p:cNvPr>
            <p:cNvSpPr txBox="1"/>
            <p:nvPr/>
          </p:nvSpPr>
          <p:spPr>
            <a:xfrm>
              <a:off x="7933335" y="1455005"/>
              <a:ext cx="2740489" cy="4830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200" b="1" dirty="0">
                  <a:hlinkClick r:id="rId4"/>
                </a:rPr>
                <a:t>CakeWallet.com</a:t>
              </a:r>
              <a:endParaRPr lang="en-US" sz="2200" b="1" dirty="0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D91C5A50-56BA-B203-AEB9-87D7430319F4}"/>
              </a:ext>
            </a:extLst>
          </p:cNvPr>
          <p:cNvSpPr txBox="1"/>
          <p:nvPr/>
        </p:nvSpPr>
        <p:spPr>
          <a:xfrm>
            <a:off x="4536603" y="1685452"/>
            <a:ext cx="30878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Terminal de paiement (POS)</a:t>
            </a:r>
            <a:b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(facultatif)</a:t>
            </a:r>
            <a:endParaRPr lang="fr-FR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5A12C9D-DEE8-27B8-AD4E-82DC324538D7}"/>
              </a:ext>
            </a:extLst>
          </p:cNvPr>
          <p:cNvSpPr txBox="1"/>
          <p:nvPr/>
        </p:nvSpPr>
        <p:spPr>
          <a:xfrm>
            <a:off x="7648484" y="1562779"/>
            <a:ext cx="267081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900" b="1" dirty="0"/>
              <a:t>Portefeuilles crypto  </a:t>
            </a:r>
            <a:br>
              <a:rPr lang="fr-FR" sz="1900" b="1" dirty="0"/>
            </a:br>
            <a:r>
              <a:rPr lang="fr-FR" sz="1900" dirty="0"/>
              <a:t>= "compte bancaire pro"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CEF2918-A179-F5D6-FBF7-08A3243C3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32" y="3172395"/>
            <a:ext cx="623747" cy="623747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D2E51E4-3A7A-5F64-6E6C-429B8F72C900}"/>
              </a:ext>
            </a:extLst>
          </p:cNvPr>
          <p:cNvGrpSpPr/>
          <p:nvPr/>
        </p:nvGrpSpPr>
        <p:grpSpPr>
          <a:xfrm>
            <a:off x="2706931" y="4119895"/>
            <a:ext cx="711148" cy="711147"/>
            <a:chOff x="7750744" y="1393962"/>
            <a:chExt cx="1090015" cy="1090015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37EDEF9-ABF4-56E6-2EA0-232EF8269C77}"/>
                </a:ext>
              </a:extLst>
            </p:cNvPr>
            <p:cNvSpPr/>
            <p:nvPr/>
          </p:nvSpPr>
          <p:spPr>
            <a:xfrm>
              <a:off x="7832142" y="1469449"/>
              <a:ext cx="929791" cy="936433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EFE7E2BB-F43D-2225-D20E-BF0D4EF59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744" y="1393962"/>
              <a:ext cx="1090015" cy="10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AD8A6DB0-F033-7509-F191-09B50846C1C9}"/>
              </a:ext>
            </a:extLst>
          </p:cNvPr>
          <p:cNvSpPr txBox="1"/>
          <p:nvPr/>
        </p:nvSpPr>
        <p:spPr>
          <a:xfrm>
            <a:off x="4781029" y="6093084"/>
            <a:ext cx="28482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Démo</a:t>
            </a:r>
            <a:r>
              <a:rPr lang="en-US" sz="1600" dirty="0"/>
              <a:t> : </a:t>
            </a:r>
            <a:r>
              <a:rPr lang="en-US" sz="1600" dirty="0">
                <a:hlinkClick r:id="rId9"/>
              </a:rPr>
              <a:t>bitrequest.io/brewery/</a:t>
            </a:r>
            <a:br>
              <a:rPr lang="en-US" sz="1600" dirty="0"/>
            </a:br>
            <a:r>
              <a:rPr lang="en-US" sz="1400" dirty="0"/>
              <a:t>code open source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36B18B7-501A-A13D-563B-5AE95B5D3B79}"/>
              </a:ext>
            </a:extLst>
          </p:cNvPr>
          <p:cNvSpPr txBox="1"/>
          <p:nvPr/>
        </p:nvSpPr>
        <p:spPr>
          <a:xfrm>
            <a:off x="1437964" y="1622415"/>
            <a:ext cx="236112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000" b="1" dirty="0"/>
              <a:t>Client(e)</a:t>
            </a:r>
          </a:p>
          <a:p>
            <a:pPr marL="0" indent="0" algn="ctr">
              <a:buNone/>
            </a:pPr>
            <a:r>
              <a:rPr lang="fr-FR" dirty="0"/>
              <a:t>Quelque soit son app</a:t>
            </a: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5569F2AC-3972-6820-3026-CC986E5C22B7}"/>
              </a:ext>
            </a:extLst>
          </p:cNvPr>
          <p:cNvGrpSpPr/>
          <p:nvPr/>
        </p:nvGrpSpPr>
        <p:grpSpPr>
          <a:xfrm>
            <a:off x="8132203" y="3035782"/>
            <a:ext cx="1637153" cy="1248120"/>
            <a:chOff x="7174380" y="2806074"/>
            <a:chExt cx="1637153" cy="1248120"/>
          </a:xfrm>
        </p:grpSpPr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A33EE33D-1E80-E1F7-3D5D-A946E5328BA6}"/>
                </a:ext>
              </a:extLst>
            </p:cNvPr>
            <p:cNvSpPr/>
            <p:nvPr/>
          </p:nvSpPr>
          <p:spPr>
            <a:xfrm>
              <a:off x="7174380" y="2813128"/>
              <a:ext cx="1637153" cy="1241066"/>
            </a:xfrm>
            <a:prstGeom prst="roundRect">
              <a:avLst>
                <a:gd name="adj" fmla="val 12507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A8D941E6-E155-3B92-9EBD-D715C7512BAC}"/>
                </a:ext>
              </a:extLst>
            </p:cNvPr>
            <p:cNvSpPr txBox="1"/>
            <p:nvPr/>
          </p:nvSpPr>
          <p:spPr>
            <a:xfrm>
              <a:off x="7269897" y="2806074"/>
              <a:ext cx="14753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/>
                <a:t>Epargne Pro</a:t>
              </a:r>
              <a:endParaRPr lang="en-US" b="1" dirty="0"/>
            </a:p>
          </p:txBody>
        </p:sp>
      </p:grpSp>
      <p:pic>
        <p:nvPicPr>
          <p:cNvPr id="98" name="Picture 4" descr="Icône De Sécurité Logo Sécurisé Symbole De Sécurité. Coffre-fort Avec  Verrouillage De Code Isolé, Conception Minimale. Illustration. Clip Art  Libres De Droits, Svg, Vecteurs Et Illustration. Image 54419956">
            <a:extLst>
              <a:ext uri="{FF2B5EF4-FFF2-40B4-BE49-F238E27FC236}">
                <a16:creationId xmlns:a16="http://schemas.microsoft.com/office/drawing/2014/main" id="{3CBDE9BC-C1BF-0D72-B02A-EA954B561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908" y="3438616"/>
            <a:ext cx="614059" cy="57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ADADA48F-2E8C-9F6A-B324-27979BB28BA0}"/>
              </a:ext>
            </a:extLst>
          </p:cNvPr>
          <p:cNvGrpSpPr/>
          <p:nvPr/>
        </p:nvGrpSpPr>
        <p:grpSpPr>
          <a:xfrm>
            <a:off x="9835612" y="4121490"/>
            <a:ext cx="1640468" cy="463930"/>
            <a:chOff x="8661385" y="3859307"/>
            <a:chExt cx="1640468" cy="46393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729DBE3-E919-45F0-CA61-A4031CF41EB5}"/>
                </a:ext>
              </a:extLst>
            </p:cNvPr>
            <p:cNvSpPr/>
            <p:nvPr/>
          </p:nvSpPr>
          <p:spPr>
            <a:xfrm>
              <a:off x="8723871" y="3861572"/>
              <a:ext cx="1456271" cy="46166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6643BF53-1FAE-95D4-977C-B0B7C437DFAC}"/>
                </a:ext>
              </a:extLst>
            </p:cNvPr>
            <p:cNvSpPr txBox="1"/>
            <p:nvPr/>
          </p:nvSpPr>
          <p:spPr>
            <a:xfrm>
              <a:off x="8661385" y="3859307"/>
              <a:ext cx="1640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6">
                      <a:lumMod val="75000"/>
                    </a:schemeClr>
                  </a:solidFill>
                </a:rPr>
                <a:t>Conversion en 3 clics</a:t>
              </a:r>
              <a:br>
                <a:rPr lang="fr-FR" sz="12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fr-FR" sz="1200" b="1" dirty="0">
                  <a:solidFill>
                    <a:schemeClr val="accent6">
                      <a:lumMod val="75000"/>
                    </a:schemeClr>
                  </a:solidFill>
                </a:rPr>
                <a:t>dans l'app</a:t>
              </a:r>
              <a:endParaRPr 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76755F39-F72A-DB16-C2F1-B2ACAE56DB2E}"/>
              </a:ext>
            </a:extLst>
          </p:cNvPr>
          <p:cNvSpPr/>
          <p:nvPr/>
        </p:nvSpPr>
        <p:spPr>
          <a:xfrm>
            <a:off x="8122453" y="4351031"/>
            <a:ext cx="1631579" cy="1521971"/>
          </a:xfrm>
          <a:prstGeom prst="roundRect">
            <a:avLst>
              <a:gd name="adj" fmla="val 1250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6FE9CCC-9A7A-4A16-B851-EC4C25E6C650}"/>
              </a:ext>
            </a:extLst>
          </p:cNvPr>
          <p:cNvSpPr txBox="1"/>
          <p:nvPr/>
        </p:nvSpPr>
        <p:spPr>
          <a:xfrm>
            <a:off x="8123341" y="4381074"/>
            <a:ext cx="1684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"Cash" libre </a:t>
            </a:r>
          </a:p>
          <a:p>
            <a:pPr algn="ctr"/>
            <a:r>
              <a:rPr lang="fr-FR" sz="1400" dirty="0"/>
              <a:t>frais : 0,01€</a:t>
            </a:r>
            <a:endParaRPr lang="en-US" sz="140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DB846FB-686E-9F7D-9061-9BB3A150586F}"/>
              </a:ext>
            </a:extLst>
          </p:cNvPr>
          <p:cNvSpPr txBox="1"/>
          <p:nvPr/>
        </p:nvSpPr>
        <p:spPr>
          <a:xfrm>
            <a:off x="1182355" y="6224406"/>
            <a:ext cx="2915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V2 – 25/05/2024 -@SortieDeBanque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3111C0-F8B4-7426-0D9A-AABFD340E4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460" y="2896131"/>
            <a:ext cx="1537546" cy="238625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F0C90D2-6A18-2E0B-465F-4E2D58710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31" y="4298168"/>
            <a:ext cx="586778" cy="468594"/>
          </a:xfrm>
          <a:prstGeom prst="rect">
            <a:avLst/>
          </a:prstGeom>
        </p:spPr>
      </p:pic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783900C3-8AFC-705B-7D40-87ED237A9CD7}"/>
              </a:ext>
            </a:extLst>
          </p:cNvPr>
          <p:cNvSpPr/>
          <p:nvPr/>
        </p:nvSpPr>
        <p:spPr>
          <a:xfrm>
            <a:off x="3550508" y="3823302"/>
            <a:ext cx="212302" cy="399097"/>
          </a:xfrm>
          <a:prstGeom prst="downArrow">
            <a:avLst>
              <a:gd name="adj1" fmla="val 50000"/>
              <a:gd name="adj2" fmla="val 81585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63DE347-4E6B-7D13-719B-0F3D70601B83}"/>
              </a:ext>
            </a:extLst>
          </p:cNvPr>
          <p:cNvSpPr txBox="1"/>
          <p:nvPr/>
        </p:nvSpPr>
        <p:spPr>
          <a:xfrm>
            <a:off x="2582710" y="2352701"/>
            <a:ext cx="165211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Bitcoin</a:t>
            </a:r>
            <a:br>
              <a:rPr lang="fr-FR" sz="1600" b="1" dirty="0"/>
            </a:br>
            <a:r>
              <a:rPr lang="fr-FR" sz="1400" dirty="0"/>
              <a:t>plutôt épargne</a:t>
            </a:r>
            <a:br>
              <a:rPr lang="fr-FR" sz="1600" dirty="0"/>
            </a:br>
            <a:r>
              <a:rPr lang="fr-FR" sz="1400" dirty="0"/>
              <a:t>par ex. : 80%</a:t>
            </a:r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F0786B3-F22D-C967-7C9C-EA6C20458323}"/>
              </a:ext>
            </a:extLst>
          </p:cNvPr>
          <p:cNvSpPr txBox="1"/>
          <p:nvPr/>
        </p:nvSpPr>
        <p:spPr>
          <a:xfrm>
            <a:off x="2739454" y="4800312"/>
            <a:ext cx="13519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Monero</a:t>
            </a:r>
            <a:br>
              <a:rPr lang="fr-FR" sz="1600" b="1" dirty="0"/>
            </a:br>
            <a:r>
              <a:rPr lang="fr-FR" sz="1400" dirty="0"/>
              <a:t>plutôt espèces en poche</a:t>
            </a:r>
            <a:br>
              <a:rPr lang="fr-FR" sz="1600" dirty="0"/>
            </a:br>
            <a:r>
              <a:rPr lang="fr-FR" sz="1400" dirty="0"/>
              <a:t>par ex. : 20%</a:t>
            </a:r>
            <a:endParaRPr lang="en-US" sz="1600" dirty="0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31179F39-321F-F718-7404-1990A529FAFB}"/>
              </a:ext>
            </a:extLst>
          </p:cNvPr>
          <p:cNvGrpSpPr/>
          <p:nvPr/>
        </p:nvGrpSpPr>
        <p:grpSpPr>
          <a:xfrm flipH="1">
            <a:off x="4692644" y="2987812"/>
            <a:ext cx="2885150" cy="2386253"/>
            <a:chOff x="3959261" y="2153698"/>
            <a:chExt cx="3512938" cy="2905484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4ED7741C-4771-68F9-9EF8-94F57BFF4FDD}"/>
                </a:ext>
              </a:extLst>
            </p:cNvPr>
            <p:cNvGrpSpPr/>
            <p:nvPr/>
          </p:nvGrpSpPr>
          <p:grpSpPr>
            <a:xfrm>
              <a:off x="3959261" y="2153698"/>
              <a:ext cx="3512938" cy="2905484"/>
              <a:chOff x="6948994" y="1186785"/>
              <a:chExt cx="3512938" cy="2905484"/>
            </a:xfrm>
          </p:grpSpPr>
          <p:pic>
            <p:nvPicPr>
              <p:cNvPr id="45" name="Picture 4" descr="Android : la dernière mise à jour de sécurité est cruciale ...">
                <a:extLst>
                  <a:ext uri="{FF2B5EF4-FFF2-40B4-BE49-F238E27FC236}">
                    <a16:creationId xmlns:a16="http://schemas.microsoft.com/office/drawing/2014/main" id="{A0ADCB5A-A5F2-F267-F649-221A2FFFB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948994" y="1186785"/>
                <a:ext cx="3512938" cy="2905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3677DBFC-977C-B966-70BC-3C76493A5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4999" flipH="1">
                <a:off x="7376685" y="1553712"/>
                <a:ext cx="834375" cy="925869"/>
              </a:xfrm>
              <a:prstGeom prst="rect">
                <a:avLst/>
              </a:prstGeom>
            </p:spPr>
          </p:pic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40F34429-2214-344B-A2CA-B7FE38772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17126" flipH="1">
                <a:off x="8596085" y="1845728"/>
                <a:ext cx="1393698" cy="1503872"/>
              </a:xfrm>
              <a:prstGeom prst="rect">
                <a:avLst/>
              </a:prstGeom>
            </p:spPr>
          </p:pic>
        </p:grpSp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7E04A032-BD2A-8F6C-E769-9DC07537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5539" flipH="1">
              <a:off x="4275815" y="3438345"/>
              <a:ext cx="831112" cy="871808"/>
            </a:xfrm>
            <a:prstGeom prst="rect">
              <a:avLst/>
            </a:prstGeom>
          </p:spPr>
        </p:pic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7D7AEE1C-E9EE-CCF3-696C-326F375CF2D7}"/>
              </a:ext>
            </a:extLst>
          </p:cNvPr>
          <p:cNvSpPr txBox="1"/>
          <p:nvPr/>
        </p:nvSpPr>
        <p:spPr>
          <a:xfrm>
            <a:off x="4580679" y="5460129"/>
            <a:ext cx="3194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sur PC/Mac/tab/</a:t>
            </a:r>
            <a:r>
              <a:rPr lang="en-US" sz="1600" dirty="0" err="1"/>
              <a:t>tél</a:t>
            </a:r>
            <a:r>
              <a:rPr lang="en-US" sz="1600" dirty="0"/>
              <a:t> - iOS et Android</a:t>
            </a:r>
          </a:p>
          <a:p>
            <a:pPr algn="ctr"/>
            <a:r>
              <a:rPr lang="fr-FR" sz="1600" dirty="0"/>
              <a:t>+ relevés comptables</a:t>
            </a:r>
            <a:endParaRPr lang="en-US" sz="1600" dirty="0"/>
          </a:p>
        </p:txBody>
      </p: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DB75966A-068B-0C10-CD82-026033F2A5A2}"/>
              </a:ext>
            </a:extLst>
          </p:cNvPr>
          <p:cNvGrpSpPr/>
          <p:nvPr/>
        </p:nvGrpSpPr>
        <p:grpSpPr>
          <a:xfrm>
            <a:off x="9587045" y="5408081"/>
            <a:ext cx="1420761" cy="1257182"/>
            <a:chOff x="9370807" y="2660135"/>
            <a:chExt cx="2881433" cy="2549684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AF8C943-1F75-E957-036A-AFB1363B64B3}"/>
                </a:ext>
              </a:extLst>
            </p:cNvPr>
            <p:cNvGrpSpPr/>
            <p:nvPr/>
          </p:nvGrpSpPr>
          <p:grpSpPr>
            <a:xfrm>
              <a:off x="9370807" y="2660135"/>
              <a:ext cx="2881433" cy="2549684"/>
              <a:chOff x="8651017" y="2091437"/>
              <a:chExt cx="3021456" cy="2673584"/>
            </a:xfrm>
          </p:grpSpPr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A58B602-72B5-DB11-1C25-810602CC0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6467" y="2091437"/>
                <a:ext cx="2106006" cy="2552708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D903DF5-A619-2447-2172-85A04E8A5EAC}"/>
                  </a:ext>
                </a:extLst>
              </p:cNvPr>
              <p:cNvSpPr/>
              <p:nvPr/>
            </p:nvSpPr>
            <p:spPr>
              <a:xfrm>
                <a:off x="10436163" y="2885764"/>
                <a:ext cx="717988" cy="126978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561DF556-832A-604F-35DA-49F7232D50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4774" b="95729" l="6459" r="96172">
                            <a14:foregroundMark x1="56459" y1="19095" x2="64833" y2="16332"/>
                            <a14:foregroundMark x1="57895" y1="12563" x2="51675" y2="5276"/>
                            <a14:foregroundMark x1="93301" y1="78894" x2="89474" y2="73869"/>
                            <a14:foregroundMark x1="86842" y1="89196" x2="86842" y2="93719"/>
                            <a14:foregroundMark x1="70096" y1="90452" x2="71531" y2="95226"/>
                            <a14:foregroundMark x1="58852" y1="92965" x2="56699" y2="95729"/>
                            <a14:foregroundMark x1="96172" y1="80151" x2="96411" y2="77889"/>
                            <a14:foregroundMark x1="39713" y1="60553" x2="39713" y2="73367"/>
                            <a14:foregroundMark x1="65550" y1="71608" x2="50478" y2="75126"/>
                            <a14:foregroundMark x1="50478" y1="75126" x2="50478" y2="75126"/>
                            <a14:foregroundMark x1="66507" y1="69095" x2="52871" y2="73618"/>
                            <a14:foregroundMark x1="62919" y1="69849" x2="62919" y2="69849"/>
                            <a14:foregroundMark x1="63876" y1="68844" x2="52153" y2="72613"/>
                            <a14:foregroundMark x1="58134" y1="68844" x2="52153" y2="71106"/>
                            <a14:foregroundMark x1="10526" y1="75879" x2="6459" y2="84673"/>
                            <a14:foregroundMark x1="55981" y1="17588" x2="55024" y2="2010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05"/>
              <a:stretch/>
            </p:blipFill>
            <p:spPr>
              <a:xfrm>
                <a:off x="8651017" y="2356027"/>
                <a:ext cx="2456543" cy="2408994"/>
              </a:xfrm>
              <a:prstGeom prst="rect">
                <a:avLst/>
              </a:prstGeom>
            </p:spPr>
          </p:pic>
        </p:grpSp>
        <p:pic>
          <p:nvPicPr>
            <p:cNvPr id="92" name="Picture 14" descr="Emoji Phone Transparent Png - Transparent Background Mobile Logo Png ...">
              <a:extLst>
                <a:ext uri="{FF2B5EF4-FFF2-40B4-BE49-F238E27FC236}">
                  <a16:creationId xmlns:a16="http://schemas.microsoft.com/office/drawing/2014/main" id="{6C8FD54F-BC9A-067B-2187-5CF862F80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6111" b="94083" l="10000" r="90000">
                          <a14:foregroundMark x1="57444" y1="13579" x2="37556" y2="7856"/>
                          <a14:foregroundMark x1="66333" y1="15422" x2="32222" y2="14937"/>
                          <a14:foregroundMark x1="60444" y1="13579" x2="25667" y2="12318"/>
                          <a14:foregroundMark x1="25667" y1="12318" x2="25667" y2="12318"/>
                          <a14:foregroundMark x1="26889" y1="15422" x2="26889" y2="27061"/>
                          <a14:foregroundMark x1="27222" y1="83511" x2="28111" y2="25509"/>
                          <a14:foregroundMark x1="61333" y1="19302" x2="45000" y2="6596"/>
                          <a14:foregroundMark x1="63444" y1="14937" x2="46222" y2="6111"/>
                          <a14:foregroundMark x1="66111" y1="14646" x2="59778" y2="7371"/>
                          <a14:foregroundMark x1="62222" y1="14937" x2="70778" y2="13094"/>
                          <a14:foregroundMark x1="70556" y1="12803" x2="72556" y2="18526"/>
                          <a14:foregroundMark x1="73778" y1="18041" x2="71667" y2="44908"/>
                          <a14:foregroundMark x1="74667" y1="41319" x2="75556" y2="61494"/>
                          <a14:foregroundMark x1="73222" y1="85354" x2="75000" y2="60233"/>
                          <a14:foregroundMark x1="71111" y1="85839" x2="32778" y2="89137"/>
                          <a14:foregroundMark x1="32778" y1="89137" x2="27778" y2="83511"/>
                          <a14:foregroundMark x1="35222" y1="87391" x2="68556" y2="87682"/>
                          <a14:foregroundMark x1="68556" y1="87682" x2="69889" y2="86324"/>
                          <a14:foregroundMark x1="72556" y1="86130" x2="39556" y2="94083"/>
                          <a14:foregroundMark x1="39556" y1="94083" x2="28111" y2="85063"/>
                          <a14:foregroundMark x1="40000" y1="92047" x2="50667" y2="92047"/>
                          <a14:foregroundMark x1="52667" y1="86324" x2="48000" y2="85354"/>
                        </a14:backgroundRemoval>
                      </a14:imgEffect>
                      <a14:imgEffect>
                        <a14:artisticPencilSketch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9312">
              <a:off x="10137578" y="4037303"/>
              <a:ext cx="212512" cy="380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Flèche : bas 73">
            <a:extLst>
              <a:ext uri="{FF2B5EF4-FFF2-40B4-BE49-F238E27FC236}">
                <a16:creationId xmlns:a16="http://schemas.microsoft.com/office/drawing/2014/main" id="{AED2B27A-37FF-1EC1-6093-D713F3CBB5DE}"/>
              </a:ext>
            </a:extLst>
          </p:cNvPr>
          <p:cNvSpPr/>
          <p:nvPr/>
        </p:nvSpPr>
        <p:spPr>
          <a:xfrm rot="16200000">
            <a:off x="9858215" y="3169908"/>
            <a:ext cx="303103" cy="480821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9831FD8-8AC4-D95F-EA22-56C2BE20AF80}"/>
              </a:ext>
            </a:extLst>
          </p:cNvPr>
          <p:cNvSpPr txBox="1"/>
          <p:nvPr/>
        </p:nvSpPr>
        <p:spPr>
          <a:xfrm>
            <a:off x="10235388" y="3105310"/>
            <a:ext cx="1005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5">
                    <a:lumMod val="75000"/>
                  </a:schemeClr>
                </a:solidFill>
              </a:rPr>
              <a:t>Trésorerie ou dépense ou revente €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5" name="Flèche : bas 94">
            <a:extLst>
              <a:ext uri="{FF2B5EF4-FFF2-40B4-BE49-F238E27FC236}">
                <a16:creationId xmlns:a16="http://schemas.microsoft.com/office/drawing/2014/main" id="{165BC973-3FEE-349B-67D9-6DE335391858}"/>
              </a:ext>
            </a:extLst>
          </p:cNvPr>
          <p:cNvSpPr/>
          <p:nvPr/>
        </p:nvSpPr>
        <p:spPr>
          <a:xfrm rot="16200000">
            <a:off x="9857917" y="4798191"/>
            <a:ext cx="284580" cy="487103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CD29481-F73F-4722-8A52-44C3DABD13EA}"/>
              </a:ext>
            </a:extLst>
          </p:cNvPr>
          <p:cNvSpPr txBox="1"/>
          <p:nvPr/>
        </p:nvSpPr>
        <p:spPr>
          <a:xfrm>
            <a:off x="10253233" y="4687574"/>
            <a:ext cx="1005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accent5">
                    <a:lumMod val="75000"/>
                  </a:schemeClr>
                </a:solidFill>
              </a:rPr>
              <a:t>Dépense ou conversion Bitcoin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Flèche : en arc 96">
            <a:extLst>
              <a:ext uri="{FF2B5EF4-FFF2-40B4-BE49-F238E27FC236}">
                <a16:creationId xmlns:a16="http://schemas.microsoft.com/office/drawing/2014/main" id="{4CBCBD8B-E446-236A-793A-540231267585}"/>
              </a:ext>
            </a:extLst>
          </p:cNvPr>
          <p:cNvSpPr/>
          <p:nvPr/>
        </p:nvSpPr>
        <p:spPr>
          <a:xfrm rot="5400000" flipH="1">
            <a:off x="9264041" y="4068430"/>
            <a:ext cx="722180" cy="614059"/>
          </a:xfrm>
          <a:prstGeom prst="circularArrow">
            <a:avLst>
              <a:gd name="adj1" fmla="val 10153"/>
              <a:gd name="adj2" fmla="val 1275801"/>
              <a:gd name="adj3" fmla="val 20035570"/>
              <a:gd name="adj4" fmla="val 11288250"/>
              <a:gd name="adj5" fmla="val 15898"/>
            </a:avLst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CBF8FA8-7473-BF9A-4FAB-2B9228975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39" y="3415202"/>
            <a:ext cx="607566" cy="607566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92D5A922-9C96-3C72-779D-036C11D65D67}"/>
              </a:ext>
            </a:extLst>
          </p:cNvPr>
          <p:cNvPicPr>
            <a:picLocks noChangeAspect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843" y="5018137"/>
            <a:ext cx="483200" cy="483200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2FC077-C96A-8B6C-635C-8BA268B1346D}"/>
              </a:ext>
            </a:extLst>
          </p:cNvPr>
          <p:cNvGrpSpPr/>
          <p:nvPr/>
        </p:nvGrpSpPr>
        <p:grpSpPr>
          <a:xfrm>
            <a:off x="8412252" y="4935970"/>
            <a:ext cx="652554" cy="652550"/>
            <a:chOff x="7839021" y="1258176"/>
            <a:chExt cx="892320" cy="892315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0BF3507-1B9B-4ECD-009A-F11461601433}"/>
                </a:ext>
              </a:extLst>
            </p:cNvPr>
            <p:cNvSpPr/>
            <p:nvPr/>
          </p:nvSpPr>
          <p:spPr>
            <a:xfrm>
              <a:off x="7907738" y="1338977"/>
              <a:ext cx="754885" cy="75080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Picture 2" descr="Logo, logos, monero icon - Free download on Iconfinder">
              <a:extLst>
                <a:ext uri="{FF2B5EF4-FFF2-40B4-BE49-F238E27FC236}">
                  <a16:creationId xmlns:a16="http://schemas.microsoft.com/office/drawing/2014/main" id="{23249216-E2B6-A989-872A-3C3911488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021" y="1258176"/>
              <a:ext cx="892320" cy="892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" name="ZoneTexte 103">
            <a:extLst>
              <a:ext uri="{FF2B5EF4-FFF2-40B4-BE49-F238E27FC236}">
                <a16:creationId xmlns:a16="http://schemas.microsoft.com/office/drawing/2014/main" id="{AB7D57B1-810C-10A5-C028-DE2935F31836}"/>
              </a:ext>
            </a:extLst>
          </p:cNvPr>
          <p:cNvSpPr txBox="1"/>
          <p:nvPr/>
        </p:nvSpPr>
        <p:spPr>
          <a:xfrm>
            <a:off x="4703458" y="2379012"/>
            <a:ext cx="2767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hlinkClick r:id="rId9"/>
              </a:rPr>
              <a:t>Bitrequest.io</a:t>
            </a:r>
            <a:endParaRPr lang="en-US" sz="2200" dirty="0"/>
          </a:p>
        </p:txBody>
      </p:sp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0400DC54-12F7-A519-2AEA-5A1920EEAA23}"/>
              </a:ext>
            </a:extLst>
          </p:cNvPr>
          <p:cNvSpPr/>
          <p:nvPr/>
        </p:nvSpPr>
        <p:spPr>
          <a:xfrm rot="16200000">
            <a:off x="7579069" y="3560591"/>
            <a:ext cx="418882" cy="421444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èche : bas 105">
            <a:extLst>
              <a:ext uri="{FF2B5EF4-FFF2-40B4-BE49-F238E27FC236}">
                <a16:creationId xmlns:a16="http://schemas.microsoft.com/office/drawing/2014/main" id="{D94CFECB-F947-046E-0759-470AF57697D8}"/>
              </a:ext>
            </a:extLst>
          </p:cNvPr>
          <p:cNvSpPr/>
          <p:nvPr/>
        </p:nvSpPr>
        <p:spPr>
          <a:xfrm rot="16200000">
            <a:off x="7564535" y="4685386"/>
            <a:ext cx="461666" cy="421442"/>
          </a:xfrm>
          <a:prstGeom prst="downArrow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itre 1">
            <a:extLst>
              <a:ext uri="{FF2B5EF4-FFF2-40B4-BE49-F238E27FC236}">
                <a16:creationId xmlns:a16="http://schemas.microsoft.com/office/drawing/2014/main" id="{3167AB79-97D6-D4D0-BC70-21DC3503C2EC}"/>
              </a:ext>
            </a:extLst>
          </p:cNvPr>
          <p:cNvSpPr txBox="1">
            <a:spLocks/>
          </p:cNvSpPr>
          <p:nvPr/>
        </p:nvSpPr>
        <p:spPr>
          <a:xfrm>
            <a:off x="7186880" y="138741"/>
            <a:ext cx="4705806" cy="761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Scénario standard national</a:t>
            </a:r>
            <a:br>
              <a:rPr lang="fr-FR" sz="2400" dirty="0"/>
            </a:br>
            <a:r>
              <a:rPr lang="fr-FR" sz="1800" dirty="0"/>
              <a:t>Droit au cash numérique libre</a:t>
            </a:r>
            <a:endParaRPr lang="en-US" sz="2400" dirty="0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8C70F43C-B150-0007-34F5-65DB3EE55F9C}"/>
              </a:ext>
            </a:extLst>
          </p:cNvPr>
          <p:cNvSpPr txBox="1"/>
          <p:nvPr/>
        </p:nvSpPr>
        <p:spPr>
          <a:xfrm>
            <a:off x="7956146" y="6109470"/>
            <a:ext cx="17204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code open source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1B577E04-B92F-1A43-B3A1-D504FEDFACCD}"/>
              </a:ext>
            </a:extLst>
          </p:cNvPr>
          <p:cNvSpPr txBox="1"/>
          <p:nvPr/>
        </p:nvSpPr>
        <p:spPr>
          <a:xfrm>
            <a:off x="5202724" y="1053533"/>
            <a:ext cx="497898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Commerçant - </a:t>
            </a:r>
            <a:r>
              <a:rPr lang="fr-FR" sz="1800" dirty="0"/>
              <a:t>mise en route : </a:t>
            </a:r>
            <a:r>
              <a:rPr lang="fr-FR" sz="1800" b="1" dirty="0"/>
              <a:t>10 minutes</a:t>
            </a:r>
            <a:endParaRPr lang="en-US" b="1" dirty="0"/>
          </a:p>
          <a:p>
            <a:endParaRPr lang="en-US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E5B8D481-FEAA-3436-FFCD-C6FBD3C2C60D}"/>
              </a:ext>
            </a:extLst>
          </p:cNvPr>
          <p:cNvSpPr txBox="1"/>
          <p:nvPr/>
        </p:nvSpPr>
        <p:spPr>
          <a:xfrm>
            <a:off x="8386206" y="4006129"/>
            <a:ext cx="8605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dirty="0"/>
              <a:t>Bitcoin</a:t>
            </a:r>
            <a:endParaRPr lang="en-US" sz="1500" dirty="0"/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10AF76F9-DCE6-A367-1D64-FC525CDF0943}"/>
              </a:ext>
            </a:extLst>
          </p:cNvPr>
          <p:cNvSpPr txBox="1"/>
          <p:nvPr/>
        </p:nvSpPr>
        <p:spPr>
          <a:xfrm>
            <a:off x="8250019" y="5579739"/>
            <a:ext cx="1719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Monero intraçable</a:t>
            </a:r>
            <a:endParaRPr lang="en-US" sz="1400" dirty="0"/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2E8049C-5DD8-ACA6-DD1D-5EC47BBBA87B}"/>
              </a:ext>
            </a:extLst>
          </p:cNvPr>
          <p:cNvSpPr txBox="1"/>
          <p:nvPr/>
        </p:nvSpPr>
        <p:spPr>
          <a:xfrm>
            <a:off x="794296" y="5425851"/>
            <a:ext cx="2444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Ex : app </a:t>
            </a:r>
            <a:r>
              <a:rPr lang="fr-FR" sz="1200" dirty="0">
                <a:hlinkClick r:id="rId4"/>
              </a:rPr>
              <a:t>CakeWallet.com</a:t>
            </a:r>
            <a:br>
              <a:rPr lang="fr-FR" sz="1200" dirty="0"/>
            </a:br>
            <a:r>
              <a:rPr lang="fr-FR" sz="1100" dirty="0"/>
              <a:t>ou </a:t>
            </a:r>
            <a:r>
              <a:rPr lang="fr-FR" sz="1100" dirty="0">
                <a:hlinkClick r:id="rId22"/>
              </a:rPr>
              <a:t>Monerujo.io</a:t>
            </a:r>
            <a:r>
              <a:rPr lang="fr-FR" sz="1100" dirty="0"/>
              <a:t> + </a:t>
            </a:r>
            <a:r>
              <a:rPr lang="fr-FR" sz="1100" dirty="0" err="1">
                <a:hlinkClick r:id="rId23"/>
              </a:rPr>
              <a:t>Relai.app</a:t>
            </a:r>
            <a:endParaRPr lang="en-US" sz="1200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AC1B34C3-5B88-BB8C-1407-017B7EF39490}"/>
              </a:ext>
            </a:extLst>
          </p:cNvPr>
          <p:cNvSpPr txBox="1"/>
          <p:nvPr/>
        </p:nvSpPr>
        <p:spPr>
          <a:xfrm>
            <a:off x="7823682" y="2174727"/>
            <a:ext cx="1586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400" dirty="0"/>
              <a:t>Application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34456E5-D15A-D62E-6F02-0E1E773D8CD7}"/>
              </a:ext>
            </a:extLst>
          </p:cNvPr>
          <p:cNvSpPr txBox="1">
            <a:spLocks/>
          </p:cNvSpPr>
          <p:nvPr/>
        </p:nvSpPr>
        <p:spPr>
          <a:xfrm>
            <a:off x="1020378" y="156319"/>
            <a:ext cx="8390182" cy="827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/>
              <a:t>Commerçants – logiciel caisse souverain</a:t>
            </a:r>
            <a:br>
              <a:rPr lang="fr-FR" sz="3200"/>
            </a:br>
            <a:r>
              <a:rPr lang="fr-FR" sz="2000"/>
              <a:t>Code 100% libre et ouvert ! Incensurable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2211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237361</TotalTime>
  <Words>6990</Words>
  <Application>Microsoft Office PowerPoint</Application>
  <PresentationFormat>Grand écran</PresentationFormat>
  <Paragraphs>1074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59</vt:i4>
      </vt:variant>
    </vt:vector>
  </HeadingPairs>
  <TitlesOfParts>
    <vt:vector size="73" baseType="lpstr">
      <vt:lpstr>Apple Color Emoji</vt:lpstr>
      <vt:lpstr>Arial</vt:lpstr>
      <vt:lpstr>Arial Black</vt:lpstr>
      <vt:lpstr>Calibri</vt:lpstr>
      <vt:lpstr>Calibri Light</vt:lpstr>
      <vt:lpstr>French Script MT</vt:lpstr>
      <vt:lpstr>Helvetica Neue</vt:lpstr>
      <vt:lpstr>Inter</vt:lpstr>
      <vt:lpstr>Manrope</vt:lpstr>
      <vt:lpstr>Palace Script MT</vt:lpstr>
      <vt:lpstr>Poppins</vt:lpstr>
      <vt:lpstr>Wingdings</vt:lpstr>
      <vt:lpstr>Thème Office</vt:lpstr>
      <vt:lpstr>1_Thème Office</vt:lpstr>
      <vt:lpstr>PARTIE 2 / 2  (25 Mo)</vt:lpstr>
      <vt:lpstr>Présentation PowerPoint</vt:lpstr>
      <vt:lpstr>Cheminement intellectuel sur le moyen d'échange (≠ épargne !)   u fur et à mesure de la compréhension du système financier, de sa corruption, de sa répression et finalement, du CBDC</vt:lpstr>
      <vt:lpstr>Intellectual path  on the medium of exchange (≠ savings!)  As we come to understand the financial system, its corruption, its repression and, finally, the threat of the CBDC</vt:lpstr>
      <vt:lpstr>Présentation PowerPoint</vt:lpstr>
      <vt:lpstr>Présentation PowerPoint</vt:lpstr>
      <vt:lpstr>Stockage de documents et vidéos - incensurable</vt:lpstr>
      <vt:lpstr>Présentation PowerPoint</vt:lpstr>
      <vt:lpstr>Présentation PowerPoint</vt:lpstr>
      <vt:lpstr>Présentation PowerPoint</vt:lpstr>
      <vt:lpstr>Commerçants – com' (2/2)</vt:lpstr>
      <vt:lpstr>Commerçants – communication (1/2)</vt:lpstr>
      <vt:lpstr>Présentation PowerPoint</vt:lpstr>
      <vt:lpstr>Présentation PowerPoint</vt:lpstr>
      <vt:lpstr>Les avantages d'avoir un noeud</vt:lpstr>
      <vt:lpstr>Présentation PowerPoint</vt:lpstr>
      <vt:lpstr>Présentation PowerPoint</vt:lpstr>
      <vt:lpstr>2 courants de pensée majeurs  Un nouvel actif numérique décentralisé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Système monétaire       résilient</vt:lpstr>
      <vt:lpstr>Système monétaire     .       décentralisé et résilient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système mondial / national / local</vt:lpstr>
      <vt:lpstr>Présentation PowerPoint</vt:lpstr>
      <vt:lpstr>Couches spéculatives au-dessus des 'holders' qui eux ne touchent pas à leur Bitcoin </vt:lpstr>
      <vt:lpstr>Présentation PowerPoint</vt:lpstr>
      <vt:lpstr>Présentation PowerPoint</vt:lpstr>
      <vt:lpstr>Présentation PowerPoint</vt:lpstr>
      <vt:lpstr>Etat des solutions concrètes de  libération nationale    .  – légales et pacifiques –</vt:lpstr>
      <vt:lpstr>Présentation PowerPoint</vt:lpstr>
      <vt:lpstr>N'AYEZ. AUCUNE. LIMITE.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Cahier des charges citoyen   - Système économique de transition anti-CBDC,  moyen d'échange légal</vt:lpstr>
      <vt:lpstr>Solution économique anti-CBDC citoyenne et légale, indépendante des banques</vt:lpstr>
      <vt:lpstr>Solution économique anti-CBDC citoyenne et légale, indépendante des banques</vt:lpstr>
      <vt:lpstr>Présentation PowerPoint</vt:lpstr>
      <vt:lpstr>Sécession numérique – paiement en Bitcoin /Monero Services en ligne anonymes et résilients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best best</dc:creator>
  <cp:lastModifiedBy>best best</cp:lastModifiedBy>
  <cp:revision>4290</cp:revision>
  <dcterms:created xsi:type="dcterms:W3CDTF">2022-07-16T00:35:44Z</dcterms:created>
  <dcterms:modified xsi:type="dcterms:W3CDTF">2024-06-25T16:52:57Z</dcterms:modified>
</cp:coreProperties>
</file>